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</p:sldMasterIdLst>
  <p:notesMasterIdLst>
    <p:notesMasterId r:id="rId31"/>
  </p:notesMasterIdLst>
  <p:sldIdLst>
    <p:sldId id="344" r:id="rId12"/>
    <p:sldId id="275" r:id="rId13"/>
    <p:sldId id="352" r:id="rId14"/>
    <p:sldId id="276" r:id="rId15"/>
    <p:sldId id="277" r:id="rId16"/>
    <p:sldId id="263" r:id="rId17"/>
    <p:sldId id="278" r:id="rId18"/>
    <p:sldId id="353" r:id="rId19"/>
    <p:sldId id="265" r:id="rId20"/>
    <p:sldId id="270" r:id="rId21"/>
    <p:sldId id="266" r:id="rId22"/>
    <p:sldId id="267" r:id="rId23"/>
    <p:sldId id="268" r:id="rId24"/>
    <p:sldId id="350" r:id="rId25"/>
    <p:sldId id="269" r:id="rId26"/>
    <p:sldId id="354" r:id="rId27"/>
    <p:sldId id="274" r:id="rId28"/>
    <p:sldId id="279" r:id="rId29"/>
    <p:sldId id="347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249" autoAdjust="0"/>
  </p:normalViewPr>
  <p:slideViewPr>
    <p:cSldViewPr>
      <p:cViewPr>
        <p:scale>
          <a:sx n="66" d="100"/>
          <a:sy n="66" d="100"/>
        </p:scale>
        <p:origin x="-438" y="-10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568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0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0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3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19A34-DA1C-3C4E-8E68-E8894D5D10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0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71F4C-645C-5C4B-ABB8-BE0AECD6311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190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D1B8-A6B1-1248-A655-3BCB4FDEB06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751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6530-BE90-C943-867F-07D601EB53A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36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F8901-5054-C643-AE94-68318007D8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79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F7610-9E0B-3243-B3EB-B762A9A2FE4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161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F858-1638-B441-B153-F942136EF30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1059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88EA6-36E1-C649-B8E8-AEC4D3D27E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43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594E3-C8C0-5247-B42C-D77112D31F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88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CF8F5-427E-CC4C-A58A-6E9325E322A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443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AA909-F9E0-DB4B-AC61-AB7050FD2E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06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969D6-97FC-254A-835B-B93715A0C6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1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9FAB6-6906-4A4B-ACE4-177F536813B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910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9D932-2C4E-B84C-9A6E-46009E1616B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154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15BAD-DAFE-F54C-8A50-FB7B33326B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804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F6F6B-5111-864C-8D85-413992233C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795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8CB3F-A189-F64F-875D-EB9793A3E8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838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04B02-ABBE-404F-A653-B4ADD50D83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37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76C16-ABDA-3642-BF5F-DE8EC46113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479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8F9A0-A919-8E44-AAC5-581C5704055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1061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B1845-F6BC-FC4D-A6A9-3F6C944F144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2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EC55F-065F-CA4B-B904-685EE73475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9232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AA58F-C3C7-C345-ACAC-9E643EB2E1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7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789BC-9E0B-C94E-996B-461B59AA95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3858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5C706-8219-4E42-A52C-A782BE7988F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386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77CAE-4D43-644F-B13C-69451EC905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1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870EF-39B5-2D49-AA45-B18CE9DE3A4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9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B8119-C3F6-E147-93D6-A1D889298B4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3F1EE-67E2-F948-B1C5-461583D8E16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5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2096-573E-384A-99FD-FA9A6B957E2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9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0253B-EEA1-A74B-B1B8-9594509F4C6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64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81896-94DB-DB49-921E-BC297BC7CB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98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90127-B64F-5748-8885-3061579435A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1449-3C97-FF47-863E-E8323E5C4A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22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E0E3-A166-E847-AAD5-86FF105D9B8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8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6108E-DB4E-A143-A24A-41A0EABCA90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0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59A91-FCAC-BB40-B895-BC1CB962A7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46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51FE8-C3B2-E84E-9C18-C8B24E7085E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D42B5-DE26-594E-8EED-E0889A0631D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1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54D96-DA0E-2343-8DC7-59F31580550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15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B0BB-B945-9041-A3CB-CBBC829B883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146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7C02-9FE5-6745-910D-2C751DDF6C7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4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7396C-AE04-BD47-8F4F-AAEB4898DF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0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5074F-5928-864B-82F0-B0CD2CA1BB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11FF7-3952-3E41-BE16-11426C11316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79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1102-5E1B-7147-A987-081C28907D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5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66E2D-5B2C-DF41-A81B-B0249DFA11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8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9D41-A5B6-D143-8CD8-FE6E894ED70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470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6154-B993-0C4C-8779-4771F4AD60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66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9D871-1FCD-CE4A-ADF8-A23B494204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30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7D6A3-99B8-2047-A95D-0D666CDE08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94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BBAD-8F95-FA4C-ADEF-3C08B971E0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27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E910-32AD-B541-9B88-DFA2EA37A67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73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0632D-0D57-C742-96C0-80CB0A27CF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916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57E0-6050-C245-961E-D3BB1D0B08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17FC0-3851-1540-ACA9-E74F4292C6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65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F4C3C-E60B-8F47-8347-D548A8C9C6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E4B0D-5720-7445-9DC0-80258986D2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47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BF39E-4E33-064E-A259-0C2634624F7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779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F066A-53D5-CE42-99DE-CB99D08EEF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38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14183-C1D2-0946-936E-778D604841C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30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8A30-AC3A-9940-AA4F-B4A78DE67E4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16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C3BA4-D75C-2744-97CF-F2EA599CF6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54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E28D6-A6BD-F445-895C-0400D3C069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1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0E805-E160-5E46-B733-D3188C1A883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85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A9555-CF1F-A145-952E-44F22F2145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8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6EC23-AD1A-4B4D-88AF-5185D66108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92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3BC06-BA68-FF43-9CB9-1B92ABAD4F7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1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FA7F9-2A1E-A94B-9661-A94C035CE1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28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A6711-1DAA-3B47-893F-6B63B699D4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37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CE673-BCD6-6447-95CC-55F9987F180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259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4E6E7-2E74-1249-A241-BEAFFC7A5D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792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F5A6A-4020-4242-96CC-015951CF5FB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24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22E6C-ABE4-F74B-89F5-B428B3E0B7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05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16E52-5B27-BC4C-AB93-87EA405F49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11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DFD15-0D03-1C44-9A60-CD659A7FBC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3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959F6-AAE8-8C44-A3AA-6CC7273D7BC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0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B593D-E5F3-6B4F-BAA2-0CEAEAE2A6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4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E2B53-6D4B-C248-8E6F-E528A12207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52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ACD18-C5B4-FB48-A889-7B8DBFB4A2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09D6F-F5D1-2344-A5EB-7F7C0D61B4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94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41DD1-03B6-F244-8519-2970176E18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25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8B8CC-905B-5040-845D-E46088A6DA7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315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004E0-EA46-A54D-B1BA-91E634EAC6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92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735C6-DBC3-404A-A7FD-4E39AE0F47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952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CD612-E712-734D-A88A-F049E5FA7B3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37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149A0-6F2C-A048-90EE-51CF6079E91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94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9E4-2CC7-7E4E-BE88-79EA672455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6F9B-C751-C94E-8E5D-697B22AC341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86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DCA43-4CC5-B441-BAA8-6AE3E579712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23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20516-A8B9-3C41-AE85-77A3ECA4F7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205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1E72E-BD51-E449-A634-9C40A2352C7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0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17B47-C499-D34B-AA90-2A7BB5F18C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6036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77CE6-31BD-D847-A7D4-BB1FC0B649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079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134B9-F542-8D41-A3D6-3254A40803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60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793C-6715-EF4E-9D9B-BF11943EDC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08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A56F1-80DD-F941-AF5C-EB759D65CD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19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BB565-9C5A-9D40-8148-FD6ADE6071D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5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408AA-C685-4F4D-8D08-776D8537C1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DC903-F2A1-EB4D-89AE-95561F5C15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043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DAB6A-466C-6C42-B0FC-065CB9FA53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38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4F33-B623-8A4D-B461-0EDE19C950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7318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E3ADB-2A0D-5F42-820D-3A5F3B83AF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61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CF564-35C3-C643-94EE-E56F0637BD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845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A9CB8-09D4-A34F-BF76-88BCB740A4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557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C0CAD-EAC3-904C-9CD2-3ADBDFF998C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34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8DA62-776A-0747-8146-993C4BE2A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648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A9D04-5E40-F246-B8A7-EEA6B4CFAEF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13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E5D8D-E3DC-024C-ACB9-822FDD5E05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0776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4FEFC-5B70-9642-80E4-41E120C85F4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12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74D5C-55FF-6A47-9A29-1A9444D50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68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BFFCE-346F-AC42-851A-A9D7313193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03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30C5A-8376-7043-894D-B463B778C11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030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4148A-A3EE-CD42-94F8-B5E8BD5E74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5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08866-772D-A940-AFFE-D584EC5447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1606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D042D-FE96-704C-941E-0EA45D2212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768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BBC62-5E82-D24B-B6D7-73429BEC0C4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24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78E9-F722-4A42-B85A-901EA79B3A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89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0F17D-2311-5D40-B032-A0FDD31988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2418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25E48-7CA0-1643-9A7D-E1147B71BE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186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F888C-5AE5-1647-98D7-D6A9C77C3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7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3800"/>
            <a:ext cx="2132013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73800"/>
            <a:ext cx="48387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273800"/>
            <a:ext cx="989012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6F69A0EA-FB20-FE4F-AE29-1A652756B81F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5B7548BE-ECC9-284E-99EC-FA8B004741A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E3D29EDE-1E96-8142-A7A8-9B3EBA1A382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29350"/>
            <a:ext cx="48387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7EAECD5D-3707-0049-9D05-3FD664DFCA5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0B3B51D5-C82E-384A-A58C-E7A74455F53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05EA715D-85B6-0249-9BAD-3F7625445FF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14F5761A-5391-A548-9FB3-8A2B44A89C0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1C5F7D31-966A-074E-BA1B-0453A6C008D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5E3DD7A3-9E2C-D242-B064-7D4ACA8F591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84ADD153-2E57-264A-88F6-194FDCEAB8A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E5761548-BD85-524E-9F0B-BFA661DCA3F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828675" y="1532384"/>
            <a:ext cx="7486650" cy="175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 err="1">
                <a:latin typeface="News Gothic MT" charset="0"/>
                <a:ea typeface="ＭＳ Ｐゴシック" charset="0"/>
              </a:rPr>
              <a:t>Verrous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antibiotiques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curatifs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:</a:t>
            </a:r>
            <a:br>
              <a:rPr lang="en-US" sz="2800" b="1" dirty="0">
                <a:latin typeface="News Gothic MT" charset="0"/>
                <a:ea typeface="ＭＳ Ｐゴシック" charset="0"/>
              </a:rPr>
            </a:br>
            <a:r>
              <a:rPr lang="en-US" sz="2800" b="1" dirty="0">
                <a:latin typeface="News Gothic MT" charset="0"/>
                <a:ea typeface="ＭＳ Ｐゴシック" charset="0"/>
              </a:rPr>
              <a:t>Indications et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modalités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/>
            </a:r>
            <a:br>
              <a:rPr lang="en-US" sz="2800" b="1" dirty="0">
                <a:latin typeface="News Gothic MT" charset="0"/>
                <a:ea typeface="ＭＳ Ｐゴシック" charset="0"/>
              </a:rPr>
            </a:br>
            <a:endParaRPr lang="fr-FR" sz="2800" b="1" dirty="0">
              <a:latin typeface="News Gothic MT" charset="0"/>
              <a:ea typeface="ＭＳ Ｐゴシック" charset="0"/>
            </a:endParaRP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buClrTx/>
              <a:buSzPct val="110000"/>
            </a:pPr>
            <a:r>
              <a:rPr lang="fr-FR" dirty="0">
                <a:solidFill>
                  <a:srgbClr val="898989"/>
                </a:solidFill>
                <a:latin typeface="News Gothic MT" charset="0"/>
                <a:ea typeface="ＭＳ Ｐゴシック" charset="0"/>
              </a:rPr>
              <a:t>Jeu de diapositives réalisées par le comité des référentiels de la SPILF à partir de la recommandation </a:t>
            </a:r>
            <a:r>
              <a:rPr lang="fr-FR" dirty="0">
                <a:solidFill>
                  <a:srgbClr val="898989"/>
                </a:solidFill>
                <a:highlight>
                  <a:srgbClr val="FFFF00"/>
                </a:highlight>
                <a:latin typeface="News Gothic MT" charset="0"/>
                <a:ea typeface="ＭＳ Ｐゴシック" charset="0"/>
              </a:rPr>
              <a:t>(REF)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Tx/>
              <a:buSzPct val="110000"/>
            </a:pPr>
            <a:endParaRPr lang="fr-FR" dirty="0">
              <a:latin typeface="News Gothic MT" charset="0"/>
              <a:ea typeface="ＭＳ Ｐゴシック" charset="0"/>
            </a:endParaRPr>
          </a:p>
        </p:txBody>
      </p:sp>
      <p:sp>
        <p:nvSpPr>
          <p:cNvPr id="1229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Synthèse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réalisée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par la  SPILF le 10 </a:t>
            </a:r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février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2021 </a:t>
            </a:r>
          </a:p>
          <a:p>
            <a:endParaRPr lang="en-US" dirty="0">
              <a:solidFill>
                <a:srgbClr val="FFFFFF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2528" y="304520"/>
            <a:ext cx="3924472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Préparation du verrou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92968"/>
              </p:ext>
            </p:extLst>
          </p:nvPr>
        </p:nvGraphicFramePr>
        <p:xfrm>
          <a:off x="289312" y="2343241"/>
          <a:ext cx="8603168" cy="274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Examen Direct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Antibiotique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Solvant reconstitution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Solvant dilution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Concentration finale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Volume verrou*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Stabilité à 37°C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Cocci à Gram positif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Vancomycine poudre 125 mg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10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0,9 %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12,5 mg/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Bacilles à Gram négatif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Amikacine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       50 mg/1mL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dans 9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0,9%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5 mg/mL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Bacilles à Gram négatif 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Gentamicine    40 mg/2mL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2mL dans 6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0.9%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5 mg/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2942" y="6146140"/>
            <a:ext cx="9001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indent="-1270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Calibri" charset="0"/>
              </a:rPr>
              <a:t> *</a:t>
            </a: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Préparation effectué</a:t>
            </a:r>
            <a:r>
              <a:rPr lang="es-ES_tradnl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e en </a:t>
            </a:r>
            <a:r>
              <a:rPr lang="es-ES_tradnl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extemporan</a:t>
            </a: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é (juste avant l’injection), le volume restant de la préparation ne sera pas conservé. </a:t>
            </a:r>
            <a:r>
              <a:rPr lang="fr-FR" sz="14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V</a:t>
            </a:r>
            <a:r>
              <a:rPr lang="fr-FR" sz="1400" dirty="0">
                <a:solidFill>
                  <a:schemeClr val="tx1"/>
                </a:solidFill>
                <a:latin typeface="+mn-lt"/>
              </a:rPr>
              <a:t>olume à adapter en fonction des dispositifs utilisés (notamment en pédiatrie)</a:t>
            </a:r>
            <a:endParaRPr lang="fr-FR" sz="1400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C4E261A-93E1-4F17-A1CC-FA5C681770A0}"/>
              </a:ext>
            </a:extLst>
          </p:cNvPr>
          <p:cNvSpPr txBox="1"/>
          <p:nvPr/>
        </p:nvSpPr>
        <p:spPr>
          <a:xfrm>
            <a:off x="122660" y="1444714"/>
            <a:ext cx="860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+mn-lt"/>
              </a:rPr>
              <a:t>Molécules retenues pour des raisons d’activité, de maniabilité, de stabilité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11D22D2-1253-4390-9A31-AA5FA5CBD4EF}"/>
              </a:ext>
            </a:extLst>
          </p:cNvPr>
          <p:cNvSpPr txBox="1"/>
          <p:nvPr/>
        </p:nvSpPr>
        <p:spPr>
          <a:xfrm>
            <a:off x="179512" y="5373216"/>
            <a:ext cx="860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  <a:ea typeface="MS Minngs"/>
                <a:cs typeface="Arial" panose="020B0604020202020204" pitchFamily="34" charset="0"/>
              </a:rPr>
              <a:t>L’association d’héparine ou de citrate de sodium à la solution verrou n’est plus recommandée.</a:t>
            </a:r>
            <a:endParaRPr lang="fr-FR" sz="1600" dirty="0">
              <a:solidFill>
                <a:schemeClr val="tx1"/>
              </a:solidFill>
              <a:latin typeface="+mn-lt"/>
              <a:ea typeface="MS Minng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7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9325" y="332656"/>
            <a:ext cx="4575291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Stratégies thérapeutiques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481" y="1628800"/>
            <a:ext cx="8861038" cy="45550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Colonisation du CIVLD: traitement par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verrou antibiotique seul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durant 10 jours.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Infection probable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diapo 4) à staphylocoque à coagulase négative ou à entérocoque: traitement par verrou antibiotique seul durant 10 jours. sauf si: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Neutropénie fébrile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Persistance d’une fièvre à 48h de cette stratégie et/ou apparition d’hémocultures périphériques positives.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Dans ces deux situations,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adjonction d’une antibiothérapie systémique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active sur le microorganisme identifié.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Infection probable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diapo 4) à BGN: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antibiothérapie systémique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indispensable</a:t>
            </a:r>
          </a:p>
          <a:p>
            <a:pPr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911" y="1046972"/>
            <a:ext cx="8352928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1 seul des critères ci-dessous suffit à définir l’échec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1624" y="-3974"/>
            <a:ext cx="5371983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Critères d’échec des verrous </a:t>
            </a:r>
            <a:r>
              <a:rPr lang="fr-FR" sz="32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962" y="2276872"/>
            <a:ext cx="8861038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≥ J4 du traitement par verrous : fièvre attribuée à l’ILC et/ou persistance d’hémoculture(s) positive(s) au même microorganisme.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24h ou plus après la fin du traitement par verrou: hémoculture(s) positive(s) au même microorganisme.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Au cours ou décours du traitement par verrou: localisations septiques secondaires (endocardite,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embols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septiques…).</a:t>
            </a:r>
          </a:p>
          <a:p>
            <a:pPr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21B87B4-DD70-4C7A-83BF-F16BDBEB646E}"/>
              </a:ext>
            </a:extLst>
          </p:cNvPr>
          <p:cNvSpPr txBox="1"/>
          <p:nvPr/>
        </p:nvSpPr>
        <p:spPr>
          <a:xfrm>
            <a:off x="121911" y="5589240"/>
            <a:ext cx="880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+mn-lt"/>
              </a:rPr>
              <a:t>Echec = ablation systématique du CIVLD</a:t>
            </a:r>
          </a:p>
        </p:txBody>
      </p:sp>
    </p:spTree>
    <p:extLst>
      <p:ext uri="{BB962C8B-B14F-4D97-AF65-F5344CB8AC3E}">
        <p14:creationId xmlns:p14="http://schemas.microsoft.com/office/powerpoint/2010/main" val="508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404664"/>
            <a:ext cx="4629794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Surveillance systématique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481" y="1988840"/>
            <a:ext cx="8861038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Clinique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 : signes généraux d’infection, complications locales ou loco-régionales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Microbiologique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 : 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et en périphérie à J4 du début du verrou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à J11 (lendemain de l’arrêt des verrous)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juste avant la réutilisation ultérieure du CIVLD </a:t>
            </a:r>
          </a:p>
        </p:txBody>
      </p:sp>
    </p:spTree>
    <p:extLst>
      <p:ext uri="{BB962C8B-B14F-4D97-AF65-F5344CB8AC3E}">
        <p14:creationId xmlns:p14="http://schemas.microsoft.com/office/powerpoint/2010/main" val="330410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E76E79A-971B-864C-AAC4-A9FC7E926F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3E9F58C-5BC0-E040-990F-CF81F0E61284}"/>
              </a:ext>
            </a:extLst>
          </p:cNvPr>
          <p:cNvSpPr txBox="1"/>
          <p:nvPr/>
        </p:nvSpPr>
        <p:spPr>
          <a:xfrm>
            <a:off x="251520" y="548680"/>
            <a:ext cx="4629794" cy="65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Surveillance systématique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CBA0B40-91A1-7E43-85A8-4D784A200BB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0" t="31915" r="5440" b="11932"/>
          <a:stretch/>
        </p:blipFill>
        <p:spPr>
          <a:xfrm>
            <a:off x="251520" y="2276872"/>
            <a:ext cx="8784976" cy="3721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AD480D-7303-8B47-86C1-8B73E352308E}"/>
              </a:ext>
            </a:extLst>
          </p:cNvPr>
          <p:cNvSpPr/>
          <p:nvPr/>
        </p:nvSpPr>
        <p:spPr>
          <a:xfrm>
            <a:off x="1403648" y="1631797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Chronologie des hémocultures de contrôle sur le CIVLD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1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548680"/>
            <a:ext cx="6362639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Critères de réutilisation du CIVLD  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717" y="2440608"/>
            <a:ext cx="7768567" cy="27699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Apyrexie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Pas de signes locaux d’infection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Hémoculture fin de traitement (J11), négative à 48 h (J13)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En cas de nécessité de verrou intermittent à partir de J4 (</a:t>
            </a:r>
            <a:r>
              <a:rPr lang="fr-FR" sz="24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 Diapo 5)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8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DA7E79-436A-4441-A85C-82E50700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6" y="1700808"/>
            <a:ext cx="8040688" cy="1493838"/>
          </a:xfrm>
        </p:spPr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6AD6FC3-465D-4A2C-8C52-185D70440B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1452" y="260648"/>
            <a:ext cx="5477782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Principe du verrou antibiotique</a:t>
            </a:r>
          </a:p>
        </p:txBody>
      </p:sp>
      <p:pic>
        <p:nvPicPr>
          <p:cNvPr id="13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68" y="3216556"/>
            <a:ext cx="34417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55" y="3303869"/>
            <a:ext cx="28829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368" y="2311681"/>
            <a:ext cx="914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449068" y="3309952"/>
            <a:ext cx="44434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Instillation locale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volume restreint (2 à 3 ml)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solution antibiotique fortement concentrée (100 à 1000 x CMI)</a:t>
            </a:r>
          </a:p>
        </p:txBody>
      </p:sp>
    </p:spTree>
    <p:extLst>
      <p:ext uri="{BB962C8B-B14F-4D97-AF65-F5344CB8AC3E}">
        <p14:creationId xmlns:p14="http://schemas.microsoft.com/office/powerpoint/2010/main" val="26224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88640"/>
            <a:ext cx="3789820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 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51180B3-E25A-40C0-A057-47F712B1500C}"/>
              </a:ext>
            </a:extLst>
          </p:cNvPr>
          <p:cNvPicPr/>
          <p:nvPr/>
        </p:nvPicPr>
        <p:blipFill rotWithShape="1">
          <a:blip r:embed="rId2"/>
          <a:srcRect l="1402" t="3172" r="42553" b="4117"/>
          <a:stretch/>
        </p:blipFill>
        <p:spPr>
          <a:xfrm>
            <a:off x="1259632" y="980728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10FC34B-E94F-B54F-AA56-C1CD99DE1D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5113" y="6224736"/>
            <a:ext cx="4838700" cy="457200"/>
          </a:xfrm>
        </p:spPr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7013F7-357D-1649-B5BC-86C0B5AF44AC}"/>
              </a:ext>
            </a:extLst>
          </p:cNvPr>
          <p:cNvSpPr/>
          <p:nvPr/>
        </p:nvSpPr>
        <p:spPr>
          <a:xfrm>
            <a:off x="265113" y="404664"/>
            <a:ext cx="7763271" cy="65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F85320-6796-4045-850C-720F7D87E7D2}"/>
              </a:ext>
            </a:extLst>
          </p:cNvPr>
          <p:cNvSpPr/>
          <p:nvPr/>
        </p:nvSpPr>
        <p:spPr>
          <a:xfrm>
            <a:off x="483498" y="5723759"/>
            <a:ext cx="8192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En pédiatrie le volume n’est pas le même selon le type de KT en place qui dépend du poids de l’enfant.</a:t>
            </a:r>
            <a:r>
              <a:rPr lang="fr-FR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B0B679C-D405-4DFA-A2F6-66FE2E9A0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1" t="9381" r="1175" b="26188"/>
          <a:stretch/>
        </p:blipFill>
        <p:spPr>
          <a:xfrm>
            <a:off x="140490" y="1500030"/>
            <a:ext cx="8863019" cy="39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927860"/>
            <a:ext cx="7970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Adulte et enfant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Exclusion des verrous préventif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Types de cathéters intraveineux de longue durée (CIVLD) concernés :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tx1"/>
                </a:solidFill>
                <a:latin typeface="+mn-lt"/>
              </a:rPr>
              <a:t>Catheters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à chambre implantable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Cathéters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tunnélisés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685800" lvl="1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Types de CIVLD exclus: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Cathéters de dialyse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PICC-line, MID-line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575102"/>
            <a:ext cx="403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fr-FR" sz="2800" dirty="0">
                <a:solidFill>
                  <a:srgbClr val="2C7C9F"/>
                </a:solidFill>
                <a:latin typeface="+mj-lt"/>
                <a:ea typeface="ＭＳ Ｐゴシック" pitchFamily="34" charset="-128"/>
              </a:rPr>
              <a:t>Champs d’application </a:t>
            </a:r>
          </a:p>
        </p:txBody>
      </p:sp>
    </p:spTree>
    <p:extLst>
      <p:ext uri="{BB962C8B-B14F-4D97-AF65-F5344CB8AC3E}">
        <p14:creationId xmlns:p14="http://schemas.microsoft.com/office/powerpoint/2010/main" val="20296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6239DE-30AB-4484-8C39-AE5E269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2" y="165059"/>
            <a:ext cx="8040688" cy="966366"/>
          </a:xfrm>
        </p:spPr>
        <p:txBody>
          <a:bodyPr/>
          <a:lstStyle/>
          <a:p>
            <a:r>
              <a:rPr lang="fr-FR" sz="2800" dirty="0"/>
              <a:t>Diagnostic microbiologique des infections liées aux cathéters (ILC): définitions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313D8D8-2BD8-41CA-91C6-EB124AA8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628800"/>
            <a:ext cx="8040688" cy="55615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Hémocultures différentielles: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1 paire d’HC (1flacon aérobie et 1flacon anaérobie) sur veine périphérique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1 paire d’HC (1flacon aérobie et 1flacon anaérobie) sur CIVLD</a:t>
            </a:r>
          </a:p>
          <a:p>
            <a:r>
              <a:rPr lang="fr-FR" dirty="0"/>
              <a:t>HC prélevées </a:t>
            </a:r>
            <a:r>
              <a:rPr lang="fr-FR" b="1" u="sng" dirty="0"/>
              <a:t>au même moment </a:t>
            </a:r>
            <a:r>
              <a:rPr lang="fr-FR" dirty="0"/>
              <a:t>avec un </a:t>
            </a:r>
            <a:r>
              <a:rPr lang="fr-FR" b="1" u="sng" dirty="0"/>
              <a:t>volume similaire, supérieur à 7 ml (idéalement 10 ml), </a:t>
            </a:r>
            <a:r>
              <a:rPr lang="fr-FR" dirty="0"/>
              <a:t>dans chaque flacon</a:t>
            </a:r>
          </a:p>
          <a:p>
            <a:r>
              <a:rPr lang="fr-FR" dirty="0"/>
              <a:t>Traçabilité de l’heure et étiquetage du site de prélèvement+++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4C2FB2F-87DB-4F9A-BBD7-5D1DACC25F7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79512" y="6464341"/>
            <a:ext cx="4838700" cy="457200"/>
          </a:xfrm>
        </p:spPr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7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5938" y="56307"/>
            <a:ext cx="8064896" cy="13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News Gothic MT"/>
                <a:ea typeface="ＭＳ Ｐゴシック" pitchFamily="34" charset="-128"/>
              </a:rPr>
              <a:t>Diagnostic microbiologique des infections liées aux cathéters (ILC): définitions 2</a:t>
            </a:r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51820"/>
              </p:ext>
            </p:extLst>
          </p:nvPr>
        </p:nvGraphicFramePr>
        <p:xfrm>
          <a:off x="175938" y="1646200"/>
          <a:ext cx="864762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534">
                  <a:extLst>
                    <a:ext uri="{9D8B030D-6E8A-4147-A177-3AD203B41FA5}">
                      <a16:colId xmlns:a16="http://schemas.microsoft.com/office/drawing/2014/main" xmlns="" val="403890913"/>
                    </a:ext>
                  </a:extLst>
                </a:gridCol>
                <a:gridCol w="2185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9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Définitions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Hémoculture sur le CIVLD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Hémoculture périphérique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Signes cliniques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Colonisation du CIVLD 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endParaRPr lang="fr-FR" sz="180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r>
                        <a:rPr lang="fr-FR" sz="1800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Absents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Infection liée au CIVLD probable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/>
                        <a:t>Positive</a:t>
                      </a:r>
                      <a:r>
                        <a:rPr lang="fr-FR" sz="1800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Présents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Bactériémie (ou </a:t>
                      </a:r>
                      <a:r>
                        <a:rPr lang="fr-FR" sz="1800" dirty="0" err="1"/>
                        <a:t>fongémie</a:t>
                      </a:r>
                      <a:r>
                        <a:rPr lang="fr-FR" sz="1800" dirty="0"/>
                        <a:t>) liée au CIVLD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r>
                        <a:rPr lang="fr-FR" sz="1800" b="1" dirty="0"/>
                        <a:t> </a:t>
                      </a:r>
                    </a:p>
                    <a:p>
                      <a:pPr algn="ctr"/>
                      <a:r>
                        <a:rPr lang="fr-FR" sz="1800" b="1" dirty="0"/>
                        <a:t>(∆</a:t>
                      </a:r>
                      <a:r>
                        <a:rPr lang="fr-FR" sz="1800" b="0" baseline="30000" dirty="0"/>
                        <a:t>2</a:t>
                      </a:r>
                      <a:r>
                        <a:rPr lang="fr-FR" sz="1800" b="1" dirty="0"/>
                        <a:t> ≥2h)</a:t>
                      </a:r>
                      <a:r>
                        <a:rPr lang="fr-FR" sz="1800" b="1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+ ou 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595" y="4765889"/>
            <a:ext cx="879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1- </a:t>
            </a:r>
            <a:r>
              <a:rPr lang="fr-FR" sz="1400" dirty="0">
                <a:solidFill>
                  <a:schemeClr val="tx1"/>
                </a:solidFill>
              </a:rPr>
              <a:t>Pour les bactéries commensales un contrôle de l’HC sur CIVLD est nécessaire pour différencier la colonisation de la CIVLD d’une contamination du prélèvement</a:t>
            </a:r>
          </a:p>
          <a:p>
            <a:endParaRPr lang="fr-FR" sz="1400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2-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différentielle de délai de positivité entre HC prélevées sur CIVLD et périphérique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3-Cette approche diagnostique peut être prise en défaut notamment pour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Candida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spp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et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S.aureus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(mauvaises valeurs prédictives négative et positive)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1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79392"/>
              </p:ext>
            </p:extLst>
          </p:nvPr>
        </p:nvGraphicFramePr>
        <p:xfrm>
          <a:off x="323528" y="1963435"/>
          <a:ext cx="8496943" cy="384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2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9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24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continu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 intermittent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dynamique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9587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Antibiotique à forte concentration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laissé en place dans la lumière du cathéter 24 h/24.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CIVLD n’est pas utilisé pendant toute la durée du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traitement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 jours)</a:t>
                      </a:r>
                      <a:endParaRPr lang="fr-FR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72 h de verrou continu,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amélioration clinique, 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l’antibiotique n’est laissé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place dans la lumière du CIVLD que 12 h /24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(au minimum)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Objectif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permettre d’administrer en alternance d’autres produits (nutrition parentérale, …).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Perfusion continue à la seringue électrique sur le CIVLD de vancomycine à forte concentration.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lumière interne du cathéter est en contact continu avec une concentration de vancomycine &gt; 100 CMI.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C567204-D148-4080-A972-29816249F793}"/>
              </a:ext>
            </a:extLst>
          </p:cNvPr>
          <p:cNvSpPr txBox="1"/>
          <p:nvPr/>
        </p:nvSpPr>
        <p:spPr>
          <a:xfrm>
            <a:off x="539552" y="595639"/>
            <a:ext cx="459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News Gothic MT"/>
                <a:ea typeface="ＭＳ Ｐゴシック" pitchFamily="34" charset="-128"/>
              </a:rPr>
              <a:t>Définitions des verrous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34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395505"/>
            <a:ext cx="5593198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Indications d’ablation du CIVLD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985" y="1628800"/>
            <a:ext cx="804003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  <a:latin typeface="+mn-lt"/>
                <a:ea typeface="Calibri" charset="0"/>
                <a:cs typeface="Times New Roman" charset="0"/>
              </a:rPr>
              <a:t>Le traitement de référence d’une infection liée au CIVLD est l’ablation du cathéter associée à une antibiothérapie systémique</a:t>
            </a:r>
            <a:r>
              <a:rPr lang="fr-FR" sz="2000" dirty="0">
                <a:latin typeface="+mn-lt"/>
              </a:rPr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81029" y="4326560"/>
            <a:ext cx="87736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Locales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76" y="4326560"/>
            <a:ext cx="167866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Loco-régionales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79487" y="3794504"/>
            <a:ext cx="149271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Complications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87987" y="4880734"/>
            <a:ext cx="2025947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Sepsis/choc septique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Endocardite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kern="0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Embols</a:t>
            </a: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septiques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92924" y="3794503"/>
            <a:ext cx="2238201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En fonction du germe</a:t>
            </a:r>
          </a:p>
        </p:txBody>
      </p: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 rot="10800000" flipV="1">
            <a:off x="2521645" y="3312862"/>
            <a:ext cx="281674" cy="47394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 rot="10800000" flipV="1">
            <a:off x="1281514" y="3944183"/>
            <a:ext cx="382534" cy="37047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"/>
          <p:cNvCxnSpPr>
            <a:cxnSpLocks noChangeShapeType="1"/>
            <a:stCxn id="13" idx="3"/>
          </p:cNvCxnSpPr>
          <p:nvPr/>
        </p:nvCxnSpPr>
        <p:spPr bwMode="auto">
          <a:xfrm>
            <a:off x="3172203" y="3956087"/>
            <a:ext cx="140876" cy="37816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483768" y="4892713"/>
            <a:ext cx="1816523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Thrombophlébite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septique</a:t>
            </a:r>
          </a:p>
        </p:txBody>
      </p:sp>
      <p:cxnSp>
        <p:nvCxnSpPr>
          <p:cNvPr id="20" name="AutoShape 13"/>
          <p:cNvCxnSpPr>
            <a:cxnSpLocks noChangeShapeType="1"/>
          </p:cNvCxnSpPr>
          <p:nvPr/>
        </p:nvCxnSpPr>
        <p:spPr bwMode="auto">
          <a:xfrm flipH="1">
            <a:off x="3325991" y="4653136"/>
            <a:ext cx="9251" cy="227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50092" y="4880734"/>
            <a:ext cx="174598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Tunnellite</a:t>
            </a:r>
            <a:endParaRPr lang="fr-FR" altLang="fr-FR" sz="1500" kern="0" dirty="0">
              <a:solidFill>
                <a:srgbClr val="000000"/>
              </a:solidFill>
              <a:latin typeface="+mn-lt"/>
              <a:ea typeface="Calibri" charset="0"/>
              <a:cs typeface="Calibri" charset="0"/>
            </a:endParaRP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Infection de loge</a:t>
            </a:r>
          </a:p>
        </p:txBody>
      </p:sp>
      <p:cxnSp>
        <p:nvCxnSpPr>
          <p:cNvPr id="22" name="AutoShape 15"/>
          <p:cNvCxnSpPr>
            <a:cxnSpLocks noChangeShapeType="1"/>
          </p:cNvCxnSpPr>
          <p:nvPr/>
        </p:nvCxnSpPr>
        <p:spPr bwMode="auto">
          <a:xfrm>
            <a:off x="1319712" y="4674779"/>
            <a:ext cx="0" cy="21644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673749" y="4900009"/>
            <a:ext cx="1395318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fr-FR" altLang="fr-FR" sz="1500" b="1" i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Candida</a:t>
            </a:r>
            <a:r>
              <a:rPr lang="fr-FR" altLang="fr-FR" sz="1500" b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fr-FR" altLang="fr-FR" sz="1500" b="1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spp</a:t>
            </a:r>
            <a:r>
              <a:rPr lang="fr-FR" altLang="fr-FR" sz="1500" b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.</a:t>
            </a:r>
          </a:p>
          <a:p>
            <a:pPr algn="ctr" defTabSz="914400">
              <a:spcBef>
                <a:spcPct val="0"/>
              </a:spcBef>
              <a:buNone/>
            </a:pPr>
            <a:r>
              <a:rPr lang="fr-FR" altLang="fr-FR" sz="1500" b="1" i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S. aureus</a:t>
            </a:r>
          </a:p>
        </p:txBody>
      </p:sp>
      <p:cxnSp>
        <p:nvCxnSpPr>
          <p:cNvPr id="24" name="AutoShape 17"/>
          <p:cNvCxnSpPr>
            <a:cxnSpLocks noChangeShapeType="1"/>
            <a:stCxn id="15" idx="2"/>
          </p:cNvCxnSpPr>
          <p:nvPr/>
        </p:nvCxnSpPr>
        <p:spPr bwMode="auto">
          <a:xfrm>
            <a:off x="7312025" y="4117668"/>
            <a:ext cx="0" cy="763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26" idx="3"/>
            <a:endCxn id="15" idx="0"/>
          </p:cNvCxnSpPr>
          <p:nvPr/>
        </p:nvCxnSpPr>
        <p:spPr bwMode="auto">
          <a:xfrm>
            <a:off x="6768791" y="3302551"/>
            <a:ext cx="543234" cy="49195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803319" y="3140968"/>
            <a:ext cx="3965472" cy="3231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b="1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Ablation du cathéter si 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670436" y="4326560"/>
            <a:ext cx="1350050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Systémiques</a:t>
            </a:r>
          </a:p>
        </p:txBody>
      </p: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>
            <a:off x="5345461" y="4665114"/>
            <a:ext cx="0" cy="227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0"/>
          <p:cNvCxnSpPr>
            <a:cxnSpLocks noChangeShapeType="1"/>
          </p:cNvCxnSpPr>
          <p:nvPr/>
        </p:nvCxnSpPr>
        <p:spPr bwMode="auto">
          <a:xfrm>
            <a:off x="3203082" y="3956087"/>
            <a:ext cx="2142379" cy="37047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057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260648"/>
            <a:ext cx="4142481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Indications des verrous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56" y="1843950"/>
            <a:ext cx="8346688" cy="39395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est une option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CIVLD, à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staphylocoque à coagulase négative ou entérocoque.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peut être envisagé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 à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entérobactéries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(avec réserve chez les patients neutropéniques) avec avis spécialisé.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peut être discuté au cas par cas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 à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i="1" dirty="0">
                <a:solidFill>
                  <a:schemeClr val="tx1"/>
                </a:solidFill>
                <a:latin typeface="+mn-lt"/>
              </a:rPr>
              <a:t>Pseudomonas </a:t>
            </a:r>
            <a:r>
              <a:rPr lang="fr-FR" sz="2000" b="1" i="1" dirty="0" err="1">
                <a:solidFill>
                  <a:schemeClr val="tx1"/>
                </a:solidFill>
                <a:latin typeface="+mn-lt"/>
              </a:rPr>
              <a:t>aeruginosa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avec réserve chez les patients neutropéniques)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avec avis spécialisé.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260648"/>
            <a:ext cx="5373587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Contre-indications des verrous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56" y="1772816"/>
            <a:ext cx="8346688" cy="36317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Ablation systématique du CIVLD en cas de:</a:t>
            </a:r>
          </a:p>
          <a:p>
            <a:pPr marL="10858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Staphylococcus aureus 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ou 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Candida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spp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10858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Complications locales, loco régionales et systémiques. </a:t>
            </a:r>
            <a:endParaRPr lang="fr-FR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L’usage d’un verrou probabiliste (c’est à dire sans hémoculture positive) n’est pas recommandé.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verrou antibiotique ne doit pas être utilisé si la décision d’ablation du cathéter a été prise.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La présence de matériel prothétique nécessite un avis infectiologique.</a:t>
            </a:r>
          </a:p>
        </p:txBody>
      </p:sp>
    </p:spTree>
    <p:extLst>
      <p:ext uri="{BB962C8B-B14F-4D97-AF65-F5344CB8AC3E}">
        <p14:creationId xmlns:p14="http://schemas.microsoft.com/office/powerpoint/2010/main" val="11749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9085" y="332656"/>
            <a:ext cx="3938899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 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628800"/>
            <a:ext cx="8578076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verrou antibiotique est changé toutes les 48 h pour réduire la fréquence des manipulations, en accord avec la stabilité de la solution. Il n’y a pas de bénéfice à le changer toutes les 24 h.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CIVLD ne doit pas être utilisé pendant les 72 premières heures du verrou et idéalement pendant toute la durée du traitement.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Si le CIVLD est l’unique abord vasculaire, que son usage est indispensable et en cas d’amélioration clinique, un verrou intermittent est possible après 72h de traitement.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En l’absence d’autre abord vasculaire, pour les ILC nécessitant une antibiothérapie systémique par vancomycine, un verrou dynamique de vancomycine peut être envisagé.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La durée totale du traitement par verrou est de 10 jours.</a:t>
            </a:r>
          </a:p>
        </p:txBody>
      </p:sp>
    </p:spTree>
    <p:extLst>
      <p:ext uri="{BB962C8B-B14F-4D97-AF65-F5344CB8AC3E}">
        <p14:creationId xmlns:p14="http://schemas.microsoft.com/office/powerpoint/2010/main" val="19760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6449</TotalTime>
  <Words>1016</Words>
  <Application>Microsoft Office PowerPoint</Application>
  <PresentationFormat>Affichage à l'écran (4:3)</PresentationFormat>
  <Paragraphs>168</Paragraphs>
  <Slides>19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Verrous antibiotiques curatifs : Indications et modalités </vt:lpstr>
      <vt:lpstr>Présentation PowerPoint</vt:lpstr>
      <vt:lpstr>Diagnostic microbiologique des infections liées aux cathéters (ILC): définitions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serge alfandari</cp:lastModifiedBy>
  <cp:revision>359</cp:revision>
  <cp:lastPrinted>1601-01-01T00:00:00Z</cp:lastPrinted>
  <dcterms:created xsi:type="dcterms:W3CDTF">2017-04-07T09:12:46Z</dcterms:created>
  <dcterms:modified xsi:type="dcterms:W3CDTF">2021-04-21T22:36:27Z</dcterms:modified>
</cp:coreProperties>
</file>