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0" r:id="rId1"/>
  </p:sldMasterIdLst>
  <p:notesMasterIdLst>
    <p:notesMasterId r:id="rId25"/>
  </p:notesMasterIdLst>
  <p:sldIdLst>
    <p:sldId id="344" r:id="rId2"/>
    <p:sldId id="512" r:id="rId3"/>
    <p:sldId id="513" r:id="rId4"/>
    <p:sldId id="514" r:id="rId5"/>
    <p:sldId id="515" r:id="rId6"/>
    <p:sldId id="516" r:id="rId7"/>
    <p:sldId id="517" r:id="rId8"/>
    <p:sldId id="518" r:id="rId9"/>
    <p:sldId id="519" r:id="rId10"/>
    <p:sldId id="520" r:id="rId11"/>
    <p:sldId id="521" r:id="rId12"/>
    <p:sldId id="522" r:id="rId13"/>
    <p:sldId id="523" r:id="rId14"/>
    <p:sldId id="524" r:id="rId15"/>
    <p:sldId id="525" r:id="rId16"/>
    <p:sldId id="526" r:id="rId17"/>
    <p:sldId id="527" r:id="rId18"/>
    <p:sldId id="528" r:id="rId19"/>
    <p:sldId id="529" r:id="rId20"/>
    <p:sldId id="530" r:id="rId21"/>
    <p:sldId id="531" r:id="rId22"/>
    <p:sldId id="533" r:id="rId23"/>
    <p:sldId id="511" r:id="rId24"/>
  </p:sldIdLst>
  <p:sldSz cx="9144000" cy="6858000" type="screen4x3"/>
  <p:notesSz cx="6858000" cy="9144000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charset="0"/>
        <a:ea typeface="ＭＳ Ｐゴシック" charset="0"/>
        <a:cs typeface="ＭＳ Ｐゴシック" charset="0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charset="0"/>
        <a:ea typeface="ＭＳ Ｐゴシック" charset="0"/>
        <a:cs typeface="ＭＳ Ｐゴシック" charset="0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charset="0"/>
        <a:ea typeface="ＭＳ Ｐゴシック" charset="0"/>
        <a:cs typeface="ＭＳ Ｐゴシック" charset="0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charset="0"/>
        <a:ea typeface="ＭＳ Ｐゴシック" charset="0"/>
        <a:cs typeface="ＭＳ Ｐゴシック" charset="0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bg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bg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bg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bg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etienne canoui" initials="ec" lastIdx="24" clrIdx="0"/>
  <p:cmAuthor id="1" name="Pierre FILLATRE" initials="PF" lastIdx="8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FF"/>
    <a:srgbClr val="C7CCCC"/>
    <a:srgbClr val="C7CACB"/>
    <a:srgbClr val="E7F6EF"/>
    <a:srgbClr val="C6CBCB"/>
    <a:srgbClr val="0E6E54"/>
    <a:srgbClr val="C6CACA"/>
    <a:srgbClr val="B2BEC2"/>
    <a:srgbClr val="16B185"/>
    <a:srgbClr val="206E8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364B30C-0A71-4A56-8232-F27C1685B8DC}" v="2" dt="2023-04-05T13:18:22.71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7DF18680-E054-41AD-8BC1-D1AEF772440D}" styleName="Style moyen 2 - Accentuation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Style moyen 2 - Accentuation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799B23B-EC83-4686-B30A-512413B5E67A}" styleName="Style léger 3 - Accentuation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Style moy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E3FDE45-AF77-4B5C-9715-49D594BDF05E}" styleName="Style léger 1 - Accentuation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9D7B26C5-4107-4FEC-AEDC-1716B250A1EF}" styleName="Style clair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91EBBBCC-DAD2-459C-BE2E-F6DE35CF9A28}" styleName="Style foncé 2 - Accentuation 3/Accentuation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00A15C55-8517-42AA-B614-E9B94910E393}" styleName="Style moyen 2 - Accentuation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90" autoAdjust="0"/>
    <p:restoredTop sz="95782" autoAdjust="0"/>
  </p:normalViewPr>
  <p:slideViewPr>
    <p:cSldViewPr>
      <p:cViewPr varScale="1">
        <p:scale>
          <a:sx n="118" d="100"/>
          <a:sy n="118" d="100"/>
        </p:scale>
        <p:origin x="1968" y="20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" d="1"/>
        <a:sy n="1" d="1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0" y="695325"/>
            <a:ext cx="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4338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4813" cy="41132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298568788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16" charset="0"/>
        <a:ea typeface="ＭＳ Ｐゴシック" pitchFamily="34" charset="-128"/>
        <a:cs typeface="ＭＳ Ｐゴシック" charset="0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16" charset="0"/>
        <a:ea typeface="ＭＳ Ｐゴシック" pitchFamily="34" charset="-128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16" charset="0"/>
        <a:ea typeface="ＭＳ Ｐゴシック" pitchFamily="34" charset="-128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16" charset="0"/>
        <a:ea typeface="ＭＳ Ｐゴシック" pitchFamily="34" charset="-128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16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Synthèse réalisée par la  SPILF</a:t>
            </a:r>
          </a:p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FE789BC-9E0B-C94E-996B-461B59AA9598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203858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Synthèse réalisée par la  SPILF</a:t>
            </a:r>
          </a:p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16108E-DB4E-A143-A24A-41A0EABCA901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416067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80190" y="-50800"/>
            <a:ext cx="2009775" cy="59928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7" y="-50800"/>
            <a:ext cx="5878513" cy="59928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Synthèse réalisée par la  SPILF</a:t>
            </a:r>
          </a:p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6459A91-FCAC-BB40-B895-BC1CB962A751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086467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Synthèse réalisée par la  SPILF</a:t>
            </a:r>
          </a:p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9870EF-39B5-2D49-AA45-B18CE9DE3A48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879994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Synthèse réalisée par la  SPILF</a:t>
            </a:r>
          </a:p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CB8119-C3F6-E147-93D6-A1D889298B41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491956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0"/>
            <a:ext cx="3943350" cy="43418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1600200"/>
            <a:ext cx="3944938" cy="43418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Synthèse réalisée par la  SPILF</a:t>
            </a:r>
          </a:p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DD3F1EE-67E2-F948-B1C5-461583D8E163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105568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Synthèse réalisée par la  SPILF</a:t>
            </a:r>
          </a:p>
          <a:p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532096-573E-384A-99FD-FA9A6B957E2D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230951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Synthèse réalisée par la  SPILF</a:t>
            </a:r>
          </a:p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EA0253B-EEA1-A74B-B1B8-9594509F4C60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696449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Synthèse réalisée par la  SPILF</a:t>
            </a:r>
          </a:p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E981896-94DB-DB49-921E-BC297BC7CBB8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85982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Synthèse réalisée par la  SPILF</a:t>
            </a:r>
          </a:p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0490127-B64F-5748-8885-3061579435AA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53695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Synthèse réalisée par la  SPILF</a:t>
            </a:r>
          </a:p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410E0E3-A166-E847-AAD5-86FF105D9B88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126800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1"/>
          <p:cNvPicPr>
            <a:picLocks noChangeAspect="1" noChangeArrowheads="1"/>
          </p:cNvPicPr>
          <p:nvPr/>
        </p:nvPicPr>
        <p:blipFill>
          <a:blip r:embed="rId1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97813" y="0"/>
            <a:ext cx="1123950" cy="104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49275" y="-50800"/>
            <a:ext cx="8040688" cy="14938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Cliquez pour éditer le format du texte-titre</a:t>
            </a: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49275" y="1600200"/>
            <a:ext cx="8040688" cy="4341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Cliquez pour éditer le format du plan de texte</a:t>
            </a:r>
          </a:p>
          <a:p>
            <a:pPr lvl="1"/>
            <a:r>
              <a:rPr lang="en-GB"/>
              <a:t>Second niveau de plan</a:t>
            </a:r>
          </a:p>
          <a:p>
            <a:pPr lvl="2"/>
            <a:r>
              <a:rPr lang="en-GB"/>
              <a:t>Troisième niveau de plan</a:t>
            </a:r>
          </a:p>
          <a:p>
            <a:pPr lvl="3"/>
            <a:r>
              <a:rPr lang="en-GB"/>
              <a:t>Quatrième niveau de plan</a:t>
            </a:r>
          </a:p>
          <a:p>
            <a:pPr lvl="4"/>
            <a:r>
              <a:rPr lang="en-GB"/>
              <a:t>Cinquième niveau de plan</a:t>
            </a:r>
          </a:p>
          <a:p>
            <a:pPr lvl="4"/>
            <a:r>
              <a:rPr lang="en-GB"/>
              <a:t>Sixième niveau de plan</a:t>
            </a:r>
          </a:p>
          <a:p>
            <a:pPr lvl="4"/>
            <a:r>
              <a:rPr lang="en-GB"/>
              <a:t>Septième niveau de plan</a:t>
            </a:r>
          </a:p>
          <a:p>
            <a:pPr lvl="4"/>
            <a:r>
              <a:rPr lang="en-GB"/>
              <a:t>Huitième niveau de plan</a:t>
            </a:r>
          </a:p>
          <a:p>
            <a:pPr lvl="4"/>
            <a:r>
              <a:rPr lang="en-GB"/>
              <a:t>Neuvième niveau de plan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5629277" y="6275389"/>
            <a:ext cx="2132013" cy="36353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 sz="1200">
                <a:solidFill>
                  <a:srgbClr val="FFFFFF"/>
                </a:solidFill>
                <a:latin typeface="+mn-lt"/>
                <a:ea typeface="ＭＳ Ｐゴシック" pitchFamily="32" charset="-128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265113" y="6229351"/>
            <a:ext cx="48387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eaLnBrk="1" hangingPunct="1">
              <a:buSzPct val="100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 sz="1200">
                <a:solidFill>
                  <a:srgbClr val="FFFFFF"/>
                </a:solidFill>
                <a:latin typeface="News Gothic MT" charset="0"/>
              </a:defRPr>
            </a:lvl1pPr>
          </a:lstStyle>
          <a:p>
            <a:r>
              <a:rPr lang="en-US"/>
              <a:t>Synthèse réalisée par la  SPILF</a:t>
            </a:r>
          </a:p>
          <a:p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7897813" y="6137275"/>
            <a:ext cx="989012" cy="641351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buSzPct val="100000"/>
              <a:defRPr sz="3600">
                <a:solidFill>
                  <a:srgbClr val="FFFFFF"/>
                </a:solidFill>
                <a:latin typeface="News Gothic MT" charset="0"/>
              </a:defRPr>
            </a:lvl1pPr>
          </a:lstStyle>
          <a:p>
            <a:fld id="{7EAECD5D-3707-0049-9D05-3FD664DFCA5B}" type="slidenum">
              <a:rPr lang="fr-FR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hf sldNum="0" hdr="0" dt="0"/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600">
          <a:solidFill>
            <a:srgbClr val="2C7C9F"/>
          </a:solidFill>
          <a:latin typeface="+mj-lt"/>
          <a:ea typeface="ＭＳ Ｐゴシック" pitchFamily="34" charset="-128"/>
          <a:cs typeface="ＭＳ Ｐゴシック" charset="0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600">
          <a:solidFill>
            <a:srgbClr val="2C7C9F"/>
          </a:solidFill>
          <a:latin typeface="News Gothic MT" charset="0"/>
          <a:ea typeface="ＭＳ Ｐゴシック" pitchFamily="34" charset="-128"/>
          <a:cs typeface="ＭＳ Ｐゴシック" charset="0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600">
          <a:solidFill>
            <a:srgbClr val="2C7C9F"/>
          </a:solidFill>
          <a:latin typeface="News Gothic MT" charset="0"/>
          <a:ea typeface="ＭＳ Ｐゴシック" pitchFamily="34" charset="-128"/>
          <a:cs typeface="ＭＳ Ｐゴシック" charset="0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600">
          <a:solidFill>
            <a:srgbClr val="2C7C9F"/>
          </a:solidFill>
          <a:latin typeface="News Gothic MT" charset="0"/>
          <a:ea typeface="ＭＳ Ｐゴシック" pitchFamily="34" charset="-128"/>
          <a:cs typeface="ＭＳ Ｐゴシック" charset="0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600">
          <a:solidFill>
            <a:srgbClr val="2C7C9F"/>
          </a:solidFill>
          <a:latin typeface="News Gothic MT" charset="0"/>
          <a:ea typeface="ＭＳ Ｐゴシック" pitchFamily="34" charset="-128"/>
          <a:cs typeface="ＭＳ Ｐゴシック" charset="0"/>
        </a:defRPr>
      </a:lvl5pPr>
      <a:lvl6pPr marL="25146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600">
          <a:solidFill>
            <a:srgbClr val="2C7C9F"/>
          </a:solidFill>
          <a:latin typeface="News Gothic MT" charset="0"/>
          <a:ea typeface="ＭＳ Ｐゴシック" pitchFamily="32" charset="-128"/>
        </a:defRPr>
      </a:lvl6pPr>
      <a:lvl7pPr marL="29718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600">
          <a:solidFill>
            <a:srgbClr val="2C7C9F"/>
          </a:solidFill>
          <a:latin typeface="News Gothic MT" charset="0"/>
          <a:ea typeface="ＭＳ Ｐゴシック" pitchFamily="32" charset="-128"/>
        </a:defRPr>
      </a:lvl7pPr>
      <a:lvl8pPr marL="3429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600">
          <a:solidFill>
            <a:srgbClr val="2C7C9F"/>
          </a:solidFill>
          <a:latin typeface="News Gothic MT" charset="0"/>
          <a:ea typeface="ＭＳ Ｐゴシック" pitchFamily="32" charset="-128"/>
        </a:defRPr>
      </a:lvl8pPr>
      <a:lvl9pPr marL="3886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600">
          <a:solidFill>
            <a:srgbClr val="2C7C9F"/>
          </a:solidFill>
          <a:latin typeface="News Gothic MT" charset="0"/>
          <a:ea typeface="ＭＳ Ｐゴシック" pitchFamily="32" charset="-128"/>
        </a:defRPr>
      </a:lvl9pPr>
    </p:titleStyle>
    <p:bodyStyle>
      <a:lvl1pPr marL="342900" indent="-342900" algn="l" defTabSz="449263" rtl="0" eaLnBrk="0" fontAlgn="base" hangingPunct="0">
        <a:spcBef>
          <a:spcPts val="2000"/>
        </a:spcBef>
        <a:spcAft>
          <a:spcPct val="0"/>
        </a:spcAft>
        <a:buClr>
          <a:srgbClr val="000000"/>
        </a:buClr>
        <a:buSzPct val="100000"/>
        <a:buFont typeface="Times New Roman" charset="0"/>
        <a:buChar char="•"/>
        <a:defRPr sz="2400">
          <a:solidFill>
            <a:srgbClr val="595959"/>
          </a:solidFill>
          <a:latin typeface="+mn-lt"/>
          <a:ea typeface="ＭＳ Ｐゴシック" pitchFamily="34" charset="-128"/>
          <a:cs typeface="ＭＳ Ｐゴシック" charset="0"/>
        </a:defRPr>
      </a:lvl1pPr>
      <a:lvl2pPr marL="742950" indent="-28575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charset="0"/>
        <a:buChar char="–"/>
        <a:defRPr sz="2200">
          <a:solidFill>
            <a:srgbClr val="595959"/>
          </a:solidFill>
          <a:latin typeface="+mn-lt"/>
          <a:ea typeface="ＭＳ Ｐゴシック" pitchFamily="34" charset="-128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charset="0"/>
        <a:buChar char="•"/>
        <a:defRPr sz="2000">
          <a:solidFill>
            <a:srgbClr val="595959"/>
          </a:solidFill>
          <a:latin typeface="+mn-lt"/>
          <a:ea typeface="ＭＳ Ｐゴシック" pitchFamily="34" charset="-128"/>
        </a:defRPr>
      </a:lvl3pPr>
      <a:lvl4pPr marL="16002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charset="0"/>
        <a:buChar char="–"/>
        <a:defRPr sz="2000">
          <a:solidFill>
            <a:srgbClr val="595959"/>
          </a:solidFill>
          <a:latin typeface="+mn-lt"/>
          <a:ea typeface="ＭＳ Ｐゴシック" pitchFamily="34" charset="-128"/>
        </a:defRPr>
      </a:lvl4pPr>
      <a:lvl5pPr marL="20574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charset="0"/>
        <a:buChar char="»"/>
        <a:defRPr sz="2000">
          <a:solidFill>
            <a:srgbClr val="595959"/>
          </a:solidFill>
          <a:latin typeface="+mn-lt"/>
          <a:ea typeface="ＭＳ Ｐゴシック" pitchFamily="34" charset="-128"/>
        </a:defRPr>
      </a:lvl5pPr>
      <a:lvl6pPr marL="25146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6pPr>
      <a:lvl7pPr marL="29718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7pPr>
      <a:lvl8pPr marL="3429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8pPr>
      <a:lvl9pPr marL="38862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re 1"/>
          <p:cNvSpPr>
            <a:spLocks noGrp="1"/>
          </p:cNvSpPr>
          <p:nvPr>
            <p:ph type="ctrTitle"/>
          </p:nvPr>
        </p:nvSpPr>
        <p:spPr>
          <a:xfrm>
            <a:off x="827584" y="692696"/>
            <a:ext cx="7826684" cy="3672408"/>
          </a:xfrm>
        </p:spPr>
        <p:txBody>
          <a:bodyPr/>
          <a:lstStyle/>
          <a:p>
            <a:br>
              <a:rPr lang="en-US" sz="3200" dirty="0"/>
            </a:b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Diagnostic et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traitement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des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abcès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cérébraux</a:t>
            </a:r>
            <a:b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adultes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et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pédiatriques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3200" b="1" dirty="0"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</a:br>
            <a:r>
              <a:rPr lang="en-US" sz="2400" b="1" dirty="0" err="1"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Recommandation</a:t>
            </a:r>
            <a:r>
              <a:rPr lang="en-US" sz="2400" b="1" dirty="0"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 ESCMID 2023 </a:t>
            </a:r>
            <a:br>
              <a:rPr lang="en-US" sz="2400" b="1" dirty="0"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</a:br>
            <a:r>
              <a:rPr lang="en-US" sz="2400" b="1" dirty="0" err="1"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endossée</a:t>
            </a:r>
            <a:r>
              <a:rPr lang="en-US" sz="2400" b="1" dirty="0"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 par la SPILF</a:t>
            </a:r>
            <a:endParaRPr lang="fr-FR" sz="2400" b="1" dirty="0">
              <a:latin typeface="Arial" panose="020B0604020202020204" pitchFamily="34" charset="0"/>
              <a:ea typeface="ＭＳ Ｐゴシック" charset="0"/>
              <a:cs typeface="Arial" panose="020B0604020202020204" pitchFamily="34" charset="0"/>
            </a:endParaRPr>
          </a:p>
        </p:txBody>
      </p:sp>
      <p:sp>
        <p:nvSpPr>
          <p:cNvPr id="12291" name="Sous-titre 2"/>
          <p:cNvSpPr>
            <a:spLocks noGrp="1"/>
          </p:cNvSpPr>
          <p:nvPr>
            <p:ph type="subTitle" idx="1"/>
          </p:nvPr>
        </p:nvSpPr>
        <p:spPr>
          <a:xfrm>
            <a:off x="1371600" y="5661248"/>
            <a:ext cx="6400800" cy="864096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ts val="300"/>
              </a:spcBef>
              <a:buClrTx/>
              <a:buSzPct val="110000"/>
            </a:pPr>
            <a:r>
              <a:rPr lang="fr-FR" sz="2000" dirty="0">
                <a:solidFill>
                  <a:srgbClr val="898989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Jeu de diapositives réalisées par le comité des référentiels de la SPILF le 28/11/2023</a:t>
            </a:r>
          </a:p>
        </p:txBody>
      </p:sp>
      <p:sp>
        <p:nvSpPr>
          <p:cNvPr id="2" name="Rectangle 5">
            <a:extLst>
              <a:ext uri="{FF2B5EF4-FFF2-40B4-BE49-F238E27FC236}">
                <a16:creationId xmlns:a16="http://schemas.microsoft.com/office/drawing/2014/main" id="{BF6D7331-6E18-AD6B-C064-482C3EEEE7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9000" y="1340768"/>
            <a:ext cx="7776864" cy="3816423"/>
          </a:xfrm>
          <a:prstGeom prst="rect">
            <a:avLst/>
          </a:prstGeom>
          <a:noFill/>
          <a:ln w="9525">
            <a:solidFill>
              <a:srgbClr val="7F7F7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1" hangingPunct="1">
              <a:buClr>
                <a:srgbClr val="000000"/>
              </a:buClr>
              <a:buSzPct val="100000"/>
              <a:buFont typeface="Times New Roman" charset="0"/>
              <a:buNone/>
            </a:pPr>
            <a:endParaRPr lang="fr-FR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B4814FD-DF8B-A03A-534B-5E07C458E9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560" y="620688"/>
            <a:ext cx="7407101" cy="1493839"/>
          </a:xfrm>
        </p:spPr>
        <p:txBody>
          <a:bodyPr/>
          <a:lstStyle/>
          <a:p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Indication de la dexaméthasone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E07741A-3675-3062-E475-48717BD39C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1489" y="2583234"/>
            <a:ext cx="8040688" cy="216024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Indication de </a:t>
            </a:r>
            <a:r>
              <a:rPr lang="fr-FR" sz="2800" dirty="0" err="1">
                <a:latin typeface="Arial" panose="020B0604020202020204" pitchFamily="34" charset="0"/>
                <a:cs typeface="Arial" panose="020B0604020202020204" pitchFamily="34" charset="0"/>
              </a:rPr>
              <a:t>dexaméthasone</a:t>
            </a:r>
            <a:r>
              <a:rPr lang="en-GB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en </a:t>
            </a:r>
            <a:r>
              <a:rPr lang="en-GB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cas</a:t>
            </a:r>
            <a:r>
              <a:rPr lang="en-GB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de</a:t>
            </a:r>
            <a:r>
              <a:rPr lang="en-GB" sz="2800" dirty="0">
                <a:solidFill>
                  <a:srgbClr val="00B05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lvl="1">
              <a:buFont typeface="Wingdings" pitchFamily="2" charset="2"/>
              <a:buChar char="ü"/>
            </a:pPr>
            <a:r>
              <a:rPr lang="en-GB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Symptômes</a:t>
            </a:r>
            <a:r>
              <a:rPr lang="en-GB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importants</a:t>
            </a:r>
            <a:r>
              <a:rPr lang="en-GB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d’oedème</a:t>
            </a:r>
            <a:r>
              <a:rPr lang="en-GB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périfocal</a:t>
            </a:r>
            <a:r>
              <a:rPr lang="en-GB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</a:p>
          <a:p>
            <a:pPr lvl="1">
              <a:buFont typeface="Wingdings" pitchFamily="2" charset="2"/>
              <a:buChar char="ü"/>
            </a:pPr>
            <a:r>
              <a:rPr lang="en-GB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Menace </a:t>
            </a:r>
            <a:r>
              <a:rPr lang="en-GB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d’engagement</a:t>
            </a:r>
            <a:r>
              <a:rPr lang="en-GB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</a:p>
          <a:p>
            <a:pPr marL="457200" lvl="1" indent="0">
              <a:buNone/>
            </a:pPr>
            <a:endParaRPr lang="fr-FR" sz="28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GB" sz="3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Pas </a:t>
            </a:r>
            <a:r>
              <a:rPr lang="en-GB" sz="3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d’effet</a:t>
            </a:r>
            <a:r>
              <a:rPr lang="en-GB" sz="3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3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délètere</a:t>
            </a:r>
            <a:r>
              <a:rPr lang="en-GB" sz="3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3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signalé</a:t>
            </a:r>
            <a:r>
              <a:rPr lang="en-GB" sz="3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à </a:t>
            </a:r>
            <a:r>
              <a:rPr lang="en-GB" sz="3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ce</a:t>
            </a:r>
            <a:r>
              <a:rPr lang="en-GB" sz="3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jour</a:t>
            </a:r>
          </a:p>
          <a:p>
            <a:pPr marL="0" indent="0">
              <a:buNone/>
            </a:pPr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A1E7673C-C6B2-0BEC-9212-7CB77F48F6A5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Synthèse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réalisée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par la  SPILF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97674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5C620A2-927F-FFF4-86F0-69A81738AD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5130" y="457793"/>
            <a:ext cx="8328194" cy="1493839"/>
          </a:xfrm>
        </p:spPr>
        <p:txBody>
          <a:bodyPr/>
          <a:lstStyle/>
          <a:p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Indication des </a:t>
            </a:r>
            <a:r>
              <a:rPr lang="fr-FR" dirty="0" err="1">
                <a:latin typeface="Arial" panose="020B0604020202020204" pitchFamily="34" charset="0"/>
                <a:cs typeface="Arial" panose="020B0604020202020204" pitchFamily="34" charset="0"/>
              </a:rPr>
              <a:t>anti-épileptiques</a:t>
            </a:r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EE74D2E-5CFA-38EF-0E90-4072DECE8D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552" y="3140968"/>
            <a:ext cx="8040688" cy="1152128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fr-FR" sz="2800" dirty="0">
                <a:latin typeface="Arial" panose="020B0604020202020204" pitchFamily="34" charset="0"/>
                <a:cs typeface="Arial" panose="020B0604020202020204" pitchFamily="34" charset="0"/>
              </a:rPr>
              <a:t>Pas d’indication en prophylaxie primaire des </a:t>
            </a:r>
            <a:r>
              <a:rPr lang="fr-FR" sz="2800" dirty="0" err="1">
                <a:latin typeface="Arial" panose="020B0604020202020204" pitchFamily="34" charset="0"/>
                <a:cs typeface="Arial" panose="020B0604020202020204" pitchFamily="34" charset="0"/>
              </a:rPr>
              <a:t>anti-épileptiques</a:t>
            </a:r>
            <a:endParaRPr lang="fr-FR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37D78054-D52D-FD75-6C01-99ACF79635F0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Synthèse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réalisée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par la  SPILF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95661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512" y="-50799"/>
            <a:ext cx="8410451" cy="1103536"/>
          </a:xfrm>
        </p:spPr>
        <p:txBody>
          <a:bodyPr/>
          <a:lstStyle/>
          <a:p>
            <a:r>
              <a:rPr lang="fr-FR" sz="2800" dirty="0">
                <a:latin typeface="Arial" panose="020B0604020202020204" pitchFamily="34" charset="0"/>
                <a:cs typeface="Arial" panose="020B0604020202020204" pitchFamily="34" charset="0"/>
              </a:rPr>
              <a:t>Molécules recommandées en fonction </a:t>
            </a:r>
            <a:br>
              <a:rPr lang="fr-FR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sz="2800" dirty="0">
                <a:latin typeface="Arial" panose="020B0604020202020204" pitchFamily="34" charset="0"/>
                <a:cs typeface="Arial" panose="020B0604020202020204" pitchFamily="34" charset="0"/>
              </a:rPr>
              <a:t>des agents pathogènes (1)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b="1" dirty="0"/>
              <a:t> </a:t>
            </a:r>
            <a:endParaRPr lang="fr-FR" dirty="0"/>
          </a:p>
          <a:p>
            <a:pPr marL="0" indent="0">
              <a:buNone/>
            </a:pPr>
            <a:r>
              <a:rPr lang="en-GB" b="1" dirty="0"/>
              <a:t> </a:t>
            </a:r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idx="11"/>
          </p:nvPr>
        </p:nvSpPr>
        <p:spPr>
          <a:xfrm>
            <a:off x="6170613" y="6408193"/>
            <a:ext cx="4838700" cy="457200"/>
          </a:xfrm>
        </p:spPr>
        <p:txBody>
          <a:bodyPr/>
          <a:lstStyle/>
          <a:p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Synthèse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réalisée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par la  SPILF</a:t>
            </a:r>
          </a:p>
          <a:p>
            <a:endParaRPr lang="en-US" dirty="0"/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9931126"/>
              </p:ext>
            </p:extLst>
          </p:nvPr>
        </p:nvGraphicFramePr>
        <p:xfrm>
          <a:off x="530672" y="1065288"/>
          <a:ext cx="7920879" cy="48782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402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402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4029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90082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Bactéries*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Première ligne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Alternative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6295">
                <a:tc>
                  <a:txBody>
                    <a:bodyPr/>
                    <a:lstStyle/>
                    <a:p>
                      <a:r>
                        <a:rPr lang="fr-FR" i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Actinomyces</a:t>
                      </a:r>
                      <a:r>
                        <a:rPr lang="fr-FR" i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fr-FR" i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spp</a:t>
                      </a:r>
                      <a:r>
                        <a:rPr lang="fr-FR" i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Pénicilline 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C3G**, </a:t>
                      </a:r>
                      <a:r>
                        <a:rPr lang="en-GB" sz="1800" kern="120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clindamycine</a:t>
                      </a:r>
                      <a:r>
                        <a:rPr lang="fr-FR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fr-FR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4768">
                <a:tc>
                  <a:txBody>
                    <a:bodyPr/>
                    <a:lstStyle/>
                    <a:p>
                      <a:r>
                        <a:rPr lang="fr-FR" i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Bacteroides</a:t>
                      </a:r>
                      <a:r>
                        <a:rPr lang="fr-FR" i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fr-FR" i="1" baseline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fragilis</a:t>
                      </a:r>
                      <a:endParaRPr lang="fr-FR" i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Métronidazole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Clindamycine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40141">
                <a:tc>
                  <a:txBody>
                    <a:bodyPr/>
                    <a:lstStyle/>
                    <a:p>
                      <a:r>
                        <a:rPr lang="en-GB" sz="1800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Enterobacterales C3G</a:t>
                      </a:r>
                      <a:r>
                        <a:rPr lang="en-GB" sz="1800" i="0" kern="1200" baseline="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800" i="0" kern="1200" baseline="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sensibles</a:t>
                      </a:r>
                      <a:endParaRPr lang="fr-FR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C3G**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Méropénème, fluoroquinolone, cotrimoxazole, </a:t>
                      </a:r>
                      <a:r>
                        <a:rPr lang="fr-FR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aztreonam</a:t>
                      </a:r>
                      <a:endParaRPr lang="fr-FR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4073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Enterobacterales C3G</a:t>
                      </a:r>
                      <a:r>
                        <a:rPr lang="en-GB" sz="1800" i="0" kern="1200" baseline="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fr-FR" sz="1800" i="0" kern="1200" baseline="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résistants</a:t>
                      </a:r>
                      <a:endParaRPr lang="fr-FR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fr-FR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Méropénème</a:t>
                      </a:r>
                      <a:endParaRPr lang="fr-FR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Cefépime</a:t>
                      </a:r>
                      <a:r>
                        <a:rPr lang="fr-FR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fr-FR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fluoroquinolone</a:t>
                      </a:r>
                      <a:r>
                        <a:rPr lang="fr-FR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fr-FR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cotrimoxazole</a:t>
                      </a:r>
                      <a:endParaRPr lang="fr-FR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88516">
                <a:tc>
                  <a:txBody>
                    <a:bodyPr/>
                    <a:lstStyle/>
                    <a:p>
                      <a:r>
                        <a:rPr lang="fr-FR" i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Fusobacterium</a:t>
                      </a:r>
                      <a:r>
                        <a:rPr lang="fr-FR" i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fr-FR" i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spp</a:t>
                      </a:r>
                      <a:r>
                        <a:rPr lang="fr-FR" i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Métronidazole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Clindamycine, </a:t>
                      </a:r>
                      <a:r>
                        <a:rPr lang="fr-FR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méropénème</a:t>
                      </a:r>
                      <a:endParaRPr lang="fr-FR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13040">
                <a:tc>
                  <a:txBody>
                    <a:bodyPr/>
                    <a:lstStyle/>
                    <a:p>
                      <a:r>
                        <a:rPr lang="fr-FR" i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Listeria </a:t>
                      </a:r>
                      <a:r>
                        <a:rPr lang="fr-FR" i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monocytogenes</a:t>
                      </a:r>
                      <a:endParaRPr lang="fr-FR" i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Amoxicilline ± gentamicine ou cotrimoxazole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Cotrimoxazole</a:t>
                      </a:r>
                      <a:r>
                        <a:rPr lang="fr-FR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fr-FR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méropénème</a:t>
                      </a:r>
                      <a:r>
                        <a:rPr lang="fr-FR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fr-FR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linézolide</a:t>
                      </a:r>
                      <a:endParaRPr lang="fr-FR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6" name="ZoneTexte 5"/>
          <p:cNvSpPr txBox="1"/>
          <p:nvPr/>
        </p:nvSpPr>
        <p:spPr>
          <a:xfrm>
            <a:off x="117170" y="6029983"/>
            <a:ext cx="9026830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>
                <a:solidFill>
                  <a:schemeClr val="tx1"/>
                </a:solidFill>
              </a:rPr>
              <a:t>* En cas d’identification d’une bactérie de la flore bucco-dentaire, l’antibiothérapie doit également comprendre</a:t>
            </a:r>
          </a:p>
          <a:p>
            <a:r>
              <a:rPr lang="fr-FR" sz="1400" dirty="0">
                <a:solidFill>
                  <a:schemeClr val="tx1"/>
                </a:solidFill>
              </a:rPr>
              <a:t> une molécule anti-anaérobie (métronidazole ou clindamycine) </a:t>
            </a:r>
          </a:p>
          <a:p>
            <a:r>
              <a:rPr lang="fr-FR" sz="1400" dirty="0">
                <a:solidFill>
                  <a:schemeClr val="tx1"/>
                </a:solidFill>
              </a:rPr>
              <a:t>** C3G : la SPILF préconise céfotaxime ou ceftriaxone</a:t>
            </a:r>
          </a:p>
        </p:txBody>
      </p:sp>
    </p:spTree>
    <p:extLst>
      <p:ext uri="{BB962C8B-B14F-4D97-AF65-F5344CB8AC3E}">
        <p14:creationId xmlns:p14="http://schemas.microsoft.com/office/powerpoint/2010/main" val="20721871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29555" y="523559"/>
            <a:ext cx="8410451" cy="1103536"/>
          </a:xfrm>
        </p:spPr>
        <p:txBody>
          <a:bodyPr/>
          <a:lstStyle/>
          <a:p>
            <a:r>
              <a:rPr lang="fr-FR" sz="2800" dirty="0">
                <a:latin typeface="Arial" panose="020B0604020202020204" pitchFamily="34" charset="0"/>
                <a:cs typeface="Arial" panose="020B0604020202020204" pitchFamily="34" charset="0"/>
              </a:rPr>
              <a:t>Molécules recommandées en fonction </a:t>
            </a:r>
            <a:br>
              <a:rPr lang="fr-FR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sz="2800" dirty="0">
                <a:latin typeface="Arial" panose="020B0604020202020204" pitchFamily="34" charset="0"/>
                <a:cs typeface="Arial" panose="020B0604020202020204" pitchFamily="34" charset="0"/>
              </a:rPr>
              <a:t>des agents pathogènes (2)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b="1" dirty="0"/>
              <a:t> </a:t>
            </a:r>
            <a:endParaRPr lang="fr-FR" dirty="0"/>
          </a:p>
          <a:p>
            <a:pPr marL="0" indent="0">
              <a:buNone/>
            </a:pPr>
            <a:r>
              <a:rPr lang="en-GB" b="1" dirty="0"/>
              <a:t> </a:t>
            </a:r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Synthèse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réalisée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par la  SPILF</a:t>
            </a:r>
          </a:p>
          <a:p>
            <a:endParaRPr lang="en-US" dirty="0"/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5436108"/>
              </p:ext>
            </p:extLst>
          </p:nvPr>
        </p:nvGraphicFramePr>
        <p:xfrm>
          <a:off x="440206" y="1794058"/>
          <a:ext cx="8339334" cy="41275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797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7977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7977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515">
                <a:tc>
                  <a:txBody>
                    <a:bodyPr/>
                    <a:lstStyle/>
                    <a:p>
                      <a:pPr algn="ctr"/>
                      <a:r>
                        <a:rPr lang="fr-FR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Bactéries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Première ligne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Alternative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95575">
                <a:tc>
                  <a:txBody>
                    <a:bodyPr/>
                    <a:lstStyle/>
                    <a:p>
                      <a:r>
                        <a:rPr lang="fr-FR" sz="2000" i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Nocardia</a:t>
                      </a:r>
                      <a:r>
                        <a:rPr lang="fr-FR" sz="2000" i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fr-FR" sz="2000" i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spp</a:t>
                      </a:r>
                      <a:r>
                        <a:rPr lang="fr-FR" sz="2000" i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0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Cotrimoxazole</a:t>
                      </a:r>
                      <a:r>
                        <a:rPr lang="fr-FR" sz="20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et </a:t>
                      </a:r>
                      <a:r>
                        <a:rPr lang="fr-FR" sz="2000" baseline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imipénème</a:t>
                      </a:r>
                      <a:endParaRPr lang="fr-FR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0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Sur avis spécialisé, en association : méropénème, C3G*, linézolide, </a:t>
                      </a:r>
                      <a:r>
                        <a:rPr lang="fr-FR" sz="2000" kern="120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moxifloxacine</a:t>
                      </a:r>
                      <a:r>
                        <a:rPr lang="fr-FR" sz="20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, amikacine, </a:t>
                      </a:r>
                      <a:r>
                        <a:rPr lang="fr-FR" sz="2000" kern="120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tigécycline</a:t>
                      </a:r>
                      <a:r>
                        <a:rPr lang="fr-FR" sz="20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, minocycline</a:t>
                      </a:r>
                      <a:endParaRPr lang="fr-FR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06318">
                <a:tc>
                  <a:txBody>
                    <a:bodyPr/>
                    <a:lstStyle/>
                    <a:p>
                      <a:r>
                        <a:rPr lang="fr-FR" sz="2000" i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Pseudomonas</a:t>
                      </a:r>
                      <a:r>
                        <a:rPr lang="fr-FR" sz="2000" i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fr-FR" sz="2000" i="1" baseline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aeruginosa</a:t>
                      </a:r>
                      <a:endParaRPr lang="fr-FR" sz="2000" i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0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Ceftazidime</a:t>
                      </a:r>
                      <a:r>
                        <a:rPr lang="fr-FR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et ciprofloxacine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0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Sur avis spécialisé : m</a:t>
                      </a:r>
                      <a:r>
                        <a:rPr lang="fr-FR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éropénème, aztréonam, céfépime, </a:t>
                      </a:r>
                      <a:r>
                        <a:rPr lang="fr-FR" sz="20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tobramycine</a:t>
                      </a:r>
                      <a:endParaRPr lang="fr-FR" sz="20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6" name="ZoneTexte 5"/>
          <p:cNvSpPr txBox="1"/>
          <p:nvPr/>
        </p:nvSpPr>
        <p:spPr>
          <a:xfrm>
            <a:off x="3131840" y="6088619"/>
            <a:ext cx="5647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chemeClr val="tx1"/>
                </a:solidFill>
              </a:rPr>
              <a:t>* C3G : la SPILF préconise céfotaxime ou ceftriaxone</a:t>
            </a:r>
          </a:p>
        </p:txBody>
      </p:sp>
    </p:spTree>
    <p:extLst>
      <p:ext uri="{BB962C8B-B14F-4D97-AF65-F5344CB8AC3E}">
        <p14:creationId xmlns:p14="http://schemas.microsoft.com/office/powerpoint/2010/main" val="9479431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512" y="-50799"/>
            <a:ext cx="8410451" cy="1103536"/>
          </a:xfrm>
        </p:spPr>
        <p:txBody>
          <a:bodyPr/>
          <a:lstStyle/>
          <a:p>
            <a:r>
              <a:rPr lang="fr-FR" sz="2800" dirty="0">
                <a:latin typeface="Arial" panose="020B0604020202020204" pitchFamily="34" charset="0"/>
                <a:cs typeface="Arial" panose="020B0604020202020204" pitchFamily="34" charset="0"/>
              </a:rPr>
              <a:t>Molécules recommandées en fonction </a:t>
            </a:r>
            <a:br>
              <a:rPr lang="fr-FR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sz="2800" dirty="0">
                <a:latin typeface="Arial" panose="020B0604020202020204" pitchFamily="34" charset="0"/>
                <a:cs typeface="Arial" panose="020B0604020202020204" pitchFamily="34" charset="0"/>
              </a:rPr>
              <a:t>des agents pathogènes (3)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b="1" dirty="0"/>
              <a:t> </a:t>
            </a:r>
            <a:endParaRPr lang="fr-FR" dirty="0"/>
          </a:p>
          <a:p>
            <a:pPr marL="0" indent="0">
              <a:buNone/>
            </a:pPr>
            <a:r>
              <a:rPr lang="en-GB" b="1" dirty="0"/>
              <a:t> </a:t>
            </a:r>
            <a:endParaRPr lang="fr-FR" dirty="0"/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735278"/>
              </p:ext>
            </p:extLst>
          </p:nvPr>
        </p:nvGraphicFramePr>
        <p:xfrm>
          <a:off x="609179" y="1088488"/>
          <a:ext cx="7920879" cy="48179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402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562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243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36295">
                <a:tc>
                  <a:txBody>
                    <a:bodyPr/>
                    <a:lstStyle/>
                    <a:p>
                      <a:pPr algn="ctr"/>
                      <a:r>
                        <a:rPr lang="fr-FR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Bactéries*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Première ligne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Alternative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6295">
                <a:tc>
                  <a:txBody>
                    <a:bodyPr/>
                    <a:lstStyle/>
                    <a:p>
                      <a:r>
                        <a:rPr lang="en-GB" sz="2000" i="1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S.</a:t>
                      </a:r>
                      <a:r>
                        <a:rPr lang="en-GB" sz="2000" i="1" kern="1200" baseline="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2000" i="1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aureus </a:t>
                      </a:r>
                      <a:r>
                        <a:rPr lang="en-GB" sz="2000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sensible </a:t>
                      </a:r>
                      <a:r>
                        <a:rPr lang="en-GB" sz="2000" i="0" kern="120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pénicilline</a:t>
                      </a:r>
                      <a:r>
                        <a:rPr lang="en-GB" sz="2000" i="0" kern="1200" baseline="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2000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G</a:t>
                      </a:r>
                      <a:endParaRPr lang="fr-FR" sz="200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Pénicilline 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Clindamycine,</a:t>
                      </a:r>
                      <a:r>
                        <a:rPr lang="fr-FR" sz="20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cotrimoxazole, </a:t>
                      </a:r>
                      <a:r>
                        <a:rPr lang="fr-FR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linézolide, </a:t>
                      </a:r>
                      <a:r>
                        <a:rPr lang="fr-FR" sz="20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moxifloxacine</a:t>
                      </a:r>
                      <a:r>
                        <a:rPr lang="fr-FR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fr-FR" sz="20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vancomycine</a:t>
                      </a:r>
                      <a:endParaRPr lang="fr-FR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4768">
                <a:tc>
                  <a:txBody>
                    <a:bodyPr/>
                    <a:lstStyle/>
                    <a:p>
                      <a:r>
                        <a:rPr lang="fr-FR" sz="200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SASM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Oxacilline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Céfazoline, clindamycine,</a:t>
                      </a:r>
                      <a:r>
                        <a:rPr lang="fr-FR" sz="20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cotrimoxazole, </a:t>
                      </a:r>
                      <a:r>
                        <a:rPr lang="fr-FR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linézolide, </a:t>
                      </a:r>
                      <a:r>
                        <a:rPr lang="fr-FR" sz="20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moxifloxacine</a:t>
                      </a:r>
                      <a:r>
                        <a:rPr lang="fr-FR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fr-FR" sz="20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vancomycine</a:t>
                      </a:r>
                      <a:endParaRPr lang="fr-FR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94635">
                <a:tc>
                  <a:txBody>
                    <a:bodyPr/>
                    <a:lstStyle/>
                    <a:p>
                      <a:r>
                        <a:rPr lang="en-GB" sz="2000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SARM</a:t>
                      </a:r>
                      <a:endParaRPr lang="fr-FR" sz="200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Linézolide ou</a:t>
                      </a:r>
                    </a:p>
                    <a:p>
                      <a:r>
                        <a:rPr lang="fr-FR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vancomycine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Clindamycine,</a:t>
                      </a:r>
                    </a:p>
                    <a:p>
                      <a:r>
                        <a:rPr lang="fr-FR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cotrimoxazole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8516">
                <a:tc>
                  <a:txBody>
                    <a:bodyPr/>
                    <a:lstStyle/>
                    <a:p>
                      <a:r>
                        <a:rPr lang="fr-FR" sz="2000" i="1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Streptococcus</a:t>
                      </a:r>
                      <a:r>
                        <a:rPr lang="fr-FR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fr-FR" sz="20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spp</a:t>
                      </a:r>
                      <a:r>
                        <a:rPr lang="fr-FR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Pénicilline G</a:t>
                      </a:r>
                      <a:r>
                        <a:rPr lang="fr-FR" sz="20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ou </a:t>
                      </a:r>
                      <a:r>
                        <a:rPr lang="fr-FR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amoxicilline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C3G**, clindamycine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7" name="ZoneTexte 6"/>
          <p:cNvSpPr txBox="1"/>
          <p:nvPr/>
        </p:nvSpPr>
        <p:spPr>
          <a:xfrm>
            <a:off x="117170" y="6029983"/>
            <a:ext cx="9026830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>
                <a:solidFill>
                  <a:schemeClr val="tx1"/>
                </a:solidFill>
              </a:rPr>
              <a:t>* En cas d’identification d’une bactérie de la flore bucco-dentaire, l’antibiothérapie doit également comprendre</a:t>
            </a:r>
          </a:p>
          <a:p>
            <a:r>
              <a:rPr lang="fr-FR" sz="1400" dirty="0">
                <a:solidFill>
                  <a:schemeClr val="tx1"/>
                </a:solidFill>
              </a:rPr>
              <a:t> une molécule anti-anaérobie (métronidazole ou clindamycine) </a:t>
            </a:r>
          </a:p>
          <a:p>
            <a:r>
              <a:rPr lang="fr-FR" sz="1400" dirty="0">
                <a:solidFill>
                  <a:schemeClr val="tx1"/>
                </a:solidFill>
              </a:rPr>
              <a:t>** C3G : la SPILF préconise céfotaxime ou ceftriaxone</a:t>
            </a:r>
          </a:p>
        </p:txBody>
      </p:sp>
      <p:sp>
        <p:nvSpPr>
          <p:cNvPr id="8" name="Espace réservé du pied de page 3"/>
          <p:cNvSpPr>
            <a:spLocks noGrp="1"/>
          </p:cNvSpPr>
          <p:nvPr>
            <p:ph type="ftr" idx="11"/>
          </p:nvPr>
        </p:nvSpPr>
        <p:spPr>
          <a:xfrm>
            <a:off x="6110708" y="6399315"/>
            <a:ext cx="4838700" cy="457200"/>
          </a:xfrm>
        </p:spPr>
        <p:txBody>
          <a:bodyPr/>
          <a:lstStyle/>
          <a:p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Synthèse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réalisée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par la  SPILF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616499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512" y="-50799"/>
            <a:ext cx="8410451" cy="1103536"/>
          </a:xfrm>
        </p:spPr>
        <p:txBody>
          <a:bodyPr/>
          <a:lstStyle/>
          <a:p>
            <a:r>
              <a:rPr lang="fr-FR" sz="2800" dirty="0">
                <a:latin typeface="Arial" panose="020B0604020202020204" pitchFamily="34" charset="0"/>
                <a:cs typeface="Arial" panose="020B0604020202020204" pitchFamily="34" charset="0"/>
              </a:rPr>
              <a:t>Molécules recommandées en fonction </a:t>
            </a:r>
            <a:br>
              <a:rPr lang="fr-FR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sz="2800" dirty="0">
                <a:latin typeface="Arial" panose="020B0604020202020204" pitchFamily="34" charset="0"/>
                <a:cs typeface="Arial" panose="020B0604020202020204" pitchFamily="34" charset="0"/>
              </a:rPr>
              <a:t>des agents pathogènes (4)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b="1" dirty="0"/>
              <a:t> </a:t>
            </a:r>
            <a:endParaRPr lang="fr-FR" dirty="0"/>
          </a:p>
          <a:p>
            <a:pPr marL="0" indent="0">
              <a:buNone/>
            </a:pPr>
            <a:r>
              <a:rPr lang="en-GB" b="1" dirty="0"/>
              <a:t> </a:t>
            </a:r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idx="11"/>
          </p:nvPr>
        </p:nvSpPr>
        <p:spPr>
          <a:xfrm>
            <a:off x="323528" y="6517933"/>
            <a:ext cx="4838700" cy="457200"/>
          </a:xfrm>
        </p:spPr>
        <p:txBody>
          <a:bodyPr/>
          <a:lstStyle/>
          <a:p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Synthèse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réalisée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par la  SPILF</a:t>
            </a:r>
          </a:p>
          <a:p>
            <a:endParaRPr lang="en-US" dirty="0"/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8483767"/>
              </p:ext>
            </p:extLst>
          </p:nvPr>
        </p:nvGraphicFramePr>
        <p:xfrm>
          <a:off x="827584" y="1475278"/>
          <a:ext cx="7920879" cy="50426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402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402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4029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36295">
                <a:tc>
                  <a:txBody>
                    <a:bodyPr/>
                    <a:lstStyle/>
                    <a:p>
                      <a:pPr algn="ctr"/>
                      <a:r>
                        <a:rPr lang="fr-FR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Champignons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Première ligne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Alternative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6295">
                <a:tc>
                  <a:txBody>
                    <a:bodyPr/>
                    <a:lstStyle/>
                    <a:p>
                      <a:r>
                        <a:rPr lang="fr-FR" sz="2000" i="1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Aspergillus</a:t>
                      </a:r>
                      <a:r>
                        <a:rPr lang="fr-FR" sz="2000" i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fr-FR" sz="2000" i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spp</a:t>
                      </a:r>
                      <a:r>
                        <a:rPr lang="fr-FR" sz="2000" i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0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Voriconazole</a:t>
                      </a:r>
                      <a:endParaRPr lang="fr-FR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000" kern="120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Amphotericine</a:t>
                      </a:r>
                      <a:r>
                        <a:rPr lang="fr-FR" sz="20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B </a:t>
                      </a:r>
                      <a:r>
                        <a:rPr lang="fr-FR" sz="2000" kern="120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liposomale</a:t>
                      </a:r>
                      <a:r>
                        <a:rPr lang="fr-FR" sz="20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, </a:t>
                      </a:r>
                      <a:r>
                        <a:rPr lang="fr-FR" sz="2000" kern="120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isavuconazole</a:t>
                      </a:r>
                      <a:endParaRPr lang="fr-FR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4768">
                <a:tc>
                  <a:txBody>
                    <a:bodyPr/>
                    <a:lstStyle/>
                    <a:p>
                      <a:r>
                        <a:rPr lang="fr-FR" sz="2000" i="1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Candida</a:t>
                      </a:r>
                      <a:r>
                        <a:rPr lang="fr-FR" sz="2000" i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fr-FR" sz="2000" i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spp</a:t>
                      </a:r>
                      <a:r>
                        <a:rPr lang="fr-FR" sz="2000" i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000" kern="120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Amphotericine</a:t>
                      </a:r>
                      <a:r>
                        <a:rPr lang="fr-FR" sz="20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B </a:t>
                      </a:r>
                      <a:r>
                        <a:rPr lang="fr-FR" sz="2000" kern="120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liposomale</a:t>
                      </a:r>
                      <a:r>
                        <a:rPr lang="fr-FR" sz="20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± </a:t>
                      </a:r>
                      <a:r>
                        <a:rPr lang="fr-FR" sz="2000" kern="120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flucytosine</a:t>
                      </a:r>
                      <a:endParaRPr lang="fr-FR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0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Fluconazole</a:t>
                      </a:r>
                      <a:r>
                        <a:rPr lang="fr-FR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+ </a:t>
                      </a:r>
                      <a:r>
                        <a:rPr lang="fr-FR" sz="20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flucytosine</a:t>
                      </a:r>
                      <a:r>
                        <a:rPr lang="fr-FR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voriconazole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92958">
                <a:tc>
                  <a:txBody>
                    <a:bodyPr/>
                    <a:lstStyle/>
                    <a:p>
                      <a:r>
                        <a:rPr lang="en-GB" sz="2000" i="1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Cryptococcus </a:t>
                      </a:r>
                      <a:r>
                        <a:rPr lang="en-GB" sz="2000" i="1" kern="120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neoformans</a:t>
                      </a:r>
                      <a:endParaRPr lang="fr-FR" sz="2000" i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000" kern="120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Amphotericine</a:t>
                      </a:r>
                      <a:r>
                        <a:rPr lang="fr-FR" sz="20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B </a:t>
                      </a:r>
                      <a:r>
                        <a:rPr lang="fr-FR" sz="2000" kern="120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liposomale</a:t>
                      </a:r>
                      <a:r>
                        <a:rPr lang="fr-FR" sz="20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+ </a:t>
                      </a:r>
                      <a:r>
                        <a:rPr lang="fr-FR" sz="2000" kern="120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flucytosine</a:t>
                      </a:r>
                      <a:endParaRPr lang="fr-FR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Fluconazole, </a:t>
                      </a:r>
                      <a:r>
                        <a:rPr lang="en-GB" sz="2000" kern="120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voriconazole</a:t>
                      </a:r>
                      <a:r>
                        <a:rPr lang="en-GB" sz="20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GB" sz="2000" kern="120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posaconazole</a:t>
                      </a:r>
                      <a:r>
                        <a:rPr lang="fr-FR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fr-FR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4073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000" i="1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Mucorales</a:t>
                      </a:r>
                      <a:endParaRPr lang="fr-FR" sz="2000" i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fr-FR" sz="2000" i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000" kern="120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Amphotericine</a:t>
                      </a:r>
                      <a:r>
                        <a:rPr lang="fr-FR" sz="20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B </a:t>
                      </a:r>
                      <a:r>
                        <a:rPr lang="fr-FR" sz="2000" kern="120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liposomale</a:t>
                      </a:r>
                      <a:endParaRPr lang="fr-FR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kern="120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Isavuconazole</a:t>
                      </a:r>
                      <a:r>
                        <a:rPr lang="en-GB" sz="20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GB" sz="2000" kern="120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posaconazole</a:t>
                      </a:r>
                      <a:r>
                        <a:rPr lang="fr-FR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fr-FR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88516">
                <a:tc>
                  <a:txBody>
                    <a:bodyPr/>
                    <a:lstStyle/>
                    <a:p>
                      <a:r>
                        <a:rPr lang="fr-FR" sz="2000" i="1" kern="1200" dirty="0" err="1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Scedosporium</a:t>
                      </a:r>
                      <a:r>
                        <a:rPr lang="fr-FR" sz="2000" i="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fr-FR" sz="2000" i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spp</a:t>
                      </a:r>
                      <a:r>
                        <a:rPr lang="fr-FR" sz="2000" i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r>
                        <a:rPr lang="fr-FR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r>
                        <a:rPr lang="fr-FR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endParaRPr lang="fr-FR" sz="2000" i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0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Voriconazole</a:t>
                      </a:r>
                      <a:endParaRPr lang="fr-FR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0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Itraconazole</a:t>
                      </a:r>
                      <a:r>
                        <a:rPr lang="fr-FR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fr-FR" sz="20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posaconazole</a:t>
                      </a:r>
                      <a:endParaRPr lang="fr-FR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6" name="ZoneTexte 5"/>
          <p:cNvSpPr txBox="1"/>
          <p:nvPr/>
        </p:nvSpPr>
        <p:spPr>
          <a:xfrm>
            <a:off x="827584" y="1019982"/>
            <a:ext cx="29065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2400" dirty="0">
                <a:solidFill>
                  <a:schemeClr val="tx1"/>
                </a:solidFill>
              </a:rPr>
              <a:t>Sur avis spécialisé :</a:t>
            </a:r>
          </a:p>
        </p:txBody>
      </p:sp>
    </p:spTree>
    <p:extLst>
      <p:ext uri="{BB962C8B-B14F-4D97-AF65-F5344CB8AC3E}">
        <p14:creationId xmlns:p14="http://schemas.microsoft.com/office/powerpoint/2010/main" val="217285766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51801" y="391244"/>
            <a:ext cx="8410451" cy="1103536"/>
          </a:xfrm>
        </p:spPr>
        <p:txBody>
          <a:bodyPr/>
          <a:lstStyle/>
          <a:p>
            <a:r>
              <a:rPr lang="fr-FR" sz="2800" dirty="0">
                <a:latin typeface="Arial" panose="020B0604020202020204" pitchFamily="34" charset="0"/>
                <a:cs typeface="Arial" panose="020B0604020202020204" pitchFamily="34" charset="0"/>
              </a:rPr>
              <a:t>Molécules recommandées en fonction </a:t>
            </a:r>
            <a:br>
              <a:rPr lang="fr-FR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sz="2800" dirty="0">
                <a:latin typeface="Arial" panose="020B0604020202020204" pitchFamily="34" charset="0"/>
                <a:cs typeface="Arial" panose="020B0604020202020204" pitchFamily="34" charset="0"/>
              </a:rPr>
              <a:t>des agents pathogènes (5)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b="1" dirty="0"/>
              <a:t> </a:t>
            </a:r>
            <a:endParaRPr lang="fr-FR" dirty="0"/>
          </a:p>
          <a:p>
            <a:pPr marL="0" indent="0">
              <a:buNone/>
            </a:pPr>
            <a:r>
              <a:rPr lang="en-GB" b="1" dirty="0"/>
              <a:t> </a:t>
            </a:r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Synthèse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réalisée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par la  SPILF</a:t>
            </a:r>
          </a:p>
          <a:p>
            <a:endParaRPr lang="en-US" dirty="0"/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978882"/>
              </p:ext>
            </p:extLst>
          </p:nvPr>
        </p:nvGraphicFramePr>
        <p:xfrm>
          <a:off x="611560" y="2492896"/>
          <a:ext cx="7920879" cy="259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402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402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4029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36295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Protozoaires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Première ligne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Alternative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6295">
                <a:tc>
                  <a:txBody>
                    <a:bodyPr/>
                    <a:lstStyle/>
                    <a:p>
                      <a:r>
                        <a:rPr lang="fr-FR" sz="2000" i="1" kern="1200" dirty="0" err="1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Toxoplasma</a:t>
                      </a:r>
                      <a:r>
                        <a:rPr lang="fr-FR" sz="2000" i="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fr-FR" sz="2000" i="1" kern="1200" dirty="0" err="1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gondii</a:t>
                      </a:r>
                      <a:endParaRPr lang="fr-FR" sz="2000" i="1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0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Pyriméthamine</a:t>
                      </a:r>
                      <a:r>
                        <a:rPr lang="fr-FR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et sulfadiazine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kern="120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Cotrimoxazole</a:t>
                      </a:r>
                      <a:r>
                        <a:rPr lang="en-GB" sz="20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GB" sz="2000" kern="120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pyriméthamine</a:t>
                      </a:r>
                      <a:r>
                        <a:rPr lang="en-GB" sz="20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+</a:t>
                      </a:r>
                      <a:r>
                        <a:rPr lang="en-GB" sz="2000" kern="1200" baseline="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2000" kern="120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clindamycine</a:t>
                      </a:r>
                      <a:r>
                        <a:rPr lang="en-GB" sz="20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GB" sz="2000" kern="120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pyriméthamine</a:t>
                      </a:r>
                      <a:r>
                        <a:rPr lang="en-GB" sz="20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+ </a:t>
                      </a:r>
                      <a:r>
                        <a:rPr lang="en-GB" sz="2000" kern="120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azithromycine</a:t>
                      </a:r>
                      <a:r>
                        <a:rPr lang="en-GB" sz="20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GB" sz="2000" kern="120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atovaquone</a:t>
                      </a:r>
                      <a:r>
                        <a:rPr lang="en-GB" sz="20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 + </a:t>
                      </a:r>
                      <a:r>
                        <a:rPr lang="en-GB" sz="2000" kern="120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pyriméthamine</a:t>
                      </a:r>
                      <a:r>
                        <a:rPr lang="fr-FR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fr-FR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0418739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0035" y="101696"/>
            <a:ext cx="8410451" cy="1103536"/>
          </a:xfrm>
        </p:spPr>
        <p:txBody>
          <a:bodyPr/>
          <a:lstStyle/>
          <a:p>
            <a:r>
              <a:rPr lang="fr-FR" sz="2800" dirty="0">
                <a:latin typeface="Arial" panose="020B0604020202020204" pitchFamily="34" charset="0"/>
                <a:cs typeface="Arial" panose="020B0604020202020204" pitchFamily="34" charset="0"/>
              </a:rPr>
              <a:t>Posologies recommandées pour adultes (1)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b="1" dirty="0"/>
              <a:t> </a:t>
            </a:r>
            <a:endParaRPr lang="fr-FR" dirty="0"/>
          </a:p>
          <a:p>
            <a:pPr marL="0" indent="0">
              <a:buNone/>
            </a:pPr>
            <a:r>
              <a:rPr lang="en-GB" b="1" dirty="0"/>
              <a:t> </a:t>
            </a:r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Synthèse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réalisée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par la  SPILF</a:t>
            </a:r>
          </a:p>
          <a:p>
            <a:endParaRPr lang="en-US" dirty="0"/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1380924"/>
              </p:ext>
            </p:extLst>
          </p:nvPr>
        </p:nvGraphicFramePr>
        <p:xfrm>
          <a:off x="549275" y="1700808"/>
          <a:ext cx="7920879" cy="34986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402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402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4029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55301">
                <a:tc>
                  <a:txBody>
                    <a:bodyPr/>
                    <a:lstStyle/>
                    <a:p>
                      <a:pPr algn="ctr"/>
                      <a:r>
                        <a:rPr lang="fr-FR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Antibiotiques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Posologies unitaires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Intervalles de doses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5301">
                <a:tc>
                  <a:txBody>
                    <a:bodyPr/>
                    <a:lstStyle/>
                    <a:p>
                      <a:r>
                        <a:rPr lang="fr-FR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Amoxicilline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</a:t>
                      </a:r>
                      <a:r>
                        <a:rPr lang="fr-FR" sz="20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g IV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 H</a:t>
                      </a:r>
                      <a:endParaRPr lang="fr-FR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0601">
                <a:tc>
                  <a:txBody>
                    <a:bodyPr/>
                    <a:lstStyle/>
                    <a:p>
                      <a:r>
                        <a:rPr lang="fr-FR" sz="20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Aztréonam</a:t>
                      </a:r>
                      <a:endParaRPr lang="fr-FR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</a:t>
                      </a:r>
                      <a:r>
                        <a:rPr lang="fr-FR" sz="20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g IV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 </a:t>
                      </a:r>
                      <a:r>
                        <a:rPr lang="mr-IN" sz="2000" dirty="0">
                          <a:latin typeface="Arial" panose="020B0604020202020204" pitchFamily="34" charset="0"/>
                        </a:rPr>
                        <a:t>–</a:t>
                      </a:r>
                      <a:r>
                        <a:rPr lang="fr-FR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8 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4626">
                <a:tc>
                  <a:txBody>
                    <a:bodyPr/>
                    <a:lstStyle/>
                    <a:p>
                      <a:r>
                        <a:rPr lang="en-GB" sz="2000" i="0" kern="120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Céfazoline</a:t>
                      </a:r>
                      <a:endParaRPr lang="fr-FR" sz="200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0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 g IV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 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277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000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Céfépime</a:t>
                      </a:r>
                      <a:endParaRPr lang="fr-FR" sz="200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 g IV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 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1939">
                <a:tc>
                  <a:txBody>
                    <a:bodyPr/>
                    <a:lstStyle/>
                    <a:p>
                      <a:r>
                        <a:rPr lang="fr-FR" sz="20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Céfotaxime</a:t>
                      </a:r>
                      <a:endParaRPr lang="fr-FR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 g IV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 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65802">
                <a:tc>
                  <a:txBody>
                    <a:bodyPr/>
                    <a:lstStyle/>
                    <a:p>
                      <a:r>
                        <a:rPr lang="fr-FR" sz="20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Ceftazidime</a:t>
                      </a:r>
                      <a:endParaRPr lang="fr-FR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 g IV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 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816480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512" y="-50799"/>
            <a:ext cx="8410451" cy="1103536"/>
          </a:xfrm>
        </p:spPr>
        <p:txBody>
          <a:bodyPr/>
          <a:lstStyle/>
          <a:p>
            <a:r>
              <a:rPr lang="fr-FR" sz="2800" dirty="0">
                <a:latin typeface="Arial" panose="020B0604020202020204" pitchFamily="34" charset="0"/>
                <a:cs typeface="Arial" panose="020B0604020202020204" pitchFamily="34" charset="0"/>
              </a:rPr>
              <a:t>Posologies recommandées pour adultes (2)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b="1" dirty="0"/>
              <a:t> </a:t>
            </a:r>
            <a:endParaRPr lang="fr-FR" dirty="0"/>
          </a:p>
          <a:p>
            <a:pPr marL="0" indent="0">
              <a:buNone/>
            </a:pPr>
            <a:r>
              <a:rPr lang="en-GB" b="1" dirty="0"/>
              <a:t> </a:t>
            </a:r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Synthèse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réalisée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par la  SPILF</a:t>
            </a:r>
          </a:p>
          <a:p>
            <a:endParaRPr lang="en-US" dirty="0"/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3168976"/>
              </p:ext>
            </p:extLst>
          </p:nvPr>
        </p:nvGraphicFramePr>
        <p:xfrm>
          <a:off x="755576" y="1539680"/>
          <a:ext cx="7920879" cy="35516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42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523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6429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8804">
                <a:tc>
                  <a:txBody>
                    <a:bodyPr/>
                    <a:lstStyle/>
                    <a:p>
                      <a:pPr algn="ctr"/>
                      <a:r>
                        <a:rPr lang="fr-FR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Antibiotiques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Posologies unitaires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Intervalles de doses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8804">
                <a:tc>
                  <a:txBody>
                    <a:bodyPr/>
                    <a:lstStyle/>
                    <a:p>
                      <a:r>
                        <a:rPr lang="fr-FR" sz="20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Ceftriaxone</a:t>
                      </a:r>
                      <a:endParaRPr lang="fr-FR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 g IV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12 H</a:t>
                      </a:r>
                      <a:endParaRPr lang="fr-FR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2842">
                <a:tc>
                  <a:txBody>
                    <a:bodyPr/>
                    <a:lstStyle/>
                    <a:p>
                      <a:r>
                        <a:rPr lang="fr-FR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Chloramphénicol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0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1,5 g IV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  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7041">
                <a:tc>
                  <a:txBody>
                    <a:bodyPr/>
                    <a:lstStyle/>
                    <a:p>
                      <a:r>
                        <a:rPr lang="en-GB" sz="2000" i="0" kern="120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Ciprofloxacine</a:t>
                      </a:r>
                      <a:endParaRPr lang="fr-FR" sz="200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0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600 mg IV ou 750 mg PO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 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704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000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Clindamycine</a:t>
                      </a:r>
                      <a:endParaRPr lang="fr-FR" sz="200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600 mg IV </a:t>
                      </a:r>
                      <a:r>
                        <a:rPr lang="fr-FR" sz="20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ou PO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 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2908">
                <a:tc>
                  <a:txBody>
                    <a:bodyPr/>
                    <a:lstStyle/>
                    <a:p>
                      <a:r>
                        <a:rPr lang="fr-FR" sz="20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Linézolide</a:t>
                      </a:r>
                      <a:endParaRPr lang="fr-FR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600 mg </a:t>
                      </a:r>
                      <a:r>
                        <a:rPr lang="fr-FR" sz="20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IV ou PO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 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82041">
                <a:tc>
                  <a:txBody>
                    <a:bodyPr/>
                    <a:lstStyle/>
                    <a:p>
                      <a:r>
                        <a:rPr lang="fr-FR" sz="20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Méropénème</a:t>
                      </a:r>
                      <a:endParaRPr lang="fr-FR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 g IV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 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6280286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-180528" y="163836"/>
            <a:ext cx="9000999" cy="1103536"/>
          </a:xfrm>
        </p:spPr>
        <p:txBody>
          <a:bodyPr/>
          <a:lstStyle/>
          <a:p>
            <a:r>
              <a:rPr lang="fr-FR" sz="2800" dirty="0">
                <a:latin typeface="Arial" panose="020B0604020202020204" pitchFamily="34" charset="0"/>
                <a:cs typeface="Arial" panose="020B0604020202020204" pitchFamily="34" charset="0"/>
              </a:rPr>
              <a:t>Posologies recommandées pour adultes (3)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b="1" dirty="0"/>
              <a:t> </a:t>
            </a:r>
            <a:endParaRPr lang="fr-FR" dirty="0"/>
          </a:p>
          <a:p>
            <a:pPr marL="0" indent="0">
              <a:buNone/>
            </a:pPr>
            <a:r>
              <a:rPr lang="en-GB" b="1" dirty="0"/>
              <a:t> </a:t>
            </a:r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Synthèse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réalisée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par la  SPILF</a:t>
            </a:r>
          </a:p>
          <a:p>
            <a:endParaRPr lang="en-US" dirty="0"/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2496759"/>
              </p:ext>
            </p:extLst>
          </p:nvPr>
        </p:nvGraphicFramePr>
        <p:xfrm>
          <a:off x="609179" y="1845441"/>
          <a:ext cx="7920879" cy="32715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402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402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4029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6318">
                <a:tc>
                  <a:txBody>
                    <a:bodyPr/>
                    <a:lstStyle/>
                    <a:p>
                      <a:pPr algn="ctr"/>
                      <a:r>
                        <a:rPr lang="fr-FR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Antibiotiques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Posologies unitaires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Intervalles de doses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6318">
                <a:tc>
                  <a:txBody>
                    <a:bodyPr/>
                    <a:lstStyle/>
                    <a:p>
                      <a:r>
                        <a:rPr lang="fr-FR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Métronidazole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500 mg IV ou PO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 H</a:t>
                      </a:r>
                      <a:endParaRPr lang="fr-FR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6285">
                <a:tc>
                  <a:txBody>
                    <a:bodyPr/>
                    <a:lstStyle/>
                    <a:p>
                      <a:r>
                        <a:rPr lang="fr-FR" sz="20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Moxifloxacine</a:t>
                      </a:r>
                      <a:endParaRPr lang="fr-FR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0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400 mg IV ou PO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  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684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000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Oxacilline</a:t>
                      </a:r>
                      <a:endParaRPr lang="fr-FR" sz="200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0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 g IV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50562">
                <a:tc>
                  <a:txBody>
                    <a:bodyPr/>
                    <a:lstStyle/>
                    <a:p>
                      <a:r>
                        <a:rPr lang="fr-FR" sz="20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Benzylpénicilline</a:t>
                      </a:r>
                      <a:endParaRPr lang="fr-FR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 </a:t>
                      </a:r>
                      <a:r>
                        <a:rPr lang="en-GB" sz="2000" kern="1200" baseline="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</a:t>
                      </a:r>
                      <a:r>
                        <a:rPr lang="en-GB" sz="20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U IV</a:t>
                      </a:r>
                      <a:endParaRPr lang="fr-FR" sz="20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60606">
                <a:tc>
                  <a:txBody>
                    <a:bodyPr/>
                    <a:lstStyle/>
                    <a:p>
                      <a:r>
                        <a:rPr lang="fr-FR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Rifampicine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600 mg PO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 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12563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Epidémiologie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49275" y="1600200"/>
            <a:ext cx="8040688" cy="4565104"/>
          </a:xfrm>
        </p:spPr>
        <p:txBody>
          <a:bodyPr/>
          <a:lstStyle/>
          <a:p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Incidence </a:t>
            </a:r>
            <a:r>
              <a:rPr lang="en-GB" sz="2800" dirty="0" err="1">
                <a:latin typeface="Arial" panose="020B0604020202020204" pitchFamily="34" charset="0"/>
                <a:cs typeface="Arial" panose="020B0604020202020204" pitchFamily="34" charset="0"/>
              </a:rPr>
              <a:t>annuelle</a:t>
            </a: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 : 0,4 -1,3/100 000 </a:t>
            </a:r>
            <a:r>
              <a:rPr lang="en-GB" sz="2800" dirty="0" err="1">
                <a:latin typeface="Arial" panose="020B0604020202020204" pitchFamily="34" charset="0"/>
                <a:cs typeface="Arial" panose="020B0604020202020204" pitchFamily="34" charset="0"/>
              </a:rPr>
              <a:t>soit</a:t>
            </a: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 6700 </a:t>
            </a:r>
            <a:r>
              <a:rPr lang="en-GB" sz="2800" dirty="0" err="1">
                <a:latin typeface="Arial" panose="020B0604020202020204" pitchFamily="34" charset="0"/>
                <a:cs typeface="Arial" panose="020B0604020202020204" pitchFamily="34" charset="0"/>
              </a:rPr>
              <a:t>cas</a:t>
            </a: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/an en Europe</a:t>
            </a:r>
            <a:r>
              <a:rPr lang="fr-F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fr-FR" sz="2800" dirty="0">
                <a:latin typeface="Arial" panose="020B0604020202020204" pitchFamily="34" charset="0"/>
                <a:cs typeface="Arial" panose="020B0604020202020204" pitchFamily="34" charset="0"/>
              </a:rPr>
              <a:t>Les bactéries de la cavité orale sont les plus fréquentes : </a:t>
            </a:r>
            <a:r>
              <a:rPr lang="en-GB" sz="2800" i="1" dirty="0">
                <a:latin typeface="Arial" panose="020B0604020202020204" pitchFamily="34" charset="0"/>
                <a:cs typeface="Arial" panose="020B0604020202020204" pitchFamily="34" charset="0"/>
              </a:rPr>
              <a:t>Streptococcus </a:t>
            </a:r>
            <a:r>
              <a:rPr lang="en-GB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anginosus</a:t>
            </a: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Fusobacterium</a:t>
            </a:r>
            <a:r>
              <a:rPr lang="en-GB" sz="2800" i="1" dirty="0">
                <a:latin typeface="Arial" panose="020B0604020202020204" pitchFamily="34" charset="0"/>
                <a:cs typeface="Arial" panose="020B0604020202020204" pitchFamily="34" charset="0"/>
              </a:rPr>
              <a:t> spp</a:t>
            </a: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., et </a:t>
            </a:r>
            <a:r>
              <a:rPr lang="en-GB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Aggregatibacter</a:t>
            </a: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800" i="1" dirty="0">
                <a:latin typeface="Arial" panose="020B0604020202020204" pitchFamily="34" charset="0"/>
                <a:cs typeface="Arial" panose="020B0604020202020204" pitchFamily="34" charset="0"/>
              </a:rPr>
              <a:t>spp.</a:t>
            </a:r>
            <a:r>
              <a:rPr lang="fr-F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fr-FR" sz="2800" dirty="0">
                <a:latin typeface="Arial" panose="020B0604020202020204" pitchFamily="34" charset="0"/>
                <a:cs typeface="Arial" panose="020B0604020202020204" pitchFamily="34" charset="0"/>
              </a:rPr>
              <a:t>Moins fréquemment : </a:t>
            </a:r>
            <a:r>
              <a:rPr lang="en-GB" sz="2800" i="1" dirty="0">
                <a:latin typeface="Arial" panose="020B0604020202020204" pitchFamily="34" charset="0"/>
                <a:cs typeface="Arial" panose="020B0604020202020204" pitchFamily="34" charset="0"/>
              </a:rPr>
              <a:t>Staphylococcus </a:t>
            </a:r>
            <a:r>
              <a:rPr lang="en-GB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aureus</a:t>
            </a:r>
            <a:r>
              <a:rPr lang="en-GB" sz="2800" i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2800" dirty="0" err="1">
                <a:latin typeface="Arial" panose="020B0604020202020204" pitchFamily="34" charset="0"/>
                <a:cs typeface="Arial" panose="020B0604020202020204" pitchFamily="34" charset="0"/>
              </a:rPr>
              <a:t>bacilles</a:t>
            </a: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800" dirty="0" err="1">
                <a:latin typeface="Arial" panose="020B0604020202020204" pitchFamily="34" charset="0"/>
                <a:cs typeface="Arial" panose="020B0604020202020204" pitchFamily="34" charset="0"/>
              </a:rPr>
              <a:t>à</a:t>
            </a: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 Gram </a:t>
            </a:r>
            <a:r>
              <a:rPr lang="en-GB" sz="2800" dirty="0" err="1">
                <a:latin typeface="Arial" panose="020B0604020202020204" pitchFamily="34" charset="0"/>
                <a:cs typeface="Arial" panose="020B0604020202020204" pitchFamily="34" charset="0"/>
              </a:rPr>
              <a:t>négatif</a:t>
            </a: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Nocardia</a:t>
            </a: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800" i="1" dirty="0">
                <a:latin typeface="Arial" panose="020B0604020202020204" pitchFamily="34" charset="0"/>
                <a:cs typeface="Arial" panose="020B0604020202020204" pitchFamily="34" charset="0"/>
              </a:rPr>
              <a:t>spp</a:t>
            </a: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., </a:t>
            </a:r>
            <a:r>
              <a:rPr lang="en-GB" sz="2800" i="1" dirty="0">
                <a:latin typeface="Arial" panose="020B0604020202020204" pitchFamily="34" charset="0"/>
                <a:cs typeface="Arial" panose="020B0604020202020204" pitchFamily="34" charset="0"/>
              </a:rPr>
              <a:t>Mycobacterium tuberculosis</a:t>
            </a: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, champignons, et parasites</a:t>
            </a:r>
            <a:r>
              <a:rPr lang="fr-F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Synthèse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réalisée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par la  SPILF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337618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512" y="-50799"/>
            <a:ext cx="8410451" cy="1103536"/>
          </a:xfrm>
        </p:spPr>
        <p:txBody>
          <a:bodyPr/>
          <a:lstStyle/>
          <a:p>
            <a:r>
              <a:rPr lang="fr-FR" sz="2800" dirty="0">
                <a:latin typeface="Arial" panose="020B0604020202020204" pitchFamily="34" charset="0"/>
                <a:cs typeface="Arial" panose="020B0604020202020204" pitchFamily="34" charset="0"/>
              </a:rPr>
              <a:t>Posologies recommandées pour adultes (4)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b="1" dirty="0"/>
              <a:t> </a:t>
            </a:r>
            <a:endParaRPr lang="fr-FR" dirty="0"/>
          </a:p>
          <a:p>
            <a:pPr marL="0" indent="0">
              <a:buNone/>
            </a:pPr>
            <a:r>
              <a:rPr lang="en-GB" b="1" dirty="0"/>
              <a:t> </a:t>
            </a:r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Synthèse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réalisée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par la  SPILF</a:t>
            </a:r>
          </a:p>
          <a:p>
            <a:endParaRPr lang="en-US" dirty="0"/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3757742"/>
              </p:ext>
            </p:extLst>
          </p:nvPr>
        </p:nvGraphicFramePr>
        <p:xfrm>
          <a:off x="683568" y="1556792"/>
          <a:ext cx="7920879" cy="34377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42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763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4029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68622">
                <a:tc>
                  <a:txBody>
                    <a:bodyPr/>
                    <a:lstStyle/>
                    <a:p>
                      <a:pPr algn="ctr"/>
                      <a:r>
                        <a:rPr lang="fr-FR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Antibiotiques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Posologies unitaires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Intervalles de doses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47602">
                <a:tc>
                  <a:txBody>
                    <a:bodyPr/>
                    <a:lstStyle/>
                    <a:p>
                      <a:r>
                        <a:rPr lang="fr-FR" sz="20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Cotrimoxazole</a:t>
                      </a:r>
                      <a:endParaRPr lang="fr-FR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err="1"/>
                        <a:t>Sulfaméthoxazole</a:t>
                      </a:r>
                      <a:r>
                        <a:rPr lang="fr-FR" sz="2000" dirty="0"/>
                        <a:t> + triméthoprime : 50-75 + 10-15mg/kg/j IV ou </a:t>
                      </a:r>
                      <a:r>
                        <a:rPr lang="fr-FR" sz="2000" dirty="0" err="1"/>
                        <a:t>p</a:t>
                      </a:r>
                      <a:r>
                        <a:rPr lang="fr-FR" sz="2000" err="1"/>
                        <a:t>.</a:t>
                      </a:r>
                      <a:r>
                        <a:rPr lang="fr-FR" sz="2000"/>
                        <a:t>o</a:t>
                      </a:r>
                      <a:endParaRPr lang="fr-FR" sz="20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 ou 12 H</a:t>
                      </a:r>
                      <a:endParaRPr lang="fr-FR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21555">
                <a:tc>
                  <a:txBody>
                    <a:bodyPr/>
                    <a:lstStyle/>
                    <a:p>
                      <a:r>
                        <a:rPr lang="fr-FR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Vancomycine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0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15 mg/Kg IV</a:t>
                      </a:r>
                    </a:p>
                    <a:p>
                      <a:pPr algn="ctr"/>
                      <a:r>
                        <a:rPr lang="fr-FR" sz="20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Ou</a:t>
                      </a:r>
                    </a:p>
                    <a:p>
                      <a:pPr algn="ctr"/>
                      <a:r>
                        <a:rPr lang="fr-FR" sz="20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30-40 mg/kg</a:t>
                      </a:r>
                      <a:r>
                        <a:rPr lang="fr-FR" sz="2000" kern="1200" baseline="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fr-FR" sz="20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en continu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8-12  H</a:t>
                      </a:r>
                    </a:p>
                    <a:p>
                      <a:pPr algn="ctr"/>
                      <a:endParaRPr lang="fr-FR" sz="20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fr-FR" sz="20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24</a:t>
                      </a:r>
                      <a:r>
                        <a:rPr lang="fr-FR" sz="2000" kern="1200" baseline="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H</a:t>
                      </a:r>
                      <a:endParaRPr lang="fr-FR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0198864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512" y="-50799"/>
            <a:ext cx="8410451" cy="1103536"/>
          </a:xfrm>
        </p:spPr>
        <p:txBody>
          <a:bodyPr/>
          <a:lstStyle/>
          <a:p>
            <a:r>
              <a:rPr lang="fr-FR" sz="2800" dirty="0">
                <a:latin typeface="Arial" panose="020B0604020202020204" pitchFamily="34" charset="0"/>
                <a:cs typeface="Arial" panose="020B0604020202020204" pitchFamily="34" charset="0"/>
              </a:rPr>
              <a:t>Posologies recommandées pour adultes (5)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b="1" dirty="0"/>
              <a:t> </a:t>
            </a:r>
            <a:endParaRPr lang="fr-FR" dirty="0"/>
          </a:p>
          <a:p>
            <a:pPr marL="0" indent="0">
              <a:buNone/>
            </a:pPr>
            <a:r>
              <a:rPr lang="en-GB" b="1" dirty="0"/>
              <a:t> </a:t>
            </a:r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Synthèse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réalisée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par la  SPILF</a:t>
            </a:r>
          </a:p>
          <a:p>
            <a:endParaRPr lang="en-US" dirty="0"/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697285"/>
              </p:ext>
            </p:extLst>
          </p:nvPr>
        </p:nvGraphicFramePr>
        <p:xfrm>
          <a:off x="812763" y="1246008"/>
          <a:ext cx="7920879" cy="39801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402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402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4029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82888">
                <a:tc>
                  <a:txBody>
                    <a:bodyPr/>
                    <a:lstStyle/>
                    <a:p>
                      <a:pPr algn="ctr"/>
                      <a:r>
                        <a:rPr lang="fr-FR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Antifungiques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Posologies unitaires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Intervalles de doses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77418">
                <a:tc>
                  <a:txBody>
                    <a:bodyPr/>
                    <a:lstStyle/>
                    <a:p>
                      <a:r>
                        <a:rPr lang="fr-FR" sz="20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Amphotérine</a:t>
                      </a:r>
                      <a:r>
                        <a:rPr lang="fr-FR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B </a:t>
                      </a:r>
                      <a:r>
                        <a:rPr lang="fr-FR" sz="20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liposomale</a:t>
                      </a:r>
                      <a:endParaRPr lang="fr-FR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5-10 mg/kg </a:t>
                      </a:r>
                      <a:r>
                        <a:rPr lang="fr-FR" sz="20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 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7296">
                <a:tc>
                  <a:txBody>
                    <a:bodyPr/>
                    <a:lstStyle/>
                    <a:p>
                      <a:r>
                        <a:rPr lang="en-GB" sz="2000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Fluconazole</a:t>
                      </a:r>
                      <a:endParaRPr lang="fr-FR" sz="200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400-800 mg </a:t>
                      </a:r>
                      <a:r>
                        <a:rPr lang="fr-FR" sz="20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IV ou PO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 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2270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000" i="0" kern="120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Flucytosine</a:t>
                      </a:r>
                      <a:endParaRPr lang="fr-FR" sz="200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25 mg/kg PO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 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6868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000" i="0" kern="120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Isavuconazole</a:t>
                      </a:r>
                      <a:endParaRPr lang="fr-FR" sz="2000" i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200 mg IV ou PO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 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85644">
                <a:tc>
                  <a:txBody>
                    <a:bodyPr/>
                    <a:lstStyle/>
                    <a:p>
                      <a:r>
                        <a:rPr lang="fr-FR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Voriconazole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 mg/kg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 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7" name="ZoneTexte 6"/>
          <p:cNvSpPr txBox="1"/>
          <p:nvPr/>
        </p:nvSpPr>
        <p:spPr>
          <a:xfrm flipH="1">
            <a:off x="597386" y="5336853"/>
            <a:ext cx="813690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>
                <a:solidFill>
                  <a:schemeClr val="tx1"/>
                </a:solidFill>
              </a:rPr>
              <a:t>Doses de charge : cf. diaporama SPILF Bon usage des antifungiques</a:t>
            </a:r>
            <a:r>
              <a:rPr lang="fr-FR" dirty="0">
                <a:solidFill>
                  <a:srgbClr val="FF0000"/>
                </a:solidFill>
              </a:rPr>
              <a:t> </a:t>
            </a:r>
          </a:p>
          <a:p>
            <a:r>
              <a:rPr lang="fr-FR" dirty="0">
                <a:solidFill>
                  <a:srgbClr val="FF0000"/>
                </a:solidFill>
              </a:rPr>
              <a:t> </a:t>
            </a:r>
            <a:r>
              <a:rPr lang="fr-FR" dirty="0">
                <a:solidFill>
                  <a:schemeClr val="tx1"/>
                </a:solidFill>
              </a:rPr>
              <a:t>https://www.infectiologie.com/UserFiles/File/spilf/recos/spilf-groupe-recos-antifongiques.pptx</a:t>
            </a:r>
          </a:p>
        </p:txBody>
      </p:sp>
    </p:spTree>
    <p:extLst>
      <p:ext uri="{BB962C8B-B14F-4D97-AF65-F5344CB8AC3E}">
        <p14:creationId xmlns:p14="http://schemas.microsoft.com/office/powerpoint/2010/main" val="11940141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79150" y="209326"/>
            <a:ext cx="8410451" cy="1103536"/>
          </a:xfrm>
        </p:spPr>
        <p:txBody>
          <a:bodyPr/>
          <a:lstStyle/>
          <a:p>
            <a:r>
              <a:rPr lang="fr-FR" sz="2800" dirty="0">
                <a:latin typeface="Arial" panose="020B0604020202020204" pitchFamily="34" charset="0"/>
                <a:cs typeface="Arial" panose="020B0604020202020204" pitchFamily="34" charset="0"/>
              </a:rPr>
              <a:t>Posologies recommandées pour adultes (6)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b="1" dirty="0"/>
              <a:t> </a:t>
            </a:r>
            <a:endParaRPr lang="fr-FR" dirty="0"/>
          </a:p>
          <a:p>
            <a:pPr marL="0" indent="0">
              <a:buNone/>
            </a:pPr>
            <a:r>
              <a:rPr lang="en-GB" b="1" dirty="0"/>
              <a:t> </a:t>
            </a:r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Synthèse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réalisée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par la  SPILF</a:t>
            </a:r>
          </a:p>
          <a:p>
            <a:endParaRPr lang="en-US" dirty="0"/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9508771"/>
              </p:ext>
            </p:extLst>
          </p:nvPr>
        </p:nvGraphicFramePr>
        <p:xfrm>
          <a:off x="549865" y="1436520"/>
          <a:ext cx="8253222" cy="46918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056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452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0230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95758">
                <a:tc>
                  <a:txBody>
                    <a:bodyPr/>
                    <a:lstStyle/>
                    <a:p>
                      <a:pPr algn="ctr"/>
                      <a:r>
                        <a:rPr lang="fr-FR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Antiparasitaires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Posologies unitaires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Intervalles de doses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0187">
                <a:tc>
                  <a:txBody>
                    <a:bodyPr/>
                    <a:lstStyle/>
                    <a:p>
                      <a:r>
                        <a:rPr lang="fr-FR" sz="20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Pyriméthamine</a:t>
                      </a:r>
                      <a:endParaRPr lang="fr-FR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&lt; 60 kg : 50 mg </a:t>
                      </a:r>
                      <a:r>
                        <a:rPr lang="fr-FR" sz="20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PO</a:t>
                      </a:r>
                    </a:p>
                    <a:p>
                      <a:pPr algn="ctr"/>
                      <a:r>
                        <a:rPr lang="en-GB" sz="20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&gt; 60 kg : 75 mg PO</a:t>
                      </a:r>
                      <a:endParaRPr lang="fr-FR" sz="20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24 H</a:t>
                      </a:r>
                      <a:endParaRPr lang="fr-FR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0187">
                <a:tc>
                  <a:txBody>
                    <a:bodyPr/>
                    <a:lstStyle/>
                    <a:p>
                      <a:r>
                        <a:rPr lang="fr-FR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Sulfadiazine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&lt; 60 kg : 1 g </a:t>
                      </a:r>
                      <a:r>
                        <a:rPr lang="fr-FR" sz="20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PO</a:t>
                      </a:r>
                    </a:p>
                    <a:p>
                      <a:pPr algn="ctr"/>
                      <a:r>
                        <a:rPr lang="en-GB" sz="20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&gt; 60 kg : 1,5 g PO</a:t>
                      </a:r>
                      <a:endParaRPr lang="fr-FR" sz="20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 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5320">
                <a:tc>
                  <a:txBody>
                    <a:bodyPr/>
                    <a:lstStyle/>
                    <a:p>
                      <a:r>
                        <a:rPr lang="en-GB" sz="2000" i="0" kern="120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Clindamycine</a:t>
                      </a:r>
                      <a:endParaRPr lang="fr-FR" sz="200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600 mg </a:t>
                      </a:r>
                      <a:r>
                        <a:rPr lang="fr-FR" sz="20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IV ou PO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 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7880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000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Cotrimoxazole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000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Indication toxoplasmose</a:t>
                      </a:r>
                      <a:endParaRPr lang="fr-FR" sz="200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</a:t>
                      </a:r>
                      <a:r>
                        <a:rPr lang="en-GB" sz="20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 mg/kg PO </a:t>
                      </a:r>
                      <a:r>
                        <a:rPr lang="en-GB" sz="2000" kern="120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ou</a:t>
                      </a:r>
                      <a:r>
                        <a:rPr lang="en-GB" sz="20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IV </a:t>
                      </a:r>
                    </a:p>
                    <a:p>
                      <a:pPr algn="ctr"/>
                      <a:r>
                        <a:rPr lang="en-GB" sz="20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(dose </a:t>
                      </a:r>
                      <a:r>
                        <a:rPr lang="en-GB" sz="2000" kern="120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calculée</a:t>
                      </a:r>
                      <a:r>
                        <a:rPr lang="en-GB" sz="20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2000" kern="120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d’après</a:t>
                      </a:r>
                      <a:r>
                        <a:rPr lang="en-GB" sz="20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le </a:t>
                      </a:r>
                      <a:r>
                        <a:rPr lang="en-GB" sz="2000" kern="120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composé</a:t>
                      </a:r>
                      <a:r>
                        <a:rPr lang="en-GB" sz="20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2000" kern="120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triméthoprime</a:t>
                      </a:r>
                      <a:r>
                        <a:rPr lang="en-GB" sz="20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)</a:t>
                      </a:r>
                      <a:r>
                        <a:rPr lang="fr-FR" sz="20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 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04616">
                <a:tc>
                  <a:txBody>
                    <a:bodyPr/>
                    <a:lstStyle/>
                    <a:p>
                      <a:r>
                        <a:rPr lang="fr-FR" sz="20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Atovaquone</a:t>
                      </a:r>
                      <a:endParaRPr lang="fr-FR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Suspension orale : 1500 mg</a:t>
                      </a:r>
                    </a:p>
                    <a:p>
                      <a:pPr algn="ctr"/>
                      <a:r>
                        <a:rPr lang="fr-FR" sz="20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Tablettes : 750 mg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 H</a:t>
                      </a:r>
                    </a:p>
                    <a:p>
                      <a:pPr algn="ctr"/>
                      <a:r>
                        <a:rPr lang="fr-FR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 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2165440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F9D81F2-EE80-8235-6D8C-00F64C496A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1656" y="260648"/>
            <a:ext cx="6984776" cy="989783"/>
          </a:xfrm>
        </p:spPr>
        <p:txBody>
          <a:bodyPr/>
          <a:lstStyle/>
          <a:p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Pour en savoir plus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EA47B4E-542F-1195-475E-75E6CC6D0C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560" y="1327623"/>
            <a:ext cx="8040688" cy="4824536"/>
          </a:xfrm>
        </p:spPr>
        <p:txBody>
          <a:bodyPr/>
          <a:lstStyle/>
          <a:p>
            <a:pPr marL="0" indent="0">
              <a:buNone/>
            </a:pPr>
            <a:r>
              <a:rPr lang="en-GB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ESCMID guideline: diagnosis and treatment of brain abscess.</a:t>
            </a:r>
            <a:endParaRPr lang="fr-FR" sz="28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Jacob </a:t>
            </a:r>
            <a:r>
              <a:rPr lang="en-GB" sz="2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Bodilsen</a:t>
            </a:r>
            <a:r>
              <a:rPr lang="en-GB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2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Quintino</a:t>
            </a:r>
            <a:r>
              <a:rPr lang="en-GB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Giorgio </a:t>
            </a:r>
            <a:r>
              <a:rPr lang="en-GB" sz="2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D’Alessandris</a:t>
            </a:r>
            <a:r>
              <a:rPr lang="en-GB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Hilary Humphreys, Mildred A. </a:t>
            </a:r>
            <a:r>
              <a:rPr lang="en-GB" sz="2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Iro</a:t>
            </a:r>
            <a:r>
              <a:rPr lang="en-GB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Matthias Klein, Katharina Last, et al.</a:t>
            </a:r>
            <a:endParaRPr lang="fr-FR" sz="2800" dirty="0">
              <a:solidFill>
                <a:schemeClr val="tx1">
                  <a:lumMod val="65000"/>
                  <a:lumOff val="35000"/>
                </a:schemeClr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fr-FR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Clin. Infect. Microbiol. 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European society of Clinical Microbiology and Infectious Diseases </a:t>
            </a:r>
          </a:p>
          <a:p>
            <a:pPr marL="0" indent="0">
              <a:buNone/>
            </a:pP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https://doi.org/10.1016/j.cmi.2023.08.016</a:t>
            </a:r>
          </a:p>
          <a:p>
            <a:pPr marL="0" indent="0">
              <a:buNone/>
            </a:pPr>
            <a:endParaRPr lang="en-US" sz="28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28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7E7D98E5-59E5-E7FB-7372-8BC57943D0A7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Synthèse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réalisée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par la  SPILF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54315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Facteurs de risque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39552" y="2132857"/>
            <a:ext cx="8040688" cy="3672408"/>
          </a:xfrm>
        </p:spPr>
        <p:txBody>
          <a:bodyPr/>
          <a:lstStyle/>
          <a:p>
            <a:pPr>
              <a:buFont typeface="Wingdings" charset="2"/>
              <a:buChar char="ü"/>
            </a:pP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Traumatisme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crânien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charset="2"/>
              <a:buChar char="ü"/>
            </a:pP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Cardiopathie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congénitale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cyanogène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charset="2"/>
              <a:buChar char="ü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Infection ORL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chronique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charset="2"/>
              <a:buChar char="ü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Infections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dentaires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charset="2"/>
              <a:buChar char="ü"/>
            </a:pP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Immunodépression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: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greffe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d’organe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chimiothérapie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cours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biothérapie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hémopathie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maligne</a:t>
            </a:r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Synthèse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réalisée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par la  SPILF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41496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-180528" y="-49324"/>
            <a:ext cx="8338443" cy="1493839"/>
          </a:xfrm>
        </p:spPr>
        <p:txBody>
          <a:bodyPr/>
          <a:lstStyle/>
          <a:p>
            <a:r>
              <a:rPr lang="en-GB" sz="3600" dirty="0">
                <a:latin typeface="Arial" panose="020B0604020202020204" pitchFamily="34" charset="0"/>
                <a:cs typeface="Arial" panose="020B0604020202020204" pitchFamily="34" charset="0"/>
              </a:rPr>
              <a:t>Quelle </a:t>
            </a:r>
            <a:r>
              <a:rPr lang="en-GB" sz="3600" dirty="0" err="1">
                <a:latin typeface="Arial" panose="020B0604020202020204" pitchFamily="34" charset="0"/>
                <a:cs typeface="Arial" panose="020B0604020202020204" pitchFamily="34" charset="0"/>
              </a:rPr>
              <a:t>imagerie</a:t>
            </a:r>
            <a:r>
              <a:rPr lang="en-GB" sz="3600" dirty="0">
                <a:latin typeface="Arial" panose="020B0604020202020204" pitchFamily="34" charset="0"/>
                <a:cs typeface="Arial" panose="020B0604020202020204" pitchFamily="34" charset="0"/>
              </a:rPr>
              <a:t> en </a:t>
            </a:r>
            <a:r>
              <a:rPr lang="en-GB" sz="3600" dirty="0" err="1">
                <a:latin typeface="Arial" panose="020B0604020202020204" pitchFamily="34" charset="0"/>
                <a:cs typeface="Arial" panose="020B0604020202020204" pitchFamily="34" charset="0"/>
              </a:rPr>
              <a:t>cas</a:t>
            </a:r>
            <a:r>
              <a:rPr lang="en-GB" sz="3600" dirty="0">
                <a:latin typeface="Arial" panose="020B0604020202020204" pitchFamily="34" charset="0"/>
                <a:cs typeface="Arial" panose="020B0604020202020204" pitchFamily="34" charset="0"/>
              </a:rPr>
              <a:t> de suspicion </a:t>
            </a:r>
            <a:r>
              <a:rPr lang="en-GB" sz="3600" dirty="0" err="1">
                <a:latin typeface="Arial" panose="020B0604020202020204" pitchFamily="34" charset="0"/>
                <a:cs typeface="Arial" panose="020B0604020202020204" pitchFamily="34" charset="0"/>
              </a:rPr>
              <a:t>d’abcès</a:t>
            </a:r>
            <a:r>
              <a:rPr lang="en-GB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600" dirty="0" err="1">
                <a:latin typeface="Arial" panose="020B0604020202020204" pitchFamily="34" charset="0"/>
                <a:cs typeface="Arial" panose="020B0604020202020204" pitchFamily="34" charset="0"/>
              </a:rPr>
              <a:t>cérébral</a:t>
            </a:r>
            <a:r>
              <a:rPr lang="en-GB" sz="3600" dirty="0">
                <a:latin typeface="Arial" panose="020B0604020202020204" pitchFamily="34" charset="0"/>
                <a:cs typeface="Arial" panose="020B0604020202020204" pitchFamily="34" charset="0"/>
              </a:rPr>
              <a:t> ?</a:t>
            </a:r>
            <a:endParaRPr lang="fr-FR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39552" y="2060848"/>
            <a:ext cx="8040688" cy="3340968"/>
          </a:xfrm>
        </p:spPr>
        <p:txBody>
          <a:bodyPr/>
          <a:lstStyle/>
          <a:p>
            <a:r>
              <a:rPr lang="en-GB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Très</a:t>
            </a:r>
            <a:r>
              <a:rPr lang="en-GB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fortement</a:t>
            </a:r>
            <a:r>
              <a:rPr lang="en-GB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recommandé</a:t>
            </a:r>
            <a:r>
              <a:rPr lang="en-GB" sz="2800" b="1" dirty="0">
                <a:latin typeface="Arial" panose="020B0604020202020204" pitchFamily="34" charset="0"/>
                <a:cs typeface="Arial" panose="020B0604020202020204" pitchFamily="34" charset="0"/>
              </a:rPr>
              <a:t> :</a:t>
            </a:r>
          </a:p>
          <a:p>
            <a:pPr marL="0" indent="0">
              <a:buNone/>
            </a:pP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IRM  </a:t>
            </a:r>
            <a:r>
              <a:rPr lang="en-GB" sz="2800" dirty="0" err="1">
                <a:latin typeface="Arial" panose="020B0604020202020204" pitchFamily="34" charset="0"/>
                <a:cs typeface="Arial" panose="020B0604020202020204" pitchFamily="34" charset="0"/>
              </a:rPr>
              <a:t>incluant</a:t>
            </a: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 des images </a:t>
            </a:r>
            <a:r>
              <a:rPr lang="en-GB" sz="2800" dirty="0" err="1">
                <a:latin typeface="Arial" panose="020B0604020202020204" pitchFamily="34" charset="0"/>
                <a:cs typeface="Arial" panose="020B0604020202020204" pitchFamily="34" charset="0"/>
              </a:rPr>
              <a:t>pondérées</a:t>
            </a: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 en DWI/ADC et T1 avec et sans gadolinium.</a:t>
            </a:r>
          </a:p>
          <a:p>
            <a:pPr>
              <a:buFont typeface="Arial"/>
              <a:buChar char="•"/>
            </a:pP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800" b="1" dirty="0">
                <a:latin typeface="Arial" panose="020B0604020202020204" pitchFamily="34" charset="0"/>
                <a:cs typeface="Arial" panose="020B0604020202020204" pitchFamily="34" charset="0"/>
              </a:rPr>
              <a:t>Si IRM impossible :</a:t>
            </a:r>
          </a:p>
          <a:p>
            <a:pPr marL="0" indent="0">
              <a:buNone/>
            </a:pPr>
            <a:r>
              <a:rPr lang="fr-FR" sz="2800" dirty="0">
                <a:latin typeface="Arial" panose="020B0604020202020204" pitchFamily="34" charset="0"/>
                <a:cs typeface="Arial" panose="020B0604020202020204" pitchFamily="34" charset="0"/>
              </a:rPr>
              <a:t>TDM injectée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Synthèse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réalisée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par la  SPILF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52279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-575471"/>
            <a:ext cx="8040688" cy="1493839"/>
          </a:xfrm>
        </p:spPr>
        <p:txBody>
          <a:bodyPr/>
          <a:lstStyle/>
          <a:p>
            <a:r>
              <a:rPr lang="fr-FR" sz="4000" dirty="0">
                <a:latin typeface="Arial" panose="020B0604020202020204" pitchFamily="34" charset="0"/>
                <a:cs typeface="Arial" panose="020B0604020202020204" pitchFamily="34" charset="0"/>
              </a:rPr>
              <a:t>Antibiothérapie avant ponction ?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5113" y="1268760"/>
            <a:ext cx="8856984" cy="4680520"/>
          </a:xfrm>
        </p:spPr>
        <p:txBody>
          <a:bodyPr/>
          <a:lstStyle/>
          <a:p>
            <a:r>
              <a:rPr lang="en-GB" sz="2800" b="1" dirty="0">
                <a:latin typeface="Arial" panose="020B0604020202020204" pitchFamily="34" charset="0"/>
                <a:cs typeface="Arial" panose="020B0604020202020204" pitchFamily="34" charset="0"/>
              </a:rPr>
              <a:t>Pas </a:t>
            </a:r>
            <a:r>
              <a:rPr lang="en-GB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d’antibiothérapie</a:t>
            </a:r>
            <a:r>
              <a:rPr lang="en-GB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GB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urgence</a:t>
            </a:r>
            <a:r>
              <a:rPr lang="en-GB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Sauf</a:t>
            </a:r>
            <a:r>
              <a:rPr lang="en-GB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si</a:t>
            </a:r>
            <a:r>
              <a:rPr lang="en-GB" sz="2800" b="1" dirty="0">
                <a:latin typeface="Arial" panose="020B0604020202020204" pitchFamily="34" charset="0"/>
                <a:cs typeface="Arial" panose="020B0604020202020204" pitchFamily="34" charset="0"/>
              </a:rPr>
              <a:t> : </a:t>
            </a:r>
          </a:p>
          <a:p>
            <a:pPr lvl="1">
              <a:buFont typeface="Wingdings" charset="2"/>
              <a:buChar char="ü"/>
            </a:pPr>
            <a:r>
              <a:rPr lang="en-GB" sz="2600" dirty="0" err="1">
                <a:latin typeface="Arial" panose="020B0604020202020204" pitchFamily="34" charset="0"/>
                <a:cs typeface="Arial" panose="020B0604020202020204" pitchFamily="34" charset="0"/>
              </a:rPr>
              <a:t>Gravité</a:t>
            </a:r>
            <a:r>
              <a:rPr lang="en-GB" sz="2600" dirty="0">
                <a:latin typeface="Arial" panose="020B0604020202020204" pitchFamily="34" charset="0"/>
                <a:cs typeface="Arial" panose="020B0604020202020204" pitchFamily="34" charset="0"/>
              </a:rPr>
              <a:t> Clinique</a:t>
            </a:r>
          </a:p>
          <a:p>
            <a:pPr lvl="1">
              <a:buFont typeface="Wingdings" charset="2"/>
              <a:buChar char="ü"/>
            </a:pPr>
            <a:r>
              <a:rPr lang="en-GB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600" dirty="0" err="1">
                <a:latin typeface="Arial" panose="020B0604020202020204" pitchFamily="34" charset="0"/>
                <a:cs typeface="Arial" panose="020B0604020202020204" pitchFamily="34" charset="0"/>
              </a:rPr>
              <a:t>Chirurgie</a:t>
            </a:r>
            <a:r>
              <a:rPr lang="en-GB" sz="2600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GB" sz="2600" dirty="0" err="1">
                <a:latin typeface="Arial" panose="020B0604020202020204" pitchFamily="34" charset="0"/>
                <a:cs typeface="Arial" panose="020B0604020202020204" pitchFamily="34" charset="0"/>
              </a:rPr>
              <a:t>ponction</a:t>
            </a:r>
            <a:r>
              <a:rPr lang="en-GB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600" dirty="0" err="1">
                <a:latin typeface="Arial" panose="020B0604020202020204" pitchFamily="34" charset="0"/>
                <a:cs typeface="Arial" panose="020B0604020202020204" pitchFamily="34" charset="0"/>
              </a:rPr>
              <a:t>ou</a:t>
            </a:r>
            <a:r>
              <a:rPr lang="en-GB" sz="2600" dirty="0">
                <a:latin typeface="Arial" panose="020B0604020202020204" pitchFamily="34" charset="0"/>
                <a:cs typeface="Arial" panose="020B0604020202020204" pitchFamily="34" charset="0"/>
              </a:rPr>
              <a:t> excision) impossible dans les 24 </a:t>
            </a:r>
            <a:r>
              <a:rPr lang="en-GB" sz="2600" dirty="0" err="1">
                <a:latin typeface="Arial" panose="020B0604020202020204" pitchFamily="34" charset="0"/>
                <a:cs typeface="Arial" panose="020B0604020202020204" pitchFamily="34" charset="0"/>
              </a:rPr>
              <a:t>heures</a:t>
            </a:r>
            <a:r>
              <a:rPr lang="en-GB" sz="2600" dirty="0">
                <a:latin typeface="Arial" panose="020B0604020202020204" pitchFamily="34" charset="0"/>
                <a:cs typeface="Arial" panose="020B0604020202020204" pitchFamily="34" charset="0"/>
              </a:rPr>
              <a:t> après le diagnostic </a:t>
            </a:r>
            <a:r>
              <a:rPr lang="en-GB" sz="2600" dirty="0" err="1">
                <a:latin typeface="Arial" panose="020B0604020202020204" pitchFamily="34" charset="0"/>
                <a:cs typeface="Arial" panose="020B0604020202020204" pitchFamily="34" charset="0"/>
              </a:rPr>
              <a:t>d’imagerie</a:t>
            </a:r>
            <a:endParaRPr lang="en-GB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Arial"/>
              <a:buChar char="•"/>
            </a:pPr>
            <a:r>
              <a:rPr lang="en-GB" sz="2800" b="1" dirty="0">
                <a:latin typeface="Arial" panose="020B0604020202020204" pitchFamily="34" charset="0"/>
                <a:cs typeface="Arial" panose="020B0604020202020204" pitchFamily="34" charset="0"/>
              </a:rPr>
              <a:t>Aspiration et/</a:t>
            </a:r>
            <a:r>
              <a:rPr lang="en-GB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ou</a:t>
            </a:r>
            <a:r>
              <a:rPr lang="en-GB" sz="2800" b="1" dirty="0">
                <a:latin typeface="Arial" panose="020B0604020202020204" pitchFamily="34" charset="0"/>
                <a:cs typeface="Arial" panose="020B0604020202020204" pitchFamily="34" charset="0"/>
              </a:rPr>
              <a:t> excision de </a:t>
            </a:r>
            <a:r>
              <a:rPr lang="en-GB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l’abcès</a:t>
            </a:r>
            <a:r>
              <a:rPr lang="en-GB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recommandée</a:t>
            </a:r>
            <a:r>
              <a:rPr lang="en-GB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800" dirty="0" err="1">
                <a:latin typeface="Arial" panose="020B0604020202020204" pitchFamily="34" charset="0"/>
                <a:cs typeface="Arial" panose="020B0604020202020204" pitchFamily="34" charset="0"/>
              </a:rPr>
              <a:t>dès</a:t>
            </a: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 que possible (</a:t>
            </a:r>
            <a:r>
              <a:rPr lang="en-GB" sz="2800" dirty="0" err="1">
                <a:latin typeface="Arial" panose="020B0604020202020204" pitchFamily="34" charset="0"/>
                <a:cs typeface="Arial" panose="020B0604020202020204" pitchFamily="34" charset="0"/>
              </a:rPr>
              <a:t>excepté</a:t>
            </a: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800" dirty="0" err="1">
                <a:latin typeface="Arial" panose="020B0604020202020204" pitchFamily="34" charset="0"/>
                <a:cs typeface="Arial" panose="020B0604020202020204" pitchFamily="34" charset="0"/>
              </a:rPr>
              <a:t>toxoplasmose</a:t>
            </a: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>
              <a:buFont typeface="Wingdings" charset="2"/>
              <a:buChar char="ü"/>
            </a:pPr>
            <a:endParaRPr lang="en-GB" sz="2800" dirty="0"/>
          </a:p>
          <a:p>
            <a:pPr marL="0" indent="0">
              <a:buNone/>
            </a:pPr>
            <a:endParaRPr lang="en-GB" sz="2800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Synthèse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réalisée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par la  SPILF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9372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12F1AE8-0DBB-FCE2-3831-32135AE4EE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22067" y="49649"/>
            <a:ext cx="8040688" cy="781503"/>
          </a:xfrm>
        </p:spPr>
        <p:txBody>
          <a:bodyPr/>
          <a:lstStyle/>
          <a:p>
            <a:r>
              <a:rPr lang="fr-FR" sz="3600" dirty="0">
                <a:latin typeface="Arial" panose="020B0604020202020204" pitchFamily="34" charset="0"/>
                <a:cs typeface="Arial" panose="020B0604020202020204" pitchFamily="34" charset="0"/>
              </a:rPr>
              <a:t>Traitement anti-infectieux probabiliste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26C467C-5072-123C-F377-56D14EAF1B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5112" y="1196752"/>
            <a:ext cx="8878887" cy="3960440"/>
          </a:xfrm>
        </p:spPr>
        <p:txBody>
          <a:bodyPr/>
          <a:lstStyle/>
          <a:p>
            <a:pPr>
              <a:buFont typeface="Arial"/>
              <a:buChar char="•"/>
            </a:pPr>
            <a:r>
              <a:rPr lang="en-GB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Anti-</a:t>
            </a:r>
            <a:r>
              <a:rPr lang="en-GB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infectieux</a:t>
            </a:r>
            <a:r>
              <a:rPr lang="en-GB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à</a:t>
            </a:r>
            <a:r>
              <a:rPr lang="en-GB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fortes </a:t>
            </a:r>
            <a:r>
              <a:rPr lang="en-GB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posologies</a:t>
            </a:r>
            <a:r>
              <a:rPr lang="en-GB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IV</a:t>
            </a:r>
          </a:p>
          <a:p>
            <a:pPr>
              <a:buFont typeface="Arial"/>
              <a:buChar char="•"/>
            </a:pPr>
            <a:r>
              <a:rPr lang="en-GB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Abcès</a:t>
            </a:r>
            <a:r>
              <a:rPr lang="en-GB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communautaires</a:t>
            </a:r>
            <a:r>
              <a:rPr lang="en-GB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:</a:t>
            </a:r>
          </a:p>
          <a:p>
            <a:pPr lvl="1">
              <a:buFont typeface="Wingdings" charset="2"/>
              <a:buChar char="ü"/>
            </a:pPr>
            <a:r>
              <a:rPr lang="en-GB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Immunocompétent</a:t>
            </a:r>
            <a:r>
              <a:rPr lang="en-GB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: </a:t>
            </a:r>
            <a:r>
              <a:rPr lang="en-GB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C3G* + </a:t>
            </a:r>
            <a:r>
              <a:rPr lang="en-GB" sz="2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métronidazole</a:t>
            </a:r>
            <a:r>
              <a:rPr lang="en-GB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</a:p>
          <a:p>
            <a:pPr lvl="1">
              <a:buFont typeface="Wingdings" charset="2"/>
              <a:buChar char="ü"/>
            </a:pPr>
            <a:r>
              <a:rPr lang="en-GB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Immunodépression</a:t>
            </a:r>
            <a:r>
              <a:rPr lang="en-GB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grave (cf. </a:t>
            </a:r>
            <a:r>
              <a:rPr lang="en-GB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dia</a:t>
            </a:r>
            <a:r>
              <a:rPr lang="en-GB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3) : 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GB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C3G*  + </a:t>
            </a:r>
            <a:r>
              <a:rPr lang="en-GB" sz="2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métronidazole</a:t>
            </a:r>
            <a:r>
              <a:rPr lang="en-GB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+ cotrimoxazole + voriconazole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GB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Alternative : méropénème + cotrimoxazole + voriconazole </a:t>
            </a:r>
          </a:p>
          <a:p>
            <a:pPr>
              <a:buFont typeface="Arial"/>
              <a:buChar char="•"/>
            </a:pPr>
            <a:r>
              <a:rPr lang="en-GB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Abcès</a:t>
            </a:r>
            <a:r>
              <a:rPr lang="en-GB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post-</a:t>
            </a:r>
            <a:r>
              <a:rPr lang="en-GB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opératoires</a:t>
            </a:r>
            <a:r>
              <a:rPr lang="en-GB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: 								</a:t>
            </a:r>
            <a:r>
              <a:rPr lang="en-GB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méropénème + </a:t>
            </a:r>
            <a:r>
              <a:rPr lang="en-GB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vancomycine</a:t>
            </a:r>
            <a:r>
              <a:rPr lang="en-GB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ou</a:t>
            </a:r>
            <a:r>
              <a:rPr lang="en-GB" dirty="0">
                <a:solidFill>
                  <a:srgbClr val="00B05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linézolide</a:t>
            </a:r>
            <a:endParaRPr lang="fr-FR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F9ED4F7D-54F8-35E3-9D84-9934FD91C895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265112" y="6221452"/>
            <a:ext cx="4838700" cy="457200"/>
          </a:xfrm>
        </p:spPr>
        <p:txBody>
          <a:bodyPr/>
          <a:lstStyle/>
          <a:p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Synthèse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réalisée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par la  SPILF</a:t>
            </a:r>
          </a:p>
          <a:p>
            <a:endParaRPr lang="en-US" dirty="0"/>
          </a:p>
        </p:txBody>
      </p:sp>
      <p:sp>
        <p:nvSpPr>
          <p:cNvPr id="5" name="ZoneTexte 4"/>
          <p:cNvSpPr txBox="1"/>
          <p:nvPr/>
        </p:nvSpPr>
        <p:spPr>
          <a:xfrm>
            <a:off x="2669327" y="5733256"/>
            <a:ext cx="5647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chemeClr val="tx1"/>
                </a:solidFill>
              </a:rPr>
              <a:t>* C3G : la SPILF préconise céfotaxime ou ceftriaxone</a:t>
            </a:r>
          </a:p>
        </p:txBody>
      </p:sp>
    </p:spTree>
    <p:extLst>
      <p:ext uri="{BB962C8B-B14F-4D97-AF65-F5344CB8AC3E}">
        <p14:creationId xmlns:p14="http://schemas.microsoft.com/office/powerpoint/2010/main" val="2015394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27F7304-550C-B63C-7B05-276F0FF8BB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512" y="-37307"/>
            <a:ext cx="7776864" cy="1090044"/>
          </a:xfrm>
        </p:spPr>
        <p:txBody>
          <a:bodyPr/>
          <a:lstStyle/>
          <a:p>
            <a:r>
              <a:rPr lang="fr-FR" sz="4000" dirty="0">
                <a:latin typeface="Arial" panose="020B0604020202020204" pitchFamily="34" charset="0"/>
                <a:cs typeface="Arial" panose="020B0604020202020204" pitchFamily="34" charset="0"/>
              </a:rPr>
              <a:t>Durée de l’antibiothérapie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73B2306-EAAF-5FA3-A323-11E9731E4F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1533" y="1683303"/>
            <a:ext cx="8852465" cy="3600400"/>
          </a:xfrm>
        </p:spPr>
        <p:txBody>
          <a:bodyPr/>
          <a:lstStyle/>
          <a:p>
            <a:pPr>
              <a:buFont typeface="Arial"/>
              <a:buChar char="•"/>
            </a:pP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Cette recommandation ne s’applique pas en cas de : tuberculose, </a:t>
            </a:r>
            <a:r>
              <a:rPr lang="fr-FR" dirty="0" err="1">
                <a:latin typeface="Arial" panose="020B0604020202020204" pitchFamily="34" charset="0"/>
                <a:cs typeface="Arial" panose="020B0604020202020204" pitchFamily="34" charset="0"/>
              </a:rPr>
              <a:t>nocardiose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, toxoplasmose, infection fongique, actinomycose</a:t>
            </a:r>
            <a:r>
              <a:rPr lang="mr-IN" dirty="0"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..</a:t>
            </a:r>
          </a:p>
          <a:p>
            <a:pPr>
              <a:buFont typeface="Arial"/>
              <a:buChar char="•"/>
            </a:pPr>
            <a:r>
              <a:rPr lang="en-GB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Si </a:t>
            </a:r>
            <a:r>
              <a:rPr lang="en-GB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chirurgie</a:t>
            </a:r>
            <a:r>
              <a:rPr lang="en-GB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d’exérèse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 complète : </a:t>
            </a:r>
            <a:r>
              <a:rPr lang="en-GB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4 </a:t>
            </a:r>
            <a:r>
              <a:rPr lang="en-GB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semaines</a:t>
            </a:r>
            <a:endParaRPr lang="en-GB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buFont typeface="Arial"/>
              <a:buChar char="•"/>
            </a:pPr>
            <a:r>
              <a:rPr lang="en-GB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Drainage sans </a:t>
            </a:r>
            <a:r>
              <a:rPr lang="en-GB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chirurgie</a:t>
            </a:r>
            <a:r>
              <a:rPr lang="en-GB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d’exérèse</a:t>
            </a:r>
            <a:r>
              <a:rPr lang="en-GB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complète</a:t>
            </a:r>
            <a:r>
              <a:rPr lang="en-GB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: 6 </a:t>
            </a:r>
            <a:r>
              <a:rPr lang="en-GB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semaines</a:t>
            </a:r>
            <a:r>
              <a:rPr lang="en-GB" baseline="30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*</a:t>
            </a:r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Arial"/>
              <a:buChar char="•"/>
            </a:pPr>
            <a:r>
              <a:rPr lang="en-GB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</a:t>
            </a:r>
            <a:r>
              <a:rPr lang="en-GB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as de drainage, pas de </a:t>
            </a:r>
            <a:r>
              <a:rPr lang="en-GB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chirurgie</a:t>
            </a:r>
            <a:r>
              <a:rPr lang="en-GB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d’exérèse</a:t>
            </a:r>
            <a:r>
              <a:rPr lang="en-GB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</a:t>
            </a:r>
            <a:r>
              <a:rPr lang="en-GB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6 </a:t>
            </a:r>
            <a:r>
              <a:rPr lang="en-GB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semaines</a:t>
            </a:r>
            <a:r>
              <a:rPr lang="en-GB" baseline="30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* </a:t>
            </a:r>
            <a:endParaRPr lang="fr-FR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4166F105-C3E5-4C58-86C3-F5C8E86A9788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Synthèse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réalisée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par la  SPILF</a:t>
            </a:r>
          </a:p>
          <a:p>
            <a:endParaRPr lang="en-US" dirty="0"/>
          </a:p>
        </p:txBody>
      </p:sp>
      <p:sp>
        <p:nvSpPr>
          <p:cNvPr id="6" name="ZoneTexte 5"/>
          <p:cNvSpPr txBox="1"/>
          <p:nvPr/>
        </p:nvSpPr>
        <p:spPr>
          <a:xfrm>
            <a:off x="2125478" y="5373216"/>
            <a:ext cx="5184576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* L’ESCMID </a:t>
            </a:r>
            <a:r>
              <a:rPr lang="en-GB" sz="2000" dirty="0" err="1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recommande</a:t>
            </a:r>
            <a:r>
              <a:rPr lang="en-GB" sz="20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6 à 8 </a:t>
            </a:r>
            <a:r>
              <a:rPr lang="en-GB" sz="2000" dirty="0" err="1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semaines</a:t>
            </a:r>
            <a:endParaRPr lang="en-GB" sz="2000" dirty="0">
              <a:solidFill>
                <a:schemeClr val="tx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236653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8E64D4B-2100-C182-076E-17D13A7800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Relais oral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A1F7AB1-73DC-4D91-F653-611B6A9977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9275" y="2888940"/>
            <a:ext cx="8040688" cy="1080120"/>
          </a:xfrm>
        </p:spPr>
        <p:txBody>
          <a:bodyPr/>
          <a:lstStyle/>
          <a:p>
            <a:r>
              <a:rPr lang="fr-FR" sz="2800" dirty="0">
                <a:latin typeface="Arial" panose="020B0604020202020204" pitchFamily="34" charset="0"/>
                <a:cs typeface="Arial" panose="020B0604020202020204" pitchFamily="34" charset="0"/>
              </a:rPr>
              <a:t>Pas de recommandation </a:t>
            </a:r>
          </a:p>
          <a:p>
            <a:pPr lvl="1"/>
            <a:r>
              <a:rPr lang="fr-FR" sz="2800" dirty="0">
                <a:latin typeface="Arial" panose="020B0604020202020204" pitchFamily="34" charset="0"/>
                <a:cs typeface="Arial" panose="020B0604020202020204" pitchFamily="34" charset="0"/>
              </a:rPr>
              <a:t>données insuffisantes à ce jour</a:t>
            </a: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FD10424E-438B-DB8E-41F4-6572A5C7C680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Synthèse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réalisée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par la  SPILF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14058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1DCC24E-E9A9-FFD5-D7A4-01368A8574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5114" y="188640"/>
            <a:ext cx="8051302" cy="1493839"/>
          </a:xfrm>
        </p:spPr>
        <p:txBody>
          <a:bodyPr/>
          <a:lstStyle/>
          <a:p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Relais oral après 6 semaines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CA8B137-0821-A020-2F98-BABB305E48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552" y="1887538"/>
            <a:ext cx="8040688" cy="43418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 </a:t>
            </a:r>
            <a:r>
              <a:rPr lang="en-GB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relais</a:t>
            </a:r>
            <a:r>
              <a:rPr lang="en-GB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oral (après 6 </a:t>
            </a:r>
            <a:r>
              <a:rPr lang="en-GB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semaines</a:t>
            </a:r>
            <a:r>
              <a:rPr lang="en-GB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de </a:t>
            </a:r>
            <a:r>
              <a:rPr lang="en-GB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traitement</a:t>
            </a:r>
            <a:r>
              <a:rPr lang="en-GB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IV) des anti-</a:t>
            </a:r>
            <a:r>
              <a:rPr lang="en-GB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infectieux</a:t>
            </a:r>
            <a:r>
              <a:rPr lang="en-GB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est</a:t>
            </a:r>
            <a:r>
              <a:rPr lang="en-GB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recommandé</a:t>
            </a:r>
            <a:r>
              <a:rPr lang="en-GB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dans</a:t>
            </a:r>
            <a:r>
              <a:rPr lang="en-GB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les situations </a:t>
            </a:r>
            <a:r>
              <a:rPr lang="en-GB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suivantes</a:t>
            </a:r>
            <a:r>
              <a:rPr lang="en-GB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:</a:t>
            </a:r>
          </a:p>
          <a:p>
            <a:pPr lvl="1">
              <a:buFont typeface="Wingdings" pitchFamily="2" charset="2"/>
              <a:buChar char="ü"/>
            </a:pPr>
            <a:r>
              <a:rPr lang="en-GB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Présence</a:t>
            </a:r>
            <a:r>
              <a:rPr lang="en-GB" sz="2400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d’un</a:t>
            </a:r>
            <a:r>
              <a:rPr lang="en-GB" sz="2400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facteur</a:t>
            </a:r>
            <a:r>
              <a:rPr lang="en-GB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de </a:t>
            </a:r>
            <a:r>
              <a:rPr lang="en-GB" sz="2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risque</a:t>
            </a:r>
            <a:r>
              <a:rPr lang="en-GB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neuro-</a:t>
            </a:r>
            <a:r>
              <a:rPr lang="en-GB" sz="2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anatomique</a:t>
            </a:r>
            <a:r>
              <a:rPr lang="en-GB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</a:p>
          <a:p>
            <a:pPr lvl="1">
              <a:buFont typeface="Wingdings" pitchFamily="2" charset="2"/>
              <a:buChar char="ü"/>
            </a:pPr>
            <a:r>
              <a:rPr lang="en-GB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Tuberculose</a:t>
            </a:r>
            <a:endParaRPr lang="en-GB" sz="2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1">
              <a:buFont typeface="Wingdings" pitchFamily="2" charset="2"/>
              <a:buChar char="ü"/>
            </a:pPr>
            <a:r>
              <a:rPr lang="en-GB" sz="2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Nocardiose</a:t>
            </a:r>
            <a:endParaRPr lang="en-GB" sz="2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1">
              <a:buFont typeface="Wingdings" pitchFamily="2" charset="2"/>
              <a:buChar char="ü"/>
            </a:pPr>
            <a:r>
              <a:rPr lang="en-GB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</a:t>
            </a:r>
            <a:r>
              <a:rPr lang="en-GB" sz="2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oxoplasmose</a:t>
            </a:r>
            <a:endParaRPr lang="en-GB" sz="2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1">
              <a:buFont typeface="Wingdings" pitchFamily="2" charset="2"/>
              <a:buChar char="ü"/>
            </a:pPr>
            <a:r>
              <a:rPr lang="en-GB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Abcès</a:t>
            </a:r>
            <a:r>
              <a:rPr lang="en-GB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fungique</a:t>
            </a:r>
            <a:endParaRPr lang="fr-FR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1502C9CA-07B2-06DD-958E-576FA07151AF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Synthèse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réalisée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par la  SPILF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8058078"/>
      </p:ext>
    </p:extLst>
  </p:cSld>
  <p:clrMapOvr>
    <a:masterClrMapping/>
  </p:clrMapOvr>
</p:sld>
</file>

<file path=ppt/theme/theme1.xml><?xml version="1.0" encoding="utf-8"?>
<a:theme xmlns:a="http://schemas.openxmlformats.org/drawingml/2006/main" name="2_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News Gothic MT"/>
        <a:ea typeface="ＭＳ Ｐゴシック"/>
        <a:cs typeface=""/>
      </a:majorFont>
      <a:minorFont>
        <a:latin typeface="News Gothic MT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ＭＳ Ｐゴシック" pitchFamily="32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ＭＳ Ｐゴシック" pitchFamily="32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729</TotalTime>
  <Words>1352</Words>
  <Application>Microsoft Macintosh PowerPoint</Application>
  <PresentationFormat>Affichage à l'écran (4:3)</PresentationFormat>
  <Paragraphs>313</Paragraphs>
  <Slides>23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23</vt:i4>
      </vt:variant>
    </vt:vector>
  </HeadingPairs>
  <TitlesOfParts>
    <vt:vector size="29" baseType="lpstr">
      <vt:lpstr>Arial</vt:lpstr>
      <vt:lpstr>Courier New</vt:lpstr>
      <vt:lpstr>News Gothic MT</vt:lpstr>
      <vt:lpstr>Times New Roman</vt:lpstr>
      <vt:lpstr>Wingdings</vt:lpstr>
      <vt:lpstr>2_Office Theme</vt:lpstr>
      <vt:lpstr> Diagnostic et traitement  des abcès cérébraux  adultes et pédiatriques   Recommandation ESCMID 2023  endossée par la SPILF</vt:lpstr>
      <vt:lpstr>Epidémiologie</vt:lpstr>
      <vt:lpstr>Facteurs de risque</vt:lpstr>
      <vt:lpstr>Quelle imagerie en cas de suspicion d’abcès cérébral ?</vt:lpstr>
      <vt:lpstr>Antibiothérapie avant ponction ?</vt:lpstr>
      <vt:lpstr>Traitement anti-infectieux probabiliste</vt:lpstr>
      <vt:lpstr>Durée de l’antibiothérapie</vt:lpstr>
      <vt:lpstr>Relais oral</vt:lpstr>
      <vt:lpstr>Relais oral après 6 semaines</vt:lpstr>
      <vt:lpstr>Indication de la dexaméthasone</vt:lpstr>
      <vt:lpstr>Indication des anti-épileptiques</vt:lpstr>
      <vt:lpstr>Molécules recommandées en fonction  des agents pathogènes (1)</vt:lpstr>
      <vt:lpstr>Molécules recommandées en fonction  des agents pathogènes (2)</vt:lpstr>
      <vt:lpstr>Molécules recommandées en fonction  des agents pathogènes (3)</vt:lpstr>
      <vt:lpstr>Molécules recommandées en fonction  des agents pathogènes (4)</vt:lpstr>
      <vt:lpstr>Molécules recommandées en fonction  des agents pathogènes (5)</vt:lpstr>
      <vt:lpstr>Posologies recommandées pour adultes (1)</vt:lpstr>
      <vt:lpstr>Posologies recommandées pour adultes (2)</vt:lpstr>
      <vt:lpstr>Posologies recommandées pour adultes (3)</vt:lpstr>
      <vt:lpstr>Posologies recommandées pour adultes (4)</vt:lpstr>
      <vt:lpstr>Posologies recommandées pour adultes (5)</vt:lpstr>
      <vt:lpstr>Posologies recommandées pour adultes (6)</vt:lpstr>
      <vt:lpstr>Pour en savoir plus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ESCMID Guideline for the diagnosis and management of Candida Diseases 2012: Non neutropenic adult patients</dc:title>
  <dc:creator>Benoit Guery</dc:creator>
  <cp:lastModifiedBy>Jean Paul Stahl</cp:lastModifiedBy>
  <cp:revision>764</cp:revision>
  <cp:lastPrinted>1601-01-01T00:00:00Z</cp:lastPrinted>
  <dcterms:created xsi:type="dcterms:W3CDTF">2017-04-07T09:12:46Z</dcterms:created>
  <dcterms:modified xsi:type="dcterms:W3CDTF">2024-03-10T13:36:30Z</dcterms:modified>
</cp:coreProperties>
</file>