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00" r:id="rId2"/>
    <p:sldId id="301" r:id="rId3"/>
    <p:sldId id="302" r:id="rId4"/>
    <p:sldId id="317" r:id="rId5"/>
    <p:sldId id="304" r:id="rId6"/>
    <p:sldId id="305" r:id="rId7"/>
    <p:sldId id="306" r:id="rId8"/>
    <p:sldId id="307" r:id="rId9"/>
    <p:sldId id="309" r:id="rId10"/>
    <p:sldId id="310" r:id="rId11"/>
    <p:sldId id="312" r:id="rId12"/>
    <p:sldId id="313" r:id="rId13"/>
    <p:sldId id="31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livia Keita-Perse" initials="O.K-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6" autoAdjust="0"/>
    <p:restoredTop sz="99790" autoAdjust="0"/>
  </p:normalViewPr>
  <p:slideViewPr>
    <p:cSldViewPr snapToGrid="0" snapToObjects="1">
      <p:cViewPr>
        <p:scale>
          <a:sx n="90" d="100"/>
          <a:sy n="90" d="100"/>
        </p:scale>
        <p:origin x="-768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7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2" d="100"/>
        <a:sy n="102" d="100"/>
      </p:scale>
      <p:origin x="0" y="100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commentAuthors" Target="commentAuthors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07F8BA-1B5C-7A48-8114-9AC36FEF4D43}" type="datetimeFigureOut">
              <a:rPr lang="fr-FR" smtClean="0"/>
              <a:t>28/09/16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0622C7-708B-744C-8571-9641DE88BA3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912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28/09/16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28/09/16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28/09/16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28/09/16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28/09/16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Synthèse</a:t>
            </a:r>
            <a:r>
              <a:rPr lang="en-US" dirty="0" smtClean="0"/>
              <a:t> </a:t>
            </a:r>
            <a:r>
              <a:rPr lang="en-US" dirty="0" err="1" smtClean="0"/>
              <a:t>réalisée</a:t>
            </a:r>
            <a:r>
              <a:rPr lang="en-US" dirty="0" smtClean="0"/>
              <a:t> par la  SPILF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28/09/16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28/09/16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28/09/16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28/09/16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28/09/16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28/09/16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28/09/16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28/09/16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Synthèse</a:t>
            </a:r>
            <a:r>
              <a:rPr lang="en-US" dirty="0" smtClean="0"/>
              <a:t> </a:t>
            </a:r>
            <a:r>
              <a:rPr lang="en-US" dirty="0" err="1" smtClean="0"/>
              <a:t>réalisée</a:t>
            </a:r>
            <a:r>
              <a:rPr lang="en-US" dirty="0" smtClean="0"/>
              <a:t> par la  SPILF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8269111" y="0"/>
            <a:ext cx="752030" cy="69704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81843" y="0"/>
            <a:ext cx="1724379" cy="56944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71600" y="2155381"/>
            <a:ext cx="6400800" cy="1470025"/>
          </a:xfrm>
        </p:spPr>
        <p:txBody>
          <a:bodyPr>
            <a:noAutofit/>
          </a:bodyPr>
          <a:lstStyle/>
          <a:p>
            <a:r>
              <a:rPr lang="fr-FR" sz="2800" b="1" dirty="0" smtClean="0">
                <a:latin typeface="Calibri"/>
                <a:cs typeface="Calibri"/>
              </a:rPr>
              <a:t>Actualisation des recommandations pour le traitement des infections à </a:t>
            </a:r>
            <a:br>
              <a:rPr lang="fr-FR" sz="2800" b="1" dirty="0" smtClean="0">
                <a:latin typeface="Calibri"/>
                <a:cs typeface="Calibri"/>
              </a:rPr>
            </a:br>
            <a:r>
              <a:rPr lang="fr-FR" sz="2800" b="1" i="1" dirty="0" smtClean="0">
                <a:latin typeface="Calibri"/>
                <a:cs typeface="Calibri"/>
              </a:rPr>
              <a:t>Clostridium difficile</a:t>
            </a:r>
            <a:endParaRPr lang="fr-FR" sz="4000" dirty="0">
              <a:latin typeface="Calibri"/>
              <a:cs typeface="Calibri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676632"/>
            <a:ext cx="6400800" cy="1065566"/>
          </a:xfrm>
        </p:spPr>
        <p:txBody>
          <a:bodyPr/>
          <a:lstStyle/>
          <a:p>
            <a:r>
              <a:rPr lang="fr-FR" dirty="0"/>
              <a:t>Diapositives à partir des </a:t>
            </a:r>
          </a:p>
          <a:p>
            <a:r>
              <a:rPr lang="fr-FR" dirty="0" smtClean="0"/>
              <a:t>Recommandations de l’ESCMID mars 2014</a:t>
            </a:r>
            <a:endParaRPr lang="fr-FR" dirty="0">
              <a:latin typeface="Calibri"/>
              <a:cs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73238" y="6093358"/>
            <a:ext cx="79707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Validation diapositives Groupe recommandation le </a:t>
            </a:r>
            <a:r>
              <a:rPr lang="fr-FR" dirty="0" smtClean="0"/>
              <a:t>28/09/</a:t>
            </a:r>
            <a:r>
              <a:rPr lang="fr-FR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179320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alibri"/>
                <a:cs typeface="Calibri"/>
              </a:rPr>
              <a:t>Form</a:t>
            </a:r>
            <a:r>
              <a:rPr lang="fr-FR" dirty="0" smtClean="0">
                <a:latin typeface="Calibri"/>
                <a:cs typeface="Calibri"/>
              </a:rPr>
              <a:t>e grave</a:t>
            </a:r>
            <a:endParaRPr lang="fr-FR" dirty="0">
              <a:latin typeface="Calibri"/>
              <a:cs typeface="Calibri"/>
            </a:endParaRP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7262103"/>
              </p:ext>
            </p:extLst>
          </p:nvPr>
        </p:nvGraphicFramePr>
        <p:xfrm>
          <a:off x="1651718" y="2284083"/>
          <a:ext cx="5809298" cy="3725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3615"/>
                <a:gridCol w="119568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/>
                          <a:cs typeface="Calibri"/>
                        </a:rPr>
                        <a:t>Traitement</a:t>
                      </a:r>
                      <a:r>
                        <a:rPr kumimoji="0" lang="en-GB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kumimoji="0" lang="en-GB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/>
                          <a:cs typeface="Calibri"/>
                        </a:rPr>
                        <a:t>recommandé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68580" marR="6858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Calibri"/>
                          <a:cs typeface="Calibri"/>
                        </a:rPr>
                        <a:t>Niveau</a:t>
                      </a:r>
                      <a:r>
                        <a:rPr kumimoji="0" lang="en-GB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/>
                          <a:cs typeface="Calibri"/>
                        </a:rPr>
                        <a:t> de </a:t>
                      </a:r>
                      <a:r>
                        <a:rPr kumimoji="0" lang="en-GB" sz="18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Calibri"/>
                          <a:cs typeface="Calibri"/>
                        </a:rPr>
                        <a:t>preuve</a:t>
                      </a:r>
                      <a:endParaRPr kumimoji="0" lang="en-GB" sz="18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lt1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36000" marB="36000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Vancomycine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 125 mg/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6h PO pendant 10 </a:t>
                      </a: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jours</a:t>
                      </a:r>
                      <a:endParaRPr lang="en-GB" sz="1800" b="0" i="0" u="none" strike="noStrike" kern="1200" baseline="0" dirty="0" smtClean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/>
                          <a:cs typeface="Calibri"/>
                        </a:rPr>
                        <a:t>A-I</a:t>
                      </a:r>
                      <a:endParaRPr lang="en-GB" sz="1800" dirty="0"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Fidaxomicine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 200 mg/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12h PO pendant 10 </a:t>
                      </a: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jours</a:t>
                      </a:r>
                      <a:endParaRPr lang="en-GB" sz="1800" b="0" i="0" u="none" strike="noStrike" kern="1200" baseline="0" dirty="0" smtClean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/>
                          <a:cs typeface="Calibri"/>
                        </a:rPr>
                        <a:t>B-I</a:t>
                      </a:r>
                      <a:endParaRPr lang="en-GB" sz="1800" dirty="0"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Vancomycine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 500 mg/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6h PO pendant 10 </a:t>
                      </a: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jours</a:t>
                      </a:r>
                      <a:endParaRPr lang="en-GB" sz="1800" b="0" i="0" u="none" strike="noStrike" kern="1200" baseline="0" dirty="0" smtClean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/>
                          <a:cs typeface="Calibri"/>
                        </a:rPr>
                        <a:t>B-III</a:t>
                      </a:r>
                      <a:endParaRPr lang="en-GB" sz="1800" dirty="0"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Si </a:t>
                      </a: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voie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orale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 impossible :</a:t>
                      </a:r>
                      <a:b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</a:b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- </a:t>
                      </a: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métronidazole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 IV 500 mg / 8h pendant 10 </a:t>
                      </a: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jours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 plus </a:t>
                      </a: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vancomycine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 en </a:t>
                      </a: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lavements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 500 mg </a:t>
                      </a: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dans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 100 mL de SSI/6h  en </a:t>
                      </a: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intracolique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 et/</a:t>
                      </a: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ou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vancomycine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  500 mg/6h / </a:t>
                      </a: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sonde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nasogastrique</a:t>
                      </a:r>
                      <a:endParaRPr lang="en-GB" sz="1800" u="none" strike="noStrike" kern="1200" baseline="0" dirty="0" smtClean="0">
                        <a:latin typeface="Calibri"/>
                        <a:cs typeface="Calibri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ou</a:t>
                      </a:r>
                      <a:endParaRPr lang="en-GB" sz="1800" u="none" strike="noStrike" kern="1200" baseline="0" dirty="0" smtClean="0">
                        <a:latin typeface="Calibri"/>
                        <a:cs typeface="Calibri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- </a:t>
                      </a:r>
                      <a:r>
                        <a:rPr lang="de-DE" sz="1800" u="none" strike="noStrike" kern="1200" baseline="0" dirty="0" err="1" smtClean="0">
                          <a:latin typeface="Calibri"/>
                          <a:cs typeface="Calibri"/>
                        </a:rPr>
                        <a:t>tigécycline</a:t>
                      </a:r>
                      <a:r>
                        <a:rPr lang="de-DE" sz="1800" u="none" strike="noStrike" kern="1200" baseline="0" dirty="0" smtClean="0">
                          <a:latin typeface="Calibri"/>
                          <a:cs typeface="Calibri"/>
                        </a:rPr>
                        <a:t> IV 50 mg /12h 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pendant </a:t>
                      </a:r>
                      <a:r>
                        <a:rPr lang="de-DE" sz="1800" u="none" strike="noStrike" kern="1200" baseline="0" dirty="0" smtClean="0">
                          <a:latin typeface="Calibri"/>
                          <a:cs typeface="Calibri"/>
                        </a:rPr>
                        <a:t>14 </a:t>
                      </a: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jours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68580" marR="6858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Symbol" pitchFamily="18" charset="2"/>
                        <a:buNone/>
                        <a:tabLst>
                          <a:tab pos="457200" algn="l"/>
                        </a:tabLst>
                      </a:pPr>
                      <a:endParaRPr kumimoji="0" lang="en-GB" sz="180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/>
                        <a:cs typeface="Calibri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Symbol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GB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/>
                          <a:cs typeface="Calibri"/>
                        </a:rPr>
                        <a:t>B</a:t>
                      </a:r>
                      <a:r>
                        <a:rPr kumimoji="0" lang="en-GB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/>
                          <a:cs typeface="Calibri"/>
                        </a:rPr>
                        <a:t>-</a:t>
                      </a:r>
                      <a:r>
                        <a:rPr kumimoji="0" lang="en-GB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/>
                          <a:cs typeface="Calibri"/>
                        </a:rPr>
                        <a:t>II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Symbol" pitchFamily="18" charset="2"/>
                        <a:buNone/>
                        <a:tabLst>
                          <a:tab pos="457200" algn="l"/>
                        </a:tabLst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Symbol" pitchFamily="18" charset="2"/>
                        <a:buNone/>
                        <a:tabLst>
                          <a:tab pos="457200" algn="l"/>
                        </a:tabLst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Symbol" pitchFamily="18" charset="2"/>
                        <a:buNone/>
                        <a:tabLst>
                          <a:tab pos="457200" algn="l"/>
                        </a:tabLst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Symbol" pitchFamily="18" charset="2"/>
                        <a:buNone/>
                        <a:tabLst>
                          <a:tab pos="457200" algn="l"/>
                        </a:tabLst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Symbol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C-III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68580" marR="68580" marT="36000" marB="36000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6049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549275" y="221923"/>
            <a:ext cx="8042276" cy="1775374"/>
          </a:xfrm>
        </p:spPr>
        <p:txBody>
          <a:bodyPr/>
          <a:lstStyle/>
          <a:p>
            <a:r>
              <a:rPr lang="fr-FR" sz="4000" dirty="0">
                <a:latin typeface="Calibri"/>
                <a:cs typeface="Calibri"/>
              </a:rPr>
              <a:t>F</a:t>
            </a:r>
            <a:r>
              <a:rPr lang="fr-FR" sz="4000" dirty="0" smtClean="0">
                <a:latin typeface="Calibri"/>
                <a:cs typeface="Calibri"/>
              </a:rPr>
              <a:t>orme modérée : 1ère </a:t>
            </a:r>
            <a:r>
              <a:rPr lang="fr-FR" sz="4000" dirty="0" smtClean="0">
                <a:latin typeface="Calibri"/>
                <a:cs typeface="Calibri"/>
              </a:rPr>
              <a:t>récurrence</a:t>
            </a:r>
            <a:r>
              <a:rPr lang="fr-FR" sz="4000" dirty="0" smtClean="0">
                <a:latin typeface="Calibri"/>
                <a:cs typeface="Calibri"/>
              </a:rPr>
              <a:t/>
            </a:r>
            <a:br>
              <a:rPr lang="fr-FR" sz="4000" dirty="0" smtClean="0">
                <a:latin typeface="Calibri"/>
                <a:cs typeface="Calibri"/>
              </a:rPr>
            </a:br>
            <a:r>
              <a:rPr lang="fr-FR" sz="4000" dirty="0" smtClean="0">
                <a:latin typeface="Calibri"/>
                <a:cs typeface="Calibri"/>
              </a:rPr>
              <a:t>ou </a:t>
            </a:r>
            <a:r>
              <a:rPr lang="fr-FR" sz="4000" dirty="0">
                <a:latin typeface="Calibri"/>
                <a:cs typeface="Calibri"/>
              </a:rPr>
              <a:t>risque de </a:t>
            </a:r>
            <a:r>
              <a:rPr lang="fr-FR" sz="4000" dirty="0" smtClean="0">
                <a:latin typeface="Calibri"/>
                <a:cs typeface="Calibri"/>
              </a:rPr>
              <a:t>récurrence</a:t>
            </a:r>
            <a:endParaRPr lang="fr-FR" sz="4000" dirty="0">
              <a:latin typeface="Calibri"/>
              <a:cs typeface="Calibri"/>
            </a:endParaRP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6864048"/>
              </p:ext>
            </p:extLst>
          </p:nvPr>
        </p:nvGraphicFramePr>
        <p:xfrm>
          <a:off x="1651718" y="2284083"/>
          <a:ext cx="5809298" cy="2998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4726"/>
                <a:gridCol w="1054572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/>
                          <a:cs typeface="Calibri"/>
                        </a:rPr>
                        <a:t>Traitement</a:t>
                      </a:r>
                      <a:r>
                        <a:rPr kumimoji="0" lang="en-GB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kumimoji="0" lang="en-GB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/>
                          <a:cs typeface="Calibri"/>
                        </a:rPr>
                        <a:t>recommandé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68580" marR="6858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Calibri"/>
                          <a:cs typeface="Calibri"/>
                        </a:rPr>
                        <a:t>Niveau</a:t>
                      </a:r>
                      <a:r>
                        <a:rPr kumimoji="0" lang="en-GB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/>
                          <a:cs typeface="Calibri"/>
                        </a:rPr>
                        <a:t> de </a:t>
                      </a:r>
                      <a:r>
                        <a:rPr kumimoji="0" lang="en-GB" sz="18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Calibri"/>
                          <a:cs typeface="Calibri"/>
                        </a:rPr>
                        <a:t>preuve</a:t>
                      </a:r>
                      <a:endParaRPr kumimoji="0" lang="en-GB" sz="18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lt1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36000" marB="36000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Fidaxomicine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 200 mg/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12h PO pendant 10 </a:t>
                      </a: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jours</a:t>
                      </a:r>
                      <a:endParaRPr lang="en-GB" sz="1800" b="0" i="0" u="none" strike="noStrike" kern="1200" baseline="0" dirty="0" smtClean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/>
                          <a:cs typeface="Calibri"/>
                        </a:rPr>
                        <a:t>B-I</a:t>
                      </a:r>
                      <a:endParaRPr lang="en-GB" sz="1800" dirty="0"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Vancomycine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 125 mg/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6h PO pendant 10 </a:t>
                      </a: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jours</a:t>
                      </a:r>
                      <a:endParaRPr lang="en-GB" sz="1800" b="0" i="0" u="none" strike="noStrike" kern="1200" baseline="0" dirty="0" smtClean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/>
                          <a:cs typeface="Calibri"/>
                        </a:rPr>
                        <a:t>B-I</a:t>
                      </a:r>
                      <a:endParaRPr lang="en-GB" sz="1800" dirty="0"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Métronidazole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 500 mg/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8h PO pendant 10 </a:t>
                      </a: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jours</a:t>
                      </a:r>
                      <a:endParaRPr lang="en-GB" sz="1800" b="0" i="0" u="none" strike="noStrike" kern="1200" baseline="0" dirty="0" smtClean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36000" marB="3600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C-I</a:t>
                      </a:r>
                      <a:endParaRPr lang="en-GB" sz="1800" b="0" i="0" u="none" strike="noStrike" kern="1200" baseline="0" dirty="0" smtClean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36000" marB="36000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Vancomycine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 500 mg/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6h PO pendant 10 </a:t>
                      </a: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jours</a:t>
                      </a:r>
                      <a:endParaRPr lang="en-GB" sz="1800" b="0" i="0" u="none" strike="noStrike" kern="1200" baseline="0" dirty="0" smtClean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/>
                          <a:cs typeface="Calibri"/>
                        </a:rPr>
                        <a:t>C-III</a:t>
                      </a:r>
                      <a:endParaRPr lang="en-GB" sz="1800" dirty="0"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Si </a:t>
                      </a: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voie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orale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 impossible : </a:t>
                      </a: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métronidazole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 IV 500 mg / 8h pendant 10 </a:t>
                      </a: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jours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68580" marR="68580" marT="36000" marB="3600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A-II</a:t>
                      </a:r>
                      <a:endParaRPr lang="en-GB" sz="1800" b="0" i="0" u="none" strike="noStrike" kern="1200" baseline="0" dirty="0" smtClean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36000" marB="36000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919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 smtClean="0">
                <a:latin typeface="Calibri"/>
                <a:cs typeface="Calibri"/>
              </a:rPr>
              <a:t>Récurrences multiples</a:t>
            </a:r>
            <a:br>
              <a:rPr lang="fr-FR" sz="4000" dirty="0" smtClean="0">
                <a:latin typeface="Calibri"/>
                <a:cs typeface="Calibri"/>
              </a:rPr>
            </a:br>
            <a:r>
              <a:rPr lang="fr-FR" sz="2800" i="1" dirty="0" smtClean="0">
                <a:latin typeface="Calibri"/>
                <a:cs typeface="Calibri"/>
              </a:rPr>
              <a:t>Traitement antibiotique</a:t>
            </a:r>
            <a:endParaRPr lang="fr-FR" sz="4000" i="1" dirty="0">
              <a:latin typeface="Calibri"/>
              <a:cs typeface="Calibri"/>
            </a:endParaRP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3802286"/>
              </p:ext>
            </p:extLst>
          </p:nvPr>
        </p:nvGraphicFramePr>
        <p:xfrm>
          <a:off x="744437" y="2284083"/>
          <a:ext cx="7208207" cy="237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6426"/>
                <a:gridCol w="1861781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/>
                          <a:cs typeface="Calibri"/>
                        </a:rPr>
                        <a:t>Traitement</a:t>
                      </a:r>
                      <a:r>
                        <a:rPr kumimoji="0" lang="en-GB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kumimoji="0" lang="en-GB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/>
                          <a:cs typeface="Calibri"/>
                        </a:rPr>
                        <a:t>recommandé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68580" marR="6858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Calibri"/>
                          <a:cs typeface="Calibri"/>
                        </a:rPr>
                        <a:t>Niveau</a:t>
                      </a:r>
                      <a:r>
                        <a:rPr kumimoji="0" lang="en-GB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/>
                          <a:cs typeface="Calibri"/>
                        </a:rPr>
                        <a:t> de </a:t>
                      </a:r>
                      <a:r>
                        <a:rPr kumimoji="0" lang="en-GB" sz="18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Calibri"/>
                          <a:cs typeface="Calibri"/>
                        </a:rPr>
                        <a:t>preuve</a:t>
                      </a:r>
                      <a:endParaRPr kumimoji="0" lang="en-GB" sz="18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lt1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36000" marB="36000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Fidaxomicine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 200 mg/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12h PO pendant 10 </a:t>
                      </a: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jours</a:t>
                      </a:r>
                      <a:endParaRPr lang="en-GB" sz="1800" b="0" i="0" u="none" strike="noStrike" kern="1200" baseline="0" dirty="0" smtClean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/>
                          <a:cs typeface="Calibri"/>
                        </a:rPr>
                        <a:t>B-II</a:t>
                      </a:r>
                      <a:endParaRPr lang="en-GB" sz="1800" dirty="0"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Vancomycine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 125 mg/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6h PO pendant 10 </a:t>
                      </a: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jours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, </a:t>
                      </a: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puis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doses </a:t>
                      </a: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dégressives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jusqu’à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 125 mg/j</a:t>
                      </a:r>
                      <a:endParaRPr lang="en-GB" sz="1800" b="0" i="0" u="none" strike="noStrike" kern="1200" baseline="0" dirty="0" smtClean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/>
                          <a:cs typeface="Calibri"/>
                        </a:rPr>
                        <a:t>B-II</a:t>
                      </a:r>
                      <a:endParaRPr lang="en-GB" sz="1800" dirty="0"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Vancomycine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 125 mg/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6h PO pendant 10 </a:t>
                      </a: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jours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puis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 125 mg </a:t>
                      </a: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tous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 les 2-3 </a:t>
                      </a: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jours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 pour 2-8 </a:t>
                      </a: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semaines</a:t>
                      </a:r>
                      <a:endParaRPr lang="en-GB" sz="1800" b="0" i="0" u="none" strike="noStrike" kern="1200" baseline="0" dirty="0" smtClean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36000" marB="3600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B-II</a:t>
                      </a:r>
                      <a:endParaRPr lang="en-GB" sz="1800" b="0" i="0" u="none" strike="noStrike" kern="1200" baseline="0" dirty="0" smtClean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36000" marB="36000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Vancomycine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 500 mg/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6h PO pendant 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10 </a:t>
                      </a: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jours</a:t>
                      </a:r>
                      <a:endParaRPr lang="en-GB" sz="1800" b="0" i="0" u="none" strike="noStrike" kern="1200" baseline="0" dirty="0" smtClean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/>
                          <a:cs typeface="Calibri"/>
                        </a:rPr>
                        <a:t>C-II</a:t>
                      </a:r>
                      <a:endParaRPr lang="en-GB" sz="1800" dirty="0"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1491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 smtClean="0">
                <a:latin typeface="Calibri"/>
                <a:cs typeface="Calibri"/>
              </a:rPr>
              <a:t>Récurrences multiples</a:t>
            </a:r>
            <a:br>
              <a:rPr lang="fr-FR" sz="4000" dirty="0" smtClean="0">
                <a:latin typeface="Calibri"/>
                <a:cs typeface="Calibri"/>
              </a:rPr>
            </a:br>
            <a:r>
              <a:rPr lang="fr-FR" sz="2800" i="1" dirty="0" smtClean="0">
                <a:latin typeface="Calibri"/>
                <a:cs typeface="Calibri"/>
              </a:rPr>
              <a:t>Transplantation de </a:t>
            </a:r>
            <a:r>
              <a:rPr lang="fr-FR" sz="2800" i="1" dirty="0" err="1" smtClean="0">
                <a:latin typeface="Calibri"/>
                <a:cs typeface="Calibri"/>
              </a:rPr>
              <a:t>microbiote</a:t>
            </a:r>
            <a:r>
              <a:rPr lang="fr-FR" sz="2800" i="1" dirty="0" smtClean="0">
                <a:latin typeface="Calibri"/>
                <a:cs typeface="Calibri"/>
              </a:rPr>
              <a:t> fécal</a:t>
            </a:r>
            <a:endParaRPr lang="fr-FR" sz="4000" i="1" dirty="0">
              <a:latin typeface="Calibri"/>
              <a:cs typeface="Calibri"/>
            </a:endParaRP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4113261"/>
              </p:ext>
            </p:extLst>
          </p:nvPr>
        </p:nvGraphicFramePr>
        <p:xfrm>
          <a:off x="1651718" y="2284083"/>
          <a:ext cx="6081171" cy="12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0060"/>
                <a:gridCol w="1411111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/>
                          <a:cs typeface="Calibri"/>
                        </a:rPr>
                        <a:t>Traitement</a:t>
                      </a:r>
                      <a:r>
                        <a:rPr kumimoji="0" lang="en-GB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kumimoji="0" lang="en-GB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/>
                          <a:cs typeface="Calibri"/>
                        </a:rPr>
                        <a:t>recommandé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68580" marR="6858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Calibri"/>
                          <a:cs typeface="Calibri"/>
                        </a:rPr>
                        <a:t>Niveau</a:t>
                      </a:r>
                      <a:r>
                        <a:rPr kumimoji="0" lang="en-GB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/>
                          <a:cs typeface="Calibri"/>
                        </a:rPr>
                        <a:t> de </a:t>
                      </a:r>
                      <a:r>
                        <a:rPr kumimoji="0" lang="en-GB" sz="18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Calibri"/>
                          <a:cs typeface="Calibri"/>
                        </a:rPr>
                        <a:t>preuve</a:t>
                      </a:r>
                      <a:endParaRPr kumimoji="0" lang="en-GB" sz="18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lt1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36000" marB="36000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Vancomycine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500 mg/6h 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PO pendant 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4 </a:t>
                      </a: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jours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puis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 lavage intestinal et </a:t>
                      </a: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greffe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 de </a:t>
                      </a: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flore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fécale</a:t>
                      </a:r>
                      <a:endParaRPr lang="en-GB" sz="1800" b="0" i="0" u="none" strike="noStrike" kern="1200" baseline="0" dirty="0" smtClean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/>
                          <a:cs typeface="Calibri"/>
                        </a:rPr>
                        <a:t>A-I</a:t>
                      </a:r>
                      <a:endParaRPr lang="en-GB" sz="1800" dirty="0"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485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alibri"/>
                <a:cs typeface="Calibri"/>
              </a:rPr>
              <a:t>Objectifs </a:t>
            </a:r>
            <a:endParaRPr lang="fr-FR" dirty="0"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935169"/>
            <a:ext cx="8042276" cy="3256749"/>
          </a:xfrm>
        </p:spPr>
        <p:txBody>
          <a:bodyPr/>
          <a:lstStyle/>
          <a:p>
            <a:r>
              <a:rPr lang="fr-FR" dirty="0" smtClean="0">
                <a:latin typeface="Calibri"/>
                <a:cs typeface="Calibri"/>
              </a:rPr>
              <a:t>Exposer les différents traitements actuellement disponibles pour l’infection à </a:t>
            </a:r>
            <a:r>
              <a:rPr lang="fr-FR" i="1" dirty="0" smtClean="0">
                <a:latin typeface="Calibri"/>
                <a:cs typeface="Calibri"/>
              </a:rPr>
              <a:t>Clostridium difficile</a:t>
            </a:r>
          </a:p>
          <a:p>
            <a:r>
              <a:rPr lang="fr-FR" dirty="0" smtClean="0">
                <a:latin typeface="Calibri"/>
                <a:cs typeface="Calibri"/>
              </a:rPr>
              <a:t>Proposer un arbre décisionnel fondé sur la littérature </a:t>
            </a:r>
          </a:p>
          <a:p>
            <a:r>
              <a:rPr lang="fr-FR" dirty="0" smtClean="0">
                <a:latin typeface="Calibri"/>
                <a:cs typeface="Calibri"/>
              </a:rPr>
              <a:t>La force de chaque recommandation est évaluée selon la méthode GRADE (Grades of </a:t>
            </a:r>
            <a:r>
              <a:rPr lang="fr-FR" dirty="0" err="1" smtClean="0">
                <a:latin typeface="Calibri"/>
                <a:cs typeface="Calibri"/>
              </a:rPr>
              <a:t>Recommendation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Assessment</a:t>
            </a:r>
            <a:r>
              <a:rPr lang="fr-FR" dirty="0" smtClean="0">
                <a:latin typeface="Calibri"/>
                <a:cs typeface="Calibri"/>
              </a:rPr>
              <a:t>; </a:t>
            </a:r>
            <a:r>
              <a:rPr lang="fr-FR" dirty="0" err="1" smtClean="0">
                <a:latin typeface="Calibri"/>
                <a:cs typeface="Calibri"/>
              </a:rPr>
              <a:t>Development</a:t>
            </a:r>
            <a:r>
              <a:rPr lang="fr-FR" dirty="0" smtClean="0">
                <a:latin typeface="Calibri"/>
                <a:cs typeface="Calibri"/>
              </a:rPr>
              <a:t> and Evaluation)</a:t>
            </a:r>
            <a:endParaRPr lang="fr-FR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17511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>
                <a:latin typeface="Calibri"/>
                <a:cs typeface="Calibri"/>
              </a:rPr>
              <a:t>Tableaux cliniques compatibles </a:t>
            </a:r>
            <a:br>
              <a:rPr lang="fr-FR" sz="3200" dirty="0" smtClean="0">
                <a:latin typeface="Calibri"/>
                <a:cs typeface="Calibri"/>
              </a:rPr>
            </a:br>
            <a:r>
              <a:rPr lang="fr-FR" sz="3200" dirty="0" smtClean="0">
                <a:latin typeface="Calibri"/>
                <a:cs typeface="Calibri"/>
              </a:rPr>
              <a:t>avec une infection </a:t>
            </a:r>
            <a:r>
              <a:rPr lang="fr-FR" sz="3200" dirty="0">
                <a:latin typeface="Calibri"/>
                <a:cs typeface="Calibri"/>
              </a:rPr>
              <a:t>à </a:t>
            </a:r>
            <a:br>
              <a:rPr lang="fr-FR" sz="3200" dirty="0">
                <a:latin typeface="Calibri"/>
                <a:cs typeface="Calibri"/>
              </a:rPr>
            </a:br>
            <a:r>
              <a:rPr lang="fr-FR" sz="3200" i="1" dirty="0">
                <a:latin typeface="Calibri"/>
                <a:cs typeface="Calibri"/>
              </a:rPr>
              <a:t>Clostridium </a:t>
            </a:r>
            <a:r>
              <a:rPr lang="fr-FR" sz="3200" i="1" dirty="0" smtClean="0">
                <a:latin typeface="Calibri"/>
                <a:cs typeface="Calibri"/>
              </a:rPr>
              <a:t>difficile </a:t>
            </a:r>
            <a:r>
              <a:rPr lang="fr-FR" sz="3200" dirty="0" smtClean="0">
                <a:latin typeface="Calibri"/>
                <a:cs typeface="Calibri"/>
              </a:rPr>
              <a:t>(ICD)</a:t>
            </a:r>
            <a:endParaRPr lang="fr-FR" sz="3200" dirty="0">
              <a:latin typeface="Calibri"/>
              <a:cs typeface="Calibri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2849061"/>
              </p:ext>
            </p:extLst>
          </p:nvPr>
        </p:nvGraphicFramePr>
        <p:xfrm>
          <a:off x="549275" y="2325951"/>
          <a:ext cx="8042276" cy="2839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1138"/>
                <a:gridCol w="402113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libri"/>
                          <a:cs typeface="Calibri"/>
                        </a:rPr>
                        <a:t>Signes/symptômes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libri"/>
                          <a:cs typeface="Calibri"/>
                        </a:rPr>
                        <a:t>Définition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libri"/>
                          <a:cs typeface="Calibri"/>
                        </a:rPr>
                        <a:t>Diarrhée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libri"/>
                          <a:cs typeface="Calibri"/>
                        </a:rPr>
                        <a:t>Selles liquides (Bristol 5-7) avec une fréquence</a:t>
                      </a:r>
                      <a:r>
                        <a:rPr lang="fr-FR" baseline="0" dirty="0" smtClean="0">
                          <a:latin typeface="Calibri"/>
                          <a:cs typeface="Calibri"/>
                        </a:rPr>
                        <a:t> supérieure à 3/24h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libri"/>
                          <a:cs typeface="Calibri"/>
                        </a:rPr>
                        <a:t>Iléus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libri"/>
                          <a:cs typeface="Calibri"/>
                        </a:rPr>
                        <a:t>Altération</a:t>
                      </a:r>
                      <a:r>
                        <a:rPr lang="fr-FR" baseline="0" dirty="0" smtClean="0">
                          <a:latin typeface="Calibri"/>
                          <a:cs typeface="Calibri"/>
                        </a:rPr>
                        <a:t> du transit avec vomissements, absence de selles, et signes radiologiques de distension intestinale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Calibri"/>
                          <a:cs typeface="Calibri"/>
                        </a:rPr>
                        <a:t>Mégacolon</a:t>
                      </a:r>
                      <a:r>
                        <a:rPr lang="fr-FR" dirty="0" smtClean="0">
                          <a:latin typeface="Calibri"/>
                          <a:cs typeface="Calibri"/>
                        </a:rPr>
                        <a:t> toxique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libri"/>
                          <a:cs typeface="Calibri"/>
                        </a:rPr>
                        <a:t>Distension colique radiologique (Diamètre &gt; 6 cm) et syndrome inflammatoire systémique sévère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3677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Calibri"/>
                <a:cs typeface="Calibri"/>
              </a:rPr>
              <a:t>Signes de </a:t>
            </a:r>
            <a:r>
              <a:rPr lang="fr-FR" dirty="0" smtClean="0">
                <a:latin typeface="Calibri"/>
                <a:cs typeface="Calibri"/>
              </a:rPr>
              <a:t>gravité</a:t>
            </a:r>
            <a:endParaRPr lang="fr-FR" dirty="0">
              <a:latin typeface="Calibri"/>
              <a:cs typeface="Calibri"/>
            </a:endParaRPr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9072709"/>
              </p:ext>
            </p:extLst>
          </p:nvPr>
        </p:nvGraphicFramePr>
        <p:xfrm>
          <a:off x="111637" y="1600200"/>
          <a:ext cx="8976542" cy="4721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205"/>
                <a:gridCol w="6869337"/>
              </a:tblGrid>
              <a:tr h="40267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Catégorie</a:t>
                      </a:r>
                    </a:p>
                  </a:txBody>
                  <a:tcPr marL="91424" marR="91424" marT="45696" marB="4569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Signes et symptômes</a:t>
                      </a:r>
                    </a:p>
                  </a:txBody>
                  <a:tcPr marL="91424" marR="91424" marT="45696" marB="45696" horzOverflow="overflow"/>
                </a:tc>
              </a:tr>
              <a:tr h="152240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Examen physique</a:t>
                      </a:r>
                      <a:endParaRPr kumimoji="0" lang="fr-FR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24" marR="91424" marT="45696" marB="45696" anchor="ctr" horzOverflow="overflow"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fr-F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Fièvre</a:t>
                      </a:r>
                      <a:r>
                        <a:rPr kumimoji="0" lang="fr-FR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&gt; 38,5°</a:t>
                      </a:r>
                      <a:r>
                        <a:rPr kumimoji="0" lang="fr-F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  <a:endParaRPr kumimoji="0" lang="fr-FR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171450" marR="0" lvl="0" indent="-1714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fr-F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Frissons</a:t>
                      </a:r>
                      <a:endParaRPr kumimoji="0" lang="fr-FR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171450" marR="0" lvl="0" indent="-1714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fr-F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Instabilité </a:t>
                      </a:r>
                      <a:r>
                        <a:rPr kumimoji="0" lang="fr-F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hémodynamique</a:t>
                      </a:r>
                      <a:endParaRPr kumimoji="0" lang="fr-FR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171450" marR="0" lvl="0" indent="-1714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fr-F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Insuffisance respiratoire </a:t>
                      </a:r>
                      <a:r>
                        <a:rPr kumimoji="0" lang="fr-FR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nécessitant une ventilation </a:t>
                      </a:r>
                      <a:r>
                        <a:rPr kumimoji="0" lang="fr-F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mécanique</a:t>
                      </a:r>
                      <a:endParaRPr kumimoji="0" lang="fr-FR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171450" marR="0" lvl="0" indent="-1714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fr-F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P</a:t>
                      </a:r>
                      <a:r>
                        <a:rPr kumimoji="0" lang="fr-F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éritonite</a:t>
                      </a:r>
                      <a:endParaRPr kumimoji="0" lang="fr-FR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171450" marR="0" lvl="0" indent="-1714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fr-F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I</a:t>
                      </a:r>
                      <a:r>
                        <a:rPr kumimoji="0" lang="fr-F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léus colique</a:t>
                      </a:r>
                      <a:endParaRPr kumimoji="0" lang="fr-FR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171450" marR="0" lvl="0" indent="-1714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171450" marR="0" lvl="0" indent="-1714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5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La présence de sang dans les selles est rare dans les ICD et sa corrélation avec le niveau de </a:t>
                      </a:r>
                      <a:r>
                        <a:rPr kumimoji="0" lang="fr-FR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gravité n’est </a:t>
                      </a:r>
                      <a:r>
                        <a:rPr kumimoji="0" lang="fr-FR" sz="105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pas claire.</a:t>
                      </a:r>
                    </a:p>
                  </a:txBody>
                  <a:tcPr marL="91424" marR="91424" marT="45696" marB="45696" horzOverflow="overflow"/>
                </a:tc>
              </a:tr>
              <a:tr h="84391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Examens biologiques</a:t>
                      </a:r>
                      <a:endParaRPr kumimoji="0" lang="fr-F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24" marR="91424" marT="45696" marB="45696" anchor="ctr" horzOverflow="overflow"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fr-F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Leucocytose</a:t>
                      </a:r>
                      <a:r>
                        <a:rPr kumimoji="0" lang="fr-F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&gt; </a:t>
                      </a:r>
                      <a:r>
                        <a:rPr kumimoji="0" lang="fr-FR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15 000/</a:t>
                      </a:r>
                      <a:r>
                        <a:rPr kumimoji="0" lang="fr-F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mm</a:t>
                      </a:r>
                      <a:r>
                        <a:rPr kumimoji="0" lang="fr-FR" sz="105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  <a:endParaRPr kumimoji="0" lang="fr-FR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171450" marR="0" lvl="0" indent="-1714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fr-F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  <a:r>
                        <a:rPr kumimoji="0" lang="fr-F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réatininémie</a:t>
                      </a:r>
                      <a:r>
                        <a:rPr kumimoji="0" lang="fr-F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&gt; </a:t>
                      </a:r>
                      <a:r>
                        <a:rPr kumimoji="0" lang="fr-FR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50% au dessus de la valeur de </a:t>
                      </a:r>
                      <a:r>
                        <a:rPr kumimoji="0" lang="fr-F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base</a:t>
                      </a:r>
                      <a:endParaRPr kumimoji="0" lang="fr-FR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171450" marR="0" lvl="0" indent="-1714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fr-FR" sz="10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Lactatémie</a:t>
                      </a:r>
                      <a:r>
                        <a:rPr kumimoji="0" lang="fr-F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≥ 5 </a:t>
                      </a:r>
                      <a:r>
                        <a:rPr kumimoji="0" lang="fr-FR" sz="105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mmol</a:t>
                      </a:r>
                      <a:r>
                        <a:rPr kumimoji="0" lang="fr-FR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/</a:t>
                      </a:r>
                      <a:r>
                        <a:rPr kumimoji="0" lang="fr-F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L</a:t>
                      </a:r>
                      <a:endParaRPr kumimoji="0" lang="fr-FR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171450" marR="0" lvl="0" indent="-1714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fr-F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Albuminémie </a:t>
                      </a:r>
                      <a:r>
                        <a:rPr kumimoji="0" lang="fr-FR" altLang="ja-JP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&lt; </a:t>
                      </a:r>
                      <a:r>
                        <a:rPr kumimoji="0" lang="fr-FR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30 g/</a:t>
                      </a:r>
                      <a:r>
                        <a:rPr kumimoji="0" lang="fr-FR" altLang="ja-JP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L</a:t>
                      </a:r>
                      <a:endParaRPr kumimoji="0" lang="fr-FR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24" marR="91424" marT="45696" marB="45696" horzOverflow="overflow"/>
                </a:tc>
              </a:tr>
              <a:tr h="57871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Coloscopie </a:t>
                      </a:r>
                      <a:r>
                        <a:rPr kumimoji="0" lang="fr-F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ou</a:t>
                      </a:r>
                      <a:r>
                        <a:rPr kumimoji="0" lang="fr-F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r>
                        <a:rPr kumimoji="0" lang="fr-FR" sz="10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sigmoïdoscopie</a:t>
                      </a:r>
                      <a:endParaRPr kumimoji="0" lang="fr-FR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24" marR="91424" marT="45696" marB="45696" anchor="ctr" horzOverflow="overflow"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fr-F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Colite </a:t>
                      </a:r>
                      <a:r>
                        <a:rPr kumimoji="0" lang="fr-F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pseudomembraneuse</a:t>
                      </a:r>
                      <a:endParaRPr kumimoji="0" lang="fr-FR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24" marR="91424" marT="45696" marB="45696" horzOverflow="overflow"/>
                </a:tc>
              </a:tr>
              <a:tr h="1373469">
                <a:tc>
                  <a:txBody>
                    <a:bodyPr/>
                    <a:lstStyle/>
                    <a:p>
                      <a:pPr marL="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Imagerie</a:t>
                      </a:r>
                      <a:endParaRPr kumimoji="0" lang="fr-FR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24" marR="91424" marT="45696" marB="45696" anchor="ctr" horzOverflow="overflow"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fr-F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Distension colique </a:t>
                      </a:r>
                      <a:r>
                        <a:rPr kumimoji="0" lang="fr-FR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(diamètre </a:t>
                      </a:r>
                      <a:r>
                        <a:rPr kumimoji="0" lang="fr-F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&gt; </a:t>
                      </a:r>
                      <a:r>
                        <a:rPr kumimoji="0" lang="fr-FR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6 cm).</a:t>
                      </a:r>
                    </a:p>
                    <a:p>
                      <a:pPr marL="171450" marR="0" lvl="0" indent="-1714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fr-F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Epaississement de la paroi colique</a:t>
                      </a:r>
                      <a:r>
                        <a:rPr kumimoji="0" lang="fr-FR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, incluant un </a:t>
                      </a:r>
                      <a:r>
                        <a:rPr kumimoji="0" lang="fr-FR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épaississement </a:t>
                      </a:r>
                      <a:r>
                        <a:rPr kumimoji="0" lang="fr-FR" sz="105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transmural</a:t>
                      </a:r>
                      <a:r>
                        <a:rPr kumimoji="0" lang="fr-FR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r>
                        <a:rPr kumimoji="0" lang="fr-FR" sz="105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hypodense</a:t>
                      </a:r>
                      <a:r>
                        <a:rPr kumimoji="0" lang="fr-FR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.</a:t>
                      </a:r>
                    </a:p>
                    <a:p>
                      <a:pPr marL="171450" marR="0" lvl="0" indent="-1714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fr-FR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Densité de la </a:t>
                      </a:r>
                      <a:r>
                        <a:rPr kumimoji="0" lang="fr-FR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graisse </a:t>
                      </a:r>
                      <a:r>
                        <a:rPr kumimoji="0" lang="fr-FR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péricolique</a:t>
                      </a:r>
                      <a:r>
                        <a:rPr kumimoji="0" lang="fr-FR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.</a:t>
                      </a:r>
                    </a:p>
                    <a:p>
                      <a:pPr marL="171450" marR="0" lvl="0" indent="-1714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fr-F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Ascite</a:t>
                      </a:r>
                      <a:endParaRPr kumimoji="0" lang="fr-FR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24" marR="91424" marT="45696" marB="45696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9646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>
                <a:latin typeface="Calibri"/>
                <a:cs typeface="Calibri"/>
              </a:rPr>
              <a:t>Les déterminants de la prise</a:t>
            </a:r>
            <a:br>
              <a:rPr lang="fr-FR" sz="3600" dirty="0" smtClean="0">
                <a:latin typeface="Calibri"/>
                <a:cs typeface="Calibri"/>
              </a:rPr>
            </a:br>
            <a:r>
              <a:rPr lang="fr-FR" sz="3600" dirty="0" smtClean="0">
                <a:latin typeface="Calibri"/>
                <a:cs typeface="Calibri"/>
              </a:rPr>
              <a:t> en charge</a:t>
            </a:r>
            <a:endParaRPr lang="fr-FR" sz="3600" dirty="0"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2058357"/>
            <a:ext cx="8042276" cy="3885243"/>
          </a:xfrm>
        </p:spPr>
        <p:txBody>
          <a:bodyPr>
            <a:normAutofit/>
          </a:bodyPr>
          <a:lstStyle/>
          <a:p>
            <a:r>
              <a:rPr lang="fr-FR" dirty="0">
                <a:latin typeface="Calibri"/>
                <a:cs typeface="Calibri"/>
              </a:rPr>
              <a:t>I</a:t>
            </a:r>
            <a:r>
              <a:rPr lang="fr-FR" dirty="0" smtClean="0">
                <a:latin typeface="Calibri"/>
                <a:cs typeface="Calibri"/>
              </a:rPr>
              <a:t>dentification de facteurs de gravité ou d’une augmentation du risque d’évoluer vers une forme grave</a:t>
            </a:r>
          </a:p>
          <a:p>
            <a:r>
              <a:rPr lang="fr-FR" dirty="0">
                <a:latin typeface="Calibri"/>
                <a:cs typeface="Calibri"/>
              </a:rPr>
              <a:t>E</a:t>
            </a:r>
            <a:r>
              <a:rPr lang="fr-FR" dirty="0" smtClean="0">
                <a:latin typeface="Calibri"/>
                <a:cs typeface="Calibri"/>
              </a:rPr>
              <a:t>xistence de marqueurs pronostics associé à la récurrence ou à une augmentation du risque de récurrence</a:t>
            </a:r>
            <a:endParaRPr lang="fr-FR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14265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 smtClean="0">
                <a:latin typeface="Calibri"/>
                <a:cs typeface="Calibri"/>
              </a:rPr>
              <a:t>Facteurs associés avec la gravité (ou l’augmentation du risque de développer une forme grave)</a:t>
            </a:r>
            <a:endParaRPr lang="fr-FR" sz="2400" dirty="0">
              <a:latin typeface="Calibri"/>
              <a:cs typeface="Calibri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9479670"/>
              </p:ext>
            </p:extLst>
          </p:nvPr>
        </p:nvGraphicFramePr>
        <p:xfrm>
          <a:off x="1595898" y="2563216"/>
          <a:ext cx="6207338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218"/>
                <a:gridCol w="203512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libri"/>
                          <a:cs typeface="Calibri"/>
                        </a:rPr>
                        <a:t>Caractéristiques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libri"/>
                          <a:cs typeface="Calibri"/>
                        </a:rPr>
                        <a:t>Niveau de </a:t>
                      </a:r>
                    </a:p>
                    <a:p>
                      <a:r>
                        <a:rPr lang="fr-FR" dirty="0" smtClean="0">
                          <a:latin typeface="Calibri"/>
                          <a:cs typeface="Calibri"/>
                        </a:rPr>
                        <a:t>recommandation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libri"/>
                          <a:cs typeface="Calibri"/>
                        </a:rPr>
                        <a:t>Age </a:t>
                      </a:r>
                      <a:r>
                        <a:rPr lang="fr-FR" u="sng" dirty="0" smtClean="0">
                          <a:latin typeface="Calibri"/>
                          <a:cs typeface="Calibri"/>
                        </a:rPr>
                        <a:t>&gt;</a:t>
                      </a:r>
                      <a:r>
                        <a:rPr lang="fr-FR" dirty="0" smtClean="0">
                          <a:latin typeface="Calibri"/>
                          <a:cs typeface="Calibri"/>
                        </a:rPr>
                        <a:t> 65</a:t>
                      </a:r>
                      <a:r>
                        <a:rPr lang="fr-FR" baseline="0" dirty="0" smtClean="0">
                          <a:latin typeface="Calibri"/>
                          <a:cs typeface="Calibri"/>
                        </a:rPr>
                        <a:t> ans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/>
                          <a:cs typeface="Calibri"/>
                        </a:rPr>
                        <a:t>A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libri"/>
                          <a:cs typeface="Calibri"/>
                        </a:rPr>
                        <a:t>Hyperleucocytose (&gt;15.</a:t>
                      </a:r>
                      <a:r>
                        <a:rPr lang="fr-FR" baseline="0" dirty="0" smtClean="0">
                          <a:latin typeface="Calibri"/>
                          <a:cs typeface="Calibri"/>
                        </a:rPr>
                        <a:t> 10</a:t>
                      </a:r>
                      <a:r>
                        <a:rPr lang="fr-FR" baseline="30000" dirty="0" smtClean="0">
                          <a:latin typeface="Calibri"/>
                          <a:cs typeface="Calibri"/>
                        </a:rPr>
                        <a:t>9</a:t>
                      </a:r>
                      <a:r>
                        <a:rPr lang="fr-FR" baseline="0" dirty="0" smtClean="0">
                          <a:latin typeface="Calibri"/>
                          <a:cs typeface="Calibri"/>
                        </a:rPr>
                        <a:t>/L)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/>
                          <a:cs typeface="Calibri"/>
                        </a:rPr>
                        <a:t>A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libri"/>
                          <a:cs typeface="Calibri"/>
                        </a:rPr>
                        <a:t>Albuminémie &lt; 30 g/L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/>
                          <a:cs typeface="Calibri"/>
                        </a:rPr>
                        <a:t>A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libri"/>
                          <a:cs typeface="Calibri"/>
                        </a:rPr>
                        <a:t>Elévation</a:t>
                      </a:r>
                      <a:r>
                        <a:rPr lang="fr-FR" baseline="0" dirty="0" smtClean="0">
                          <a:latin typeface="Calibri"/>
                          <a:cs typeface="Calibri"/>
                        </a:rPr>
                        <a:t> de la créatininémie &gt; 133mcM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/>
                          <a:cs typeface="Calibri"/>
                        </a:rPr>
                        <a:t>A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Calibri"/>
                          <a:cs typeface="Calibri"/>
                        </a:rPr>
                        <a:t>Co-morbidité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/>
                          <a:cs typeface="Calibri"/>
                        </a:rPr>
                        <a:t>B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8210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 smtClean="0">
                <a:latin typeface="Calibri"/>
                <a:cs typeface="Calibri"/>
              </a:rPr>
              <a:t>Facteurs associés avec la récurrence (ou l’augmentation du risque de récurrence)</a:t>
            </a:r>
            <a:endParaRPr lang="fr-FR" sz="2400" dirty="0">
              <a:latin typeface="Calibri"/>
              <a:cs typeface="Calibri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5288510"/>
              </p:ext>
            </p:extLst>
          </p:nvPr>
        </p:nvGraphicFramePr>
        <p:xfrm>
          <a:off x="1595898" y="2563216"/>
          <a:ext cx="6207338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218"/>
                <a:gridCol w="203512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libri"/>
                          <a:cs typeface="Calibri"/>
                        </a:rPr>
                        <a:t>Caractéristiques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/>
                          <a:cs typeface="Calibri"/>
                        </a:rPr>
                        <a:t>Niveau de </a:t>
                      </a:r>
                    </a:p>
                    <a:p>
                      <a:pPr algn="ctr"/>
                      <a:r>
                        <a:rPr lang="fr-FR" dirty="0" smtClean="0">
                          <a:latin typeface="Calibri"/>
                          <a:cs typeface="Calibri"/>
                        </a:rPr>
                        <a:t>recommandation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libri"/>
                          <a:cs typeface="Calibri"/>
                        </a:rPr>
                        <a:t>Age </a:t>
                      </a:r>
                      <a:r>
                        <a:rPr lang="fr-FR" u="sng" dirty="0" smtClean="0">
                          <a:latin typeface="Calibri"/>
                          <a:cs typeface="Calibri"/>
                        </a:rPr>
                        <a:t>&gt;</a:t>
                      </a:r>
                      <a:r>
                        <a:rPr lang="fr-FR" dirty="0" smtClean="0">
                          <a:latin typeface="Calibri"/>
                          <a:cs typeface="Calibri"/>
                        </a:rPr>
                        <a:t> 65</a:t>
                      </a:r>
                      <a:r>
                        <a:rPr lang="fr-FR" baseline="0" dirty="0" smtClean="0">
                          <a:latin typeface="Calibri"/>
                          <a:cs typeface="Calibri"/>
                        </a:rPr>
                        <a:t> ans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/>
                          <a:cs typeface="Calibri"/>
                        </a:rPr>
                        <a:t>A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libri"/>
                          <a:cs typeface="Calibri"/>
                        </a:rPr>
                        <a:t>Poursuite d’une antibiothérapie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/>
                          <a:cs typeface="Calibri"/>
                        </a:rPr>
                        <a:t>A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Calibri"/>
                          <a:cs typeface="Calibri"/>
                        </a:rPr>
                        <a:t>Co-morbidité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/>
                          <a:cs typeface="Calibri"/>
                        </a:rPr>
                        <a:t>A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libri"/>
                          <a:cs typeface="Calibri"/>
                        </a:rPr>
                        <a:t>Antécédent d’ICD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/>
                          <a:cs typeface="Calibri"/>
                        </a:rPr>
                        <a:t>A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libri"/>
                          <a:cs typeface="Calibri"/>
                        </a:rPr>
                        <a:t>Utilisation d’</a:t>
                      </a:r>
                      <a:r>
                        <a:rPr lang="fr-FR" dirty="0" err="1" smtClean="0">
                          <a:latin typeface="Calibri"/>
                          <a:cs typeface="Calibri"/>
                        </a:rPr>
                        <a:t>anti-acides</a:t>
                      </a:r>
                      <a:r>
                        <a:rPr lang="fr-FR" dirty="0" smtClean="0">
                          <a:latin typeface="Calibri"/>
                          <a:cs typeface="Calibri"/>
                        </a:rPr>
                        <a:t> (IPP)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/>
                          <a:cs typeface="Calibri"/>
                        </a:rPr>
                        <a:t>B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libri"/>
                          <a:cs typeface="Calibri"/>
                        </a:rPr>
                        <a:t>Gravité initiale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/>
                          <a:cs typeface="Calibri"/>
                        </a:rPr>
                        <a:t>B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7018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alibri"/>
                <a:cs typeface="Calibri"/>
              </a:rPr>
              <a:t>Mesures générales</a:t>
            </a:r>
            <a:endParaRPr lang="fr-FR" dirty="0"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937921"/>
            <a:ext cx="8042276" cy="4005679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>
                <a:latin typeface="Calibri"/>
                <a:cs typeface="Calibri"/>
              </a:rPr>
              <a:t>Mise en place des mesures d’hygiène spécifiques (</a:t>
            </a:r>
            <a:r>
              <a:rPr lang="fr-FR" dirty="0" err="1" smtClean="0">
                <a:latin typeface="Calibri"/>
                <a:cs typeface="Calibri"/>
              </a:rPr>
              <a:t>Vonberg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i="1" dirty="0" smtClean="0">
                <a:latin typeface="Calibri"/>
                <a:cs typeface="Calibri"/>
              </a:rPr>
              <a:t>et al</a:t>
            </a:r>
            <a:r>
              <a:rPr lang="fr-FR" dirty="0" smtClean="0">
                <a:latin typeface="Calibri"/>
                <a:cs typeface="Calibri"/>
              </a:rPr>
              <a:t>, CMI 2008)</a:t>
            </a:r>
          </a:p>
          <a:p>
            <a:r>
              <a:rPr lang="fr-FR" dirty="0" smtClean="0">
                <a:latin typeface="Calibri"/>
                <a:cs typeface="Calibri"/>
              </a:rPr>
              <a:t>Arrêt des antibiothérapies en cours si possible</a:t>
            </a:r>
          </a:p>
          <a:p>
            <a:r>
              <a:rPr lang="fr-FR" dirty="0" smtClean="0">
                <a:latin typeface="Calibri"/>
                <a:cs typeface="Calibri"/>
              </a:rPr>
              <a:t>Rééquilibration hydro-électrolytique</a:t>
            </a:r>
          </a:p>
          <a:p>
            <a:r>
              <a:rPr lang="fr-FR" dirty="0" smtClean="0">
                <a:latin typeface="Calibri"/>
                <a:cs typeface="Calibri"/>
              </a:rPr>
              <a:t>Pas de traitement ralentisseur du transit</a:t>
            </a:r>
          </a:p>
          <a:p>
            <a:r>
              <a:rPr lang="fr-FR" dirty="0" err="1" smtClean="0">
                <a:latin typeface="Calibri"/>
                <a:cs typeface="Calibri"/>
              </a:rPr>
              <a:t>Ré-évaluation</a:t>
            </a:r>
            <a:r>
              <a:rPr lang="fr-FR" dirty="0" smtClean="0">
                <a:latin typeface="Calibri"/>
                <a:cs typeface="Calibri"/>
              </a:rPr>
              <a:t> de l’indication des IPP</a:t>
            </a:r>
          </a:p>
          <a:p>
            <a:r>
              <a:rPr lang="fr-FR" dirty="0" smtClean="0">
                <a:latin typeface="Calibri"/>
                <a:cs typeface="Calibri"/>
              </a:rPr>
              <a:t>Les </a:t>
            </a:r>
            <a:r>
              <a:rPr lang="fr-FR" dirty="0" err="1" smtClean="0">
                <a:latin typeface="Calibri"/>
                <a:cs typeface="Calibri"/>
              </a:rPr>
              <a:t>probiotiques</a:t>
            </a:r>
            <a:r>
              <a:rPr lang="fr-FR" dirty="0" smtClean="0">
                <a:latin typeface="Calibri"/>
                <a:cs typeface="Calibri"/>
              </a:rPr>
              <a:t>, les résines </a:t>
            </a:r>
            <a:r>
              <a:rPr lang="fr-FR" dirty="0" err="1" smtClean="0">
                <a:latin typeface="Calibri"/>
                <a:cs typeface="Calibri"/>
              </a:rPr>
              <a:t>anti-toxines</a:t>
            </a:r>
            <a:r>
              <a:rPr lang="fr-FR" dirty="0" smtClean="0">
                <a:latin typeface="Calibri"/>
                <a:cs typeface="Calibri"/>
              </a:rPr>
              <a:t>, et </a:t>
            </a:r>
            <a:r>
              <a:rPr lang="fr-FR" smtClean="0">
                <a:latin typeface="Calibri"/>
                <a:cs typeface="Calibri"/>
              </a:rPr>
              <a:t>l’immunothérapie ne sont pas recommandés, seuls </a:t>
            </a:r>
            <a:r>
              <a:rPr lang="fr-FR" dirty="0" smtClean="0">
                <a:latin typeface="Calibri"/>
                <a:cs typeface="Calibri"/>
              </a:rPr>
              <a:t>ou en association dans le </a:t>
            </a:r>
            <a:r>
              <a:rPr lang="fr-FR" smtClean="0">
                <a:latin typeface="Calibri"/>
                <a:cs typeface="Calibri"/>
              </a:rPr>
              <a:t>traitement curatif des ICD</a:t>
            </a:r>
            <a:endParaRPr lang="fr-FR" dirty="0" smtClean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6458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alibri"/>
                <a:cs typeface="Calibri"/>
              </a:rPr>
              <a:t>1</a:t>
            </a:r>
            <a:r>
              <a:rPr lang="fr-FR" baseline="30000" dirty="0" smtClean="0">
                <a:latin typeface="Calibri"/>
                <a:cs typeface="Calibri"/>
              </a:rPr>
              <a:t>er</a:t>
            </a:r>
            <a:r>
              <a:rPr lang="fr-FR" dirty="0" smtClean="0">
                <a:latin typeface="Calibri"/>
                <a:cs typeface="Calibri"/>
              </a:rPr>
              <a:t> épisode non grave</a:t>
            </a:r>
            <a:endParaRPr lang="fr-FR" dirty="0">
              <a:latin typeface="Calibri"/>
              <a:cs typeface="Calibri"/>
            </a:endParaRP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4459004"/>
              </p:ext>
            </p:extLst>
          </p:nvPr>
        </p:nvGraphicFramePr>
        <p:xfrm>
          <a:off x="1016718" y="2284083"/>
          <a:ext cx="6899615" cy="311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1171"/>
                <a:gridCol w="2088444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/>
                          <a:cs typeface="Calibri"/>
                        </a:rPr>
                        <a:t>Traitement</a:t>
                      </a:r>
                      <a:r>
                        <a:rPr kumimoji="0" lang="en-GB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kumimoji="0" lang="en-GB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/>
                          <a:cs typeface="Calibri"/>
                        </a:rPr>
                        <a:t>recommandé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68580" marR="6858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Calibri"/>
                          <a:cs typeface="Calibri"/>
                        </a:rPr>
                        <a:t>Niveau</a:t>
                      </a:r>
                      <a:r>
                        <a:rPr kumimoji="0" lang="en-GB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/>
                          <a:cs typeface="Calibri"/>
                        </a:rPr>
                        <a:t> de </a:t>
                      </a:r>
                      <a:r>
                        <a:rPr kumimoji="0" lang="en-GB" sz="18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Calibri"/>
                          <a:cs typeface="Calibri"/>
                        </a:rPr>
                        <a:t>preuve</a:t>
                      </a:r>
                      <a:endParaRPr kumimoji="0" lang="en-GB" sz="18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lt1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36000" marB="36000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Métronidazole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 500 mg/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8h  PO pendant 10 </a:t>
                      </a: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jours</a:t>
                      </a:r>
                      <a:endParaRPr lang="en-GB" sz="1800" b="0" i="0" u="none" strike="noStrike" kern="1200" baseline="0" dirty="0" smtClean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36000" marB="3600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A-I</a:t>
                      </a:r>
                      <a:endParaRPr lang="en-GB" sz="1800" b="0" i="0" u="none" strike="noStrike" kern="1200" baseline="0" dirty="0" smtClean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36000" marB="36000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Vancomycine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 125 mg/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6h PO pendant 10 </a:t>
                      </a: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jours</a:t>
                      </a:r>
                      <a:endParaRPr lang="en-GB" sz="1800" b="0" i="0" u="none" strike="noStrike" kern="1200" baseline="0" dirty="0" smtClean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/>
                          <a:cs typeface="Calibri"/>
                        </a:rPr>
                        <a:t>B-I</a:t>
                      </a:r>
                      <a:endParaRPr lang="en-GB" sz="1800" dirty="0"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Fidaxomicine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 200 mg/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12h PO pendant 10 </a:t>
                      </a: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jours</a:t>
                      </a:r>
                      <a:endParaRPr lang="en-GB" sz="1800" b="0" i="0" u="none" strike="noStrike" kern="1200" baseline="0" dirty="0" smtClean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/>
                          <a:cs typeface="Calibri"/>
                        </a:rPr>
                        <a:t>B-I</a:t>
                      </a:r>
                      <a:endParaRPr lang="en-GB" sz="1800" dirty="0"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Vancomycine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 500 mg/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6h PO pendant 10 </a:t>
                      </a: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jours</a:t>
                      </a:r>
                      <a:endParaRPr lang="en-GB" sz="1800" b="0" i="0" u="none" strike="noStrike" kern="1200" baseline="0" dirty="0" smtClean="0">
                        <a:solidFill>
                          <a:schemeClr val="dk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/>
                          <a:cs typeface="Calibri"/>
                        </a:rPr>
                        <a:t>C-I</a:t>
                      </a:r>
                      <a:endParaRPr lang="en-GB" sz="1800" dirty="0"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Arrêt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 des </a:t>
                      </a: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antibiotiques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 et surveillance</a:t>
                      </a:r>
                    </a:p>
                    <a:p>
                      <a:r>
                        <a:rPr kumimoji="0" lang="en-GB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avec </a:t>
                      </a:r>
                      <a:r>
                        <a:rPr kumimoji="0" lang="en-GB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ré-évaluation</a:t>
                      </a:r>
                      <a:r>
                        <a:rPr kumimoji="0" lang="en-GB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kumimoji="0" lang="en-GB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à</a:t>
                      </a:r>
                      <a:r>
                        <a:rPr kumimoji="0" lang="en-GB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 48h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/>
                          <a:cs typeface="Calibri"/>
                        </a:rPr>
                        <a:t>C-II</a:t>
                      </a:r>
                      <a:endParaRPr lang="en-GB" sz="1800" dirty="0"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Si </a:t>
                      </a: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voie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orale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 impossible : </a:t>
                      </a: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métronidazole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IV 500 mg / 8h pendant 10 </a:t>
                      </a:r>
                      <a:r>
                        <a:rPr lang="en-GB" sz="1800" u="none" strike="noStrike" kern="1200" baseline="0" dirty="0" err="1" smtClean="0">
                          <a:latin typeface="Calibri"/>
                          <a:cs typeface="Calibri"/>
                        </a:rPr>
                        <a:t>jours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68580" marR="68580" marT="36000" marB="3600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u="none" strike="noStrike" kern="1200" baseline="0" dirty="0" smtClean="0">
                          <a:latin typeface="Calibri"/>
                          <a:cs typeface="Calibri"/>
                        </a:rPr>
                        <a:t>A-II</a:t>
                      </a:r>
                      <a:endParaRPr lang="en-GB" sz="1800" b="0" i="0" u="none" strike="noStrike" kern="1200" baseline="0" dirty="0" smtClean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36000" marB="36000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1738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Brise.thmx</Template>
  <TotalTime>3393</TotalTime>
  <Words>763</Words>
  <Application>Microsoft Macintosh PowerPoint</Application>
  <PresentationFormat>Présentation à l'écran (4:3)</PresentationFormat>
  <Paragraphs>145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Brise</vt:lpstr>
      <vt:lpstr>Actualisation des recommandations pour le traitement des infections à  Clostridium difficile</vt:lpstr>
      <vt:lpstr>Objectifs </vt:lpstr>
      <vt:lpstr>Tableaux cliniques compatibles  avec une infection à  Clostridium difficile (ICD)</vt:lpstr>
      <vt:lpstr>Signes de gravité</vt:lpstr>
      <vt:lpstr>Les déterminants de la prise  en charge</vt:lpstr>
      <vt:lpstr>Facteurs associés avec la gravité (ou l’augmentation du risque de développer une forme grave)</vt:lpstr>
      <vt:lpstr>Facteurs associés avec la récurrence (ou l’augmentation du risque de récurrence)</vt:lpstr>
      <vt:lpstr>Mesures générales</vt:lpstr>
      <vt:lpstr>1er épisode non grave</vt:lpstr>
      <vt:lpstr>Forme grave</vt:lpstr>
      <vt:lpstr>Forme modérée : 1ère récurrence ou risque de récurrence</vt:lpstr>
      <vt:lpstr>Récurrences multiples Traitement antibiotique</vt:lpstr>
      <vt:lpstr>Récurrences multiples Transplantation de microbiote fécal</vt:lpstr>
    </vt:vector>
  </TitlesOfParts>
  <Company>ARREPI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ESCMID Guideline for the diagnosis and management of Candida Diseases 2012: Non neutropenic adult patients</dc:title>
  <dc:creator>Benoit Guery</dc:creator>
  <cp:lastModifiedBy>Rémy Gauzit</cp:lastModifiedBy>
  <cp:revision>168</cp:revision>
  <dcterms:created xsi:type="dcterms:W3CDTF">2013-04-22T14:21:17Z</dcterms:created>
  <dcterms:modified xsi:type="dcterms:W3CDTF">2016-09-28T13:46:52Z</dcterms:modified>
</cp:coreProperties>
</file>