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26"/>
  </p:notesMasterIdLst>
  <p:sldIdLst>
    <p:sldId id="256" r:id="rId5"/>
    <p:sldId id="343" r:id="rId6"/>
    <p:sldId id="344" r:id="rId7"/>
    <p:sldId id="348" r:id="rId8"/>
    <p:sldId id="349" r:id="rId9"/>
    <p:sldId id="259" r:id="rId10"/>
    <p:sldId id="280" r:id="rId11"/>
    <p:sldId id="267" r:id="rId12"/>
    <p:sldId id="266" r:id="rId13"/>
    <p:sldId id="260" r:id="rId14"/>
    <p:sldId id="281" r:id="rId15"/>
    <p:sldId id="282" r:id="rId16"/>
    <p:sldId id="285" r:id="rId17"/>
    <p:sldId id="286" r:id="rId18"/>
    <p:sldId id="279" r:id="rId19"/>
    <p:sldId id="306" r:id="rId20"/>
    <p:sldId id="345" r:id="rId21"/>
    <p:sldId id="305" r:id="rId22"/>
    <p:sldId id="346" r:id="rId23"/>
    <p:sldId id="347" r:id="rId24"/>
    <p:sldId id="31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6F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4DF0-2FF5-44D4-BAF2-7160D7BF97C9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3F432-03D7-4089-9471-B58C4C1B3F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1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F432-03D7-4089-9471-B58C4C1B3F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7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F704-C656-4569-8651-6510D64BD02A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4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13E-470D-42D4-9BBB-7D6D99807ED6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1D6B-EDC7-4E0B-90DD-BFFB2283B7C8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64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D981-2525-43D0-9C01-9298A4222E5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4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EBFD-6620-458E-A274-3912D1B0D1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6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C982-9A9A-48F4-921F-F129B8FECE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84E-34DE-43D7-B3B6-3B6CA37B7EE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6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835E-9632-4755-90EE-BD1BED35DE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200-DEFF-4F4E-877B-B172C0E5CD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04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4096-90FD-47F7-8794-359EDE0856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0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2B71-8FE3-41A9-912D-73D2F922C2F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ECA-45C5-47DE-AC99-41D4733E5DD0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8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3C8C-6993-4E59-BE74-25D8A1454C6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3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0F1B-8E68-4D95-84F0-249BA12E8E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A702-0C2F-4EC7-ACB2-184D4A8B65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69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2468-0117-49A3-ABAE-98A60F5BCA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32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96F6-A876-4AA3-A96C-85277070C4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131931"/>
            <a:ext cx="1584176" cy="58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6113822"/>
            <a:ext cx="1439562" cy="6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RÃ©sultat de recherche d'images pour &quot;CpiAS pays de la loire&quot;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21288"/>
            <a:ext cx="1093263" cy="7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41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BC2E-50C2-4A92-95D9-086A1DD1FE5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6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8EB7-2CEE-4BCF-B23C-0337B3B41D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56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BA9E-32A7-49C8-8A0D-FB3717F182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00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48B6-90DC-446B-B1D2-794F80B5FE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59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9CC6-4AF9-46B8-AF8F-DDF48AF055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CDB-594E-4D8C-8A78-4EB0097CFFE8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120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D477-B1D5-4BFA-96EC-D344C087E8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3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E225-BC6A-4F2D-AF0E-59C2B64851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3E66-8B42-4316-B194-56469CE4BB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CDB6-1166-4F45-A0CE-AFBE259E312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8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52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54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46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02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4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E7A-9438-4CAB-A16C-FE77435BB927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147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25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06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3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91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9A64-6C0C-43FE-B2AC-86F5C38CEB3D}" type="datetime1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07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F7B0-D4B5-4B98-A414-A8F011192D49}" type="datetime1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3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782E-F7F5-42FD-9545-A0CFBB1B2CE6}" type="datetime1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8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1ADA-97AB-4ADA-BDDD-B3FA6E677E13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7FBF-5D9A-4539-A0CC-687A11FBAB22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1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01C54-8783-492A-96E3-08B5C07213BE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478D-3E42-4AA6-9E4C-ADA96855F3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C9B0-A039-44A0-ABA6-70ECA037DA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BAAF-E73E-4E32-9B17-D5B56EBDF3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28/11/2019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99E6CC-6106-6F4F-934A-AB87831A120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28.11.2019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503F10-1381-1445-B09D-6D89530560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brielbirgand.fr/2018/12/consolidated-framework-for-implementation-research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129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tx2"/>
                </a:solidFill>
              </a:rPr>
              <a:t>Place de l’</a:t>
            </a:r>
            <a:r>
              <a:rPr lang="fr-FR" sz="4800" dirty="0" err="1" smtClean="0">
                <a:solidFill>
                  <a:schemeClr val="tx2"/>
                </a:solidFill>
              </a:rPr>
              <a:t>Implementation</a:t>
            </a:r>
            <a:r>
              <a:rPr lang="fr-FR" sz="4800" dirty="0" smtClean="0">
                <a:solidFill>
                  <a:schemeClr val="tx2"/>
                </a:solidFill>
              </a:rPr>
              <a:t> dans la prévention des IAS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fr-FR" i="1" dirty="0" smtClean="0"/>
              <a:t>Gabriel </a:t>
            </a:r>
            <a:r>
              <a:rPr lang="fr-FR" i="1" dirty="0" err="1" smtClean="0"/>
              <a:t>Birgand</a:t>
            </a:r>
            <a:endParaRPr lang="fr-FR" i="1" dirty="0"/>
          </a:p>
        </p:txBody>
      </p:sp>
      <p:pic>
        <p:nvPicPr>
          <p:cNvPr id="4" name="Picture 4" descr="Ente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21" y="-5433"/>
            <a:ext cx="9158725" cy="16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04" y="764704"/>
            <a:ext cx="2376860" cy="62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36" y="5009871"/>
            <a:ext cx="1827796" cy="18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2591"/>
            <a:ext cx="1368152" cy="140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48053"/>
            <a:ext cx="2619699" cy="11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Fossé mortel entre la recherche et la vie réelle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1" y="1991090"/>
            <a:ext cx="4861520" cy="43159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39528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Démonstration de la preuve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35910" y="1432969"/>
            <a:ext cx="172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Application sur le terrain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6" y="6490210"/>
            <a:ext cx="514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</a:rPr>
              <a:t>Slote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 Morris et al, J R Soc Med 2011;104:510-20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62210" y="40050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17 ans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3458353" y="4077072"/>
            <a:ext cx="504057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flipH="1">
            <a:off x="1619672" y="4086654"/>
            <a:ext cx="440431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5221988" y="3237944"/>
            <a:ext cx="374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50-70</a:t>
            </a:r>
            <a:r>
              <a:rPr lang="en-US" sz="2000" dirty="0"/>
              <a:t>% </a:t>
            </a:r>
            <a:r>
              <a:rPr lang="en-US" sz="2000" dirty="0" smtClean="0"/>
              <a:t>des patients </a:t>
            </a:r>
            <a:r>
              <a:rPr lang="en-US" sz="2000" dirty="0" err="1" smtClean="0"/>
              <a:t>américains</a:t>
            </a:r>
            <a:r>
              <a:rPr lang="en-US" sz="2000" dirty="0" smtClean="0"/>
              <a:t> </a:t>
            </a:r>
            <a:r>
              <a:rPr lang="en-US" sz="2000" dirty="0" err="1" smtClean="0"/>
              <a:t>recevaient</a:t>
            </a:r>
            <a:r>
              <a:rPr lang="en-US" sz="2000" dirty="0" smtClean="0"/>
              <a:t> des </a:t>
            </a:r>
            <a:r>
              <a:rPr lang="en-US" sz="2000" dirty="0" err="1" smtClean="0"/>
              <a:t>soins</a:t>
            </a:r>
            <a:r>
              <a:rPr lang="en-US" sz="2000" dirty="0" smtClean="0"/>
              <a:t> </a:t>
            </a:r>
            <a:r>
              <a:rPr lang="en-US" sz="2000" dirty="0" err="1" smtClean="0"/>
              <a:t>recommandés</a:t>
            </a:r>
            <a:r>
              <a:rPr lang="en-US" sz="2000" dirty="0" smtClean="0"/>
              <a:t>, </a:t>
            </a:r>
          </a:p>
          <a:p>
            <a:pPr algn="ctr"/>
            <a:r>
              <a:rPr lang="en-US" sz="2000" dirty="0" smtClean="0"/>
              <a:t>Et 20-30</a:t>
            </a:r>
            <a:r>
              <a:rPr lang="en-US" sz="2000" dirty="0"/>
              <a:t>% </a:t>
            </a:r>
            <a:r>
              <a:rPr lang="en-US" sz="2000" dirty="0" smtClean="0"/>
              <a:t>des </a:t>
            </a:r>
            <a:r>
              <a:rPr lang="en-US" sz="2000" dirty="0" err="1" smtClean="0"/>
              <a:t>soins</a:t>
            </a:r>
            <a:r>
              <a:rPr lang="en-US" sz="2000" dirty="0" smtClean="0"/>
              <a:t> </a:t>
            </a:r>
            <a:r>
              <a:rPr lang="en-US" sz="2000" dirty="0" err="1" smtClean="0"/>
              <a:t>contre-indiqués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(Schuster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1998)</a:t>
            </a:r>
            <a:r>
              <a:rPr lang="en-US" sz="2000" dirty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018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Qu’est ce que l’</a:t>
            </a:r>
            <a:r>
              <a:rPr lang="fr-FR" sz="3600" b="1" dirty="0" err="1" smtClean="0">
                <a:solidFill>
                  <a:schemeClr val="tx2"/>
                </a:solidFill>
              </a:rPr>
              <a:t>implementation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fr-FR" sz="2400" dirty="0" smtClean="0"/>
              <a:t>Les sciences de l’implémentation sont : </a:t>
            </a:r>
            <a:r>
              <a:rPr lang="fr-FR" sz="2400" i="1" dirty="0" smtClean="0"/>
              <a:t>“L’étude des méthodes promouvant </a:t>
            </a:r>
            <a:r>
              <a:rPr lang="fr-FR" sz="2400" b="1" i="1" dirty="0" smtClean="0">
                <a:solidFill>
                  <a:schemeClr val="tx2"/>
                </a:solidFill>
              </a:rPr>
              <a:t>l’intégration</a:t>
            </a:r>
            <a:r>
              <a:rPr lang="fr-FR" sz="2400" i="1" dirty="0" smtClean="0"/>
              <a:t> des découvertes scientifiques et de l’</a:t>
            </a:r>
            <a:r>
              <a:rPr lang="fr-FR" sz="2400" i="1" dirty="0"/>
              <a:t>é</a:t>
            </a:r>
            <a:r>
              <a:rPr lang="fr-FR" sz="2400" i="1" dirty="0" smtClean="0"/>
              <a:t>vidence en politique de santé et en pratique”</a:t>
            </a:r>
          </a:p>
          <a:p>
            <a:endParaRPr lang="fr-FR" sz="2400" dirty="0" smtClean="0"/>
          </a:p>
          <a:p>
            <a:r>
              <a:rPr lang="fr-FR" sz="2400" i="1" dirty="0" smtClean="0"/>
              <a:t>“Cela cherche à comprendre les </a:t>
            </a:r>
            <a:r>
              <a:rPr lang="fr-FR" sz="2400" b="1" i="1" dirty="0" smtClean="0">
                <a:solidFill>
                  <a:schemeClr val="tx2"/>
                </a:solidFill>
              </a:rPr>
              <a:t>comportements</a:t>
            </a:r>
            <a:r>
              <a:rPr lang="fr-FR" sz="2400" i="1" dirty="0" smtClean="0"/>
              <a:t> des professionnels de santé comme des </a:t>
            </a:r>
            <a:r>
              <a:rPr lang="fr-FR" sz="2400" b="1" i="1" dirty="0" smtClean="0">
                <a:solidFill>
                  <a:schemeClr val="tx2"/>
                </a:solidFill>
              </a:rPr>
              <a:t>variables clés </a:t>
            </a:r>
            <a:r>
              <a:rPr lang="fr-FR" sz="2400" i="1" dirty="0" smtClean="0"/>
              <a:t>l’intégration </a:t>
            </a:r>
            <a:r>
              <a:rPr lang="fr-FR" sz="2400" b="1" i="1" dirty="0" smtClean="0">
                <a:solidFill>
                  <a:schemeClr val="tx2"/>
                </a:solidFill>
              </a:rPr>
              <a:t>durable, l’adoption</a:t>
            </a:r>
            <a:r>
              <a:rPr lang="fr-FR" sz="2400" i="1" dirty="0" smtClean="0"/>
              <a:t>, et l’implémentation des interventions se basant sur l’</a:t>
            </a:r>
            <a:r>
              <a:rPr lang="fr-FR" sz="2400" i="1" dirty="0"/>
              <a:t>é</a:t>
            </a:r>
            <a:r>
              <a:rPr lang="fr-FR" sz="2400" i="1" dirty="0" smtClean="0"/>
              <a:t>vidence.”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11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469010" y="6075144"/>
            <a:ext cx="633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NIH. Dissemination and implementation research in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health, 2006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Evolution des Sciences de l’</a:t>
            </a:r>
            <a:r>
              <a:rPr lang="fr-FR" sz="3200" b="1" dirty="0" err="1" smtClean="0">
                <a:solidFill>
                  <a:schemeClr val="tx2"/>
                </a:solidFill>
              </a:rPr>
              <a:t>implementation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12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251520" y="3781782"/>
            <a:ext cx="85689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331640" y="370977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63888" y="370977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688124" y="370977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740352" y="370977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-108520" y="2801253"/>
            <a:ext cx="164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Enseignement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35596" y="399780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1980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167844" y="310409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1990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92080" y="399780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2000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08304" y="310409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2010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4871482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Audit </a:t>
            </a:r>
            <a:r>
              <a:rPr lang="fr-FR" b="1" dirty="0">
                <a:solidFill>
                  <a:schemeClr val="tx2"/>
                </a:solidFill>
                <a:latin typeface="Calibri" panose="020F0502020204030204" pitchFamily="34" charset="0"/>
              </a:rPr>
              <a:t>&amp; </a:t>
            </a:r>
            <a:r>
              <a:rPr lang="fr-FR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Feedback</a:t>
            </a:r>
          </a:p>
          <a:p>
            <a:pPr algn="ctr"/>
            <a:r>
              <a:rPr lang="fr-FR" sz="1600" dirty="0" smtClean="0"/>
              <a:t>Venant des sciences du comportement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>
            <a:off x="1897182" y="1628800"/>
            <a:ext cx="3183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Changement organisationnel</a:t>
            </a:r>
          </a:p>
          <a:p>
            <a:pPr algn="ctr"/>
            <a:r>
              <a:rPr lang="en-US" sz="1600" dirty="0" err="1" smtClean="0"/>
              <a:t>Venant</a:t>
            </a:r>
            <a:r>
              <a:rPr lang="en-US" sz="1600" dirty="0" smtClean="0"/>
              <a:t> du monde des affaires et du management</a:t>
            </a:r>
          </a:p>
          <a:p>
            <a:pPr algn="ctr"/>
            <a:r>
              <a:rPr lang="en-US" sz="1600" dirty="0" smtClean="0"/>
              <a:t>(Management de la </a:t>
            </a:r>
            <a:r>
              <a:rPr lang="en-US" sz="1600" dirty="0" err="1" smtClean="0"/>
              <a:t>qualité</a:t>
            </a:r>
            <a:r>
              <a:rPr lang="en-US" sz="1600" dirty="0" smtClean="0"/>
              <a:t>)</a:t>
            </a:r>
            <a:endParaRPr lang="fr-FR" sz="1600" dirty="0"/>
          </a:p>
        </p:txBody>
      </p:sp>
      <p:sp>
        <p:nvSpPr>
          <p:cNvPr id="22" name="Rectangle 21"/>
          <p:cNvSpPr/>
          <p:nvPr/>
        </p:nvSpPr>
        <p:spPr>
          <a:xfrm>
            <a:off x="2555776" y="4328229"/>
            <a:ext cx="2160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Recommandations</a:t>
            </a:r>
          </a:p>
          <a:p>
            <a:pPr algn="ctr"/>
            <a:r>
              <a:rPr lang="fr-FR" sz="1600" dirty="0" smtClean="0"/>
              <a:t>Venant de l’épidémiologie clinique</a:t>
            </a:r>
          </a:p>
          <a:p>
            <a:pPr algn="ctr"/>
            <a:r>
              <a:rPr lang="fr-FR" sz="1600" dirty="0" smtClean="0"/>
              <a:t>(Revues Cochrane)  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5019273"/>
            <a:ext cx="24305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Transparence &amp; incitations financières</a:t>
            </a:r>
          </a:p>
          <a:p>
            <a:pPr algn="ctr"/>
            <a:r>
              <a:rPr lang="en-US" sz="1600" dirty="0" err="1" smtClean="0"/>
              <a:t>Venant</a:t>
            </a:r>
            <a:r>
              <a:rPr lang="en-US" sz="1600" dirty="0" smtClean="0"/>
              <a:t> de </a:t>
            </a:r>
            <a:r>
              <a:rPr lang="en-US" sz="1600" dirty="0" err="1" smtClean="0"/>
              <a:t>l’économie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Contrôle</a:t>
            </a:r>
            <a:r>
              <a:rPr lang="en-US" sz="1600" dirty="0" smtClean="0"/>
              <a:t> </a:t>
            </a:r>
            <a:r>
              <a:rPr lang="en-US" sz="1600" dirty="0" err="1" smtClean="0"/>
              <a:t>qualité</a:t>
            </a:r>
            <a:r>
              <a:rPr lang="en-US" sz="1600" dirty="0" smtClean="0"/>
              <a:t>) 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Connecteur droit 9"/>
          <p:cNvCxnSpPr>
            <a:stCxn id="20" idx="0"/>
          </p:cNvCxnSpPr>
          <p:nvPr/>
        </p:nvCxnSpPr>
        <p:spPr>
          <a:xfrm flipV="1">
            <a:off x="1331640" y="4459471"/>
            <a:ext cx="0" cy="412011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3489009" y="2729539"/>
            <a:ext cx="2871" cy="441046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635896" y="3997806"/>
            <a:ext cx="0" cy="330424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23" idx="0"/>
          </p:cNvCxnSpPr>
          <p:nvPr/>
        </p:nvCxnSpPr>
        <p:spPr>
          <a:xfrm flipV="1">
            <a:off x="5787268" y="4536995"/>
            <a:ext cx="0" cy="482278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611560" y="3242594"/>
            <a:ext cx="0" cy="46718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52389" y="1838175"/>
            <a:ext cx="339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Aide à la décision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Programmes d’auto-management</a:t>
            </a:r>
          </a:p>
          <a:p>
            <a:pPr algn="ctr"/>
            <a:r>
              <a:rPr lang="fr-FR" sz="1600" dirty="0" smtClean="0"/>
              <a:t>Patient acteur de ses soins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6372200" y="4176663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Mesurer</a:t>
            </a:r>
            <a:r>
              <a:rPr lang="en-US" b="1" dirty="0" smtClean="0">
                <a:solidFill>
                  <a:schemeClr val="tx2"/>
                </a:solidFill>
              </a:rPr>
              <a:t>, Comparer et financer la </a:t>
            </a:r>
            <a:r>
              <a:rPr lang="en-US" b="1" dirty="0" err="1" smtClean="0">
                <a:solidFill>
                  <a:schemeClr val="tx2"/>
                </a:solidFill>
              </a:rPr>
              <a:t>qualité</a:t>
            </a:r>
            <a:r>
              <a:rPr lang="en-US" b="1" dirty="0" smtClean="0">
                <a:solidFill>
                  <a:schemeClr val="tx2"/>
                </a:solidFill>
              </a:rPr>
              <a:t> des </a:t>
            </a:r>
            <a:r>
              <a:rPr lang="en-US" b="1" dirty="0" err="1" smtClean="0">
                <a:solidFill>
                  <a:schemeClr val="tx2"/>
                </a:solidFill>
              </a:rPr>
              <a:t>soins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8100392" y="4005064"/>
            <a:ext cx="0" cy="186407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7884368" y="2738538"/>
            <a:ext cx="5085" cy="432047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84" y="5783824"/>
            <a:ext cx="1021016" cy="780102"/>
          </a:xfrm>
          <a:prstGeom prst="rect">
            <a:avLst/>
          </a:prstGeom>
        </p:spPr>
      </p:pic>
      <p:pic>
        <p:nvPicPr>
          <p:cNvPr id="1026" name="Picture 2" descr="RÃ©sultat de recherche d'images pour &quot;cochra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28" y="5382321"/>
            <a:ext cx="973951" cy="9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Principes et méthodes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Intervention d’implémentation</a:t>
            </a:r>
          </a:p>
          <a:p>
            <a:pPr lvl="1"/>
            <a:r>
              <a:rPr lang="fr-FR" sz="2000" dirty="0" smtClean="0"/>
              <a:t>Méthode ou technique unique pour faciliter le changement</a:t>
            </a:r>
          </a:p>
          <a:p>
            <a:pPr lvl="1"/>
            <a:r>
              <a:rPr lang="fr-FR" sz="2000" dirty="0" smtClean="0"/>
              <a:t>Au niveau du patient, professionnels, organisation, politique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Stratégie d’implémentation</a:t>
            </a:r>
          </a:p>
          <a:p>
            <a:pPr lvl="1"/>
            <a:r>
              <a:rPr lang="fr-FR" sz="2000" dirty="0" smtClean="0"/>
              <a:t>Techniques permettant de </a:t>
            </a:r>
            <a:r>
              <a:rPr lang="fr-FR" sz="2000" dirty="0" smtClean="0"/>
              <a:t>lever des barrières identifies au succès de l’implémentation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Différence étude Clinique / implémentation</a:t>
            </a:r>
          </a:p>
          <a:p>
            <a:pPr lvl="1"/>
            <a:r>
              <a:rPr lang="fr-FR" sz="2000" dirty="0" smtClean="0"/>
              <a:t>Clinique: effets sur la santé </a:t>
            </a:r>
          </a:p>
          <a:p>
            <a:pPr lvl="1"/>
            <a:r>
              <a:rPr lang="fr-FR" sz="2000" dirty="0" smtClean="0"/>
              <a:t>Implémentation: effet sur les taux et qualité d’utilisation des recommandations</a:t>
            </a:r>
            <a:r>
              <a:rPr lang="fr-FR" sz="2000" i="1" dirty="0" smtClean="0"/>
              <a:t>	</a:t>
            </a:r>
          </a:p>
          <a:p>
            <a:pPr lvl="1"/>
            <a:endParaRPr lang="fr-FR" sz="20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13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302594"/>
            <a:ext cx="2237824" cy="14541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71800" y="5397023"/>
            <a:ext cx="626469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Tout ca est bien compliqué à comprendre…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Aspect multimodale / multifacettes</a:t>
            </a:r>
          </a:p>
          <a:p>
            <a:r>
              <a:rPr lang="fr-FR" sz="2400" dirty="0">
                <a:solidFill>
                  <a:schemeClr val="bg1"/>
                </a:solidFill>
              </a:rPr>
              <a:t>D</a:t>
            </a:r>
            <a:r>
              <a:rPr lang="fr-FR" sz="2400" dirty="0" smtClean="0">
                <a:solidFill>
                  <a:schemeClr val="bg1"/>
                </a:solidFill>
              </a:rPr>
              <a:t>oit s’adapter </a:t>
            </a:r>
            <a:r>
              <a:rPr lang="fr-FR" sz="2400" dirty="0" smtClean="0">
                <a:solidFill>
                  <a:schemeClr val="bg1"/>
                </a:solidFill>
              </a:rPr>
              <a:t>au contexte local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Théories, modèles et cadres de travail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800" i="1" smtClean="0">
                <a:solidFill>
                  <a:schemeClr val="tx2"/>
                </a:solidFill>
              </a:rPr>
              <a:t>Littérature « énorme », « proche de l’inabordable 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400" smtClean="0"/>
              <a:t>	62 modèles ou théories…</a:t>
            </a: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852738"/>
            <a:ext cx="4705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140075"/>
            <a:ext cx="39306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Recette d’une </a:t>
            </a:r>
            <a:r>
              <a:rPr lang="fr-FR" sz="3600" b="1" dirty="0" err="1" smtClean="0">
                <a:solidFill>
                  <a:schemeClr val="tx2"/>
                </a:solidFill>
              </a:rPr>
              <a:t>implémentatation</a:t>
            </a:r>
            <a:r>
              <a:rPr lang="fr-FR" sz="3600" b="1" dirty="0" smtClean="0">
                <a:solidFill>
                  <a:schemeClr val="tx2"/>
                </a:solidFill>
              </a:rPr>
              <a:t> réussie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224034" y="1723455"/>
            <a:ext cx="2737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tx2"/>
                </a:solidFill>
              </a:rPr>
              <a:t>I </a:t>
            </a:r>
            <a:r>
              <a:rPr lang="fr-FR" sz="4400" b="1" dirty="0" smtClean="0">
                <a:solidFill>
                  <a:schemeClr val="tx2"/>
                </a:solidFill>
              </a:rPr>
              <a:t>= </a:t>
            </a:r>
            <a:r>
              <a:rPr lang="fr-FR" sz="4400" b="1" i="1" dirty="0" err="1" smtClean="0">
                <a:solidFill>
                  <a:schemeClr val="tx2"/>
                </a:solidFill>
              </a:rPr>
              <a:t>fE</a:t>
            </a:r>
            <a:r>
              <a:rPr lang="fr-FR" sz="4400" b="1" dirty="0" smtClean="0">
                <a:solidFill>
                  <a:schemeClr val="tx2"/>
                </a:solidFill>
              </a:rPr>
              <a:t> + </a:t>
            </a:r>
            <a:r>
              <a:rPr lang="fr-FR" sz="4400" b="1" dirty="0" err="1" smtClean="0">
                <a:solidFill>
                  <a:schemeClr val="tx2"/>
                </a:solidFill>
              </a:rPr>
              <a:t>IO’s</a:t>
            </a:r>
            <a:endParaRPr lang="fr-FR" sz="44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411" y="2708920"/>
            <a:ext cx="3513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I = </a:t>
            </a:r>
            <a:r>
              <a:rPr lang="fr-FR" sz="2400" dirty="0" smtClean="0"/>
              <a:t>Implémentation réussie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369411" y="3356992"/>
            <a:ext cx="7175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dirty="0"/>
              <a:t>= </a:t>
            </a:r>
            <a:r>
              <a:rPr lang="en-US" sz="2400" dirty="0" err="1" smtClean="0"/>
              <a:t>Efficience</a:t>
            </a:r>
            <a:r>
              <a:rPr lang="en-US" sz="2400" dirty="0" smtClean="0"/>
              <a:t> du </a:t>
            </a:r>
            <a:r>
              <a:rPr lang="en-US" sz="2400" dirty="0" err="1" smtClean="0"/>
              <a:t>traitement</a:t>
            </a:r>
            <a:r>
              <a:rPr lang="en-US" sz="2400" dirty="0" smtClean="0"/>
              <a:t> (Checklist OMS) </a:t>
            </a:r>
            <a:r>
              <a:rPr lang="en-US" sz="2400" dirty="0" err="1" smtClean="0"/>
              <a:t>implémenté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369411" y="4005064"/>
            <a:ext cx="7289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IO’s</a:t>
            </a:r>
            <a:r>
              <a:rPr lang="fr-FR" sz="2400" dirty="0"/>
              <a:t> = </a:t>
            </a:r>
            <a:r>
              <a:rPr lang="fr-FR" sz="2400" dirty="0" smtClean="0"/>
              <a:t>Facteurs d’implémentation ou critères d’évaluation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acceptabilité</a:t>
            </a:r>
            <a:r>
              <a:rPr lang="en-US" sz="2400" dirty="0" smtClean="0"/>
              <a:t>, </a:t>
            </a:r>
            <a:r>
              <a:rPr lang="en-US" sz="2400" dirty="0" err="1" smtClean="0"/>
              <a:t>durabilité</a:t>
            </a:r>
            <a:r>
              <a:rPr lang="en-US" sz="2400" dirty="0" smtClean="0"/>
              <a:t>, </a:t>
            </a:r>
            <a:r>
              <a:rPr lang="en-US" sz="2400" dirty="0" err="1" smtClean="0"/>
              <a:t>cout</a:t>
            </a:r>
            <a:r>
              <a:rPr lang="en-US" sz="2400" dirty="0" smtClean="0"/>
              <a:t>…)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2771800" y="637203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Proctor et al,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AdmPolicy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MentHealth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2011;38:65-76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9552" y="5157192"/>
            <a:ext cx="817015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Part attribuable de chacun difficile à évaluer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en cas d’échec (ex: mortalité)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0" y="1268760"/>
            <a:ext cx="8923086" cy="53481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Recette d’une </a:t>
            </a:r>
            <a:r>
              <a:rPr lang="fr-FR" sz="3600" b="1" dirty="0" err="1" smtClean="0">
                <a:solidFill>
                  <a:schemeClr val="tx2"/>
                </a:solidFill>
              </a:rPr>
              <a:t>implémentatation</a:t>
            </a:r>
            <a:r>
              <a:rPr lang="fr-FR" sz="3600" b="1" dirty="0" smtClean="0">
                <a:solidFill>
                  <a:schemeClr val="tx2"/>
                </a:solidFill>
              </a:rPr>
              <a:t> réussie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2771800" y="637203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Hull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et al, Annals of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Surgery 2016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altLang="fr-FR" sz="3200" dirty="0" smtClean="0">
                <a:solidFill>
                  <a:schemeClr val="tx2"/>
                </a:solidFill>
              </a:rPr>
              <a:t>Méthode n°1: </a:t>
            </a:r>
            <a:br>
              <a:rPr lang="fr-FR" altLang="fr-FR" sz="3200" dirty="0" smtClean="0">
                <a:solidFill>
                  <a:schemeClr val="tx2"/>
                </a:solidFill>
              </a:rPr>
            </a:br>
            <a:r>
              <a:rPr lang="fr-FR" altLang="fr-FR" sz="2800" dirty="0" smtClean="0">
                <a:solidFill>
                  <a:srgbClr val="FF0000"/>
                </a:solidFill>
              </a:rPr>
              <a:t>Roue de changement des comportements</a:t>
            </a:r>
            <a:endParaRPr lang="fr-FR" altLang="fr-FR" sz="3200" dirty="0" smtClean="0">
              <a:solidFill>
                <a:srgbClr val="FF0000"/>
              </a:solidFill>
            </a:endParaRPr>
          </a:p>
        </p:txBody>
      </p:sp>
      <p:pic>
        <p:nvPicPr>
          <p:cNvPr id="6656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600200"/>
            <a:ext cx="4824412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1600200"/>
            <a:ext cx="936104" cy="37038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417270"/>
            <a:ext cx="936104" cy="370384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6571" name="ZoneTexte 6"/>
          <p:cNvSpPr txBox="1">
            <a:spLocks noChangeArrowheads="1"/>
          </p:cNvSpPr>
          <p:nvPr/>
        </p:nvSpPr>
        <p:spPr bwMode="auto">
          <a:xfrm>
            <a:off x="463550" y="4022725"/>
            <a:ext cx="2089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 u="sng" smtClean="0">
                <a:solidFill>
                  <a:prstClr val="black"/>
                </a:solidFill>
                <a:cs typeface="Arial" panose="020B0604020202020204" pitchFamily="34" charset="0"/>
              </a:rPr>
              <a:t>réglementation: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smtClean="0">
                <a:solidFill>
                  <a:prstClr val="black"/>
                </a:solidFill>
                <a:cs typeface="Arial" panose="020B0604020202020204" pitchFamily="34" charset="0"/>
              </a:rPr>
              <a:t>Décisions prises par les autorités concernant l’intervention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750" y="3205163"/>
            <a:ext cx="936625" cy="369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6573" name="Espace réservé du contenu 2"/>
          <p:cNvSpPr>
            <a:spLocks noGrp="1"/>
          </p:cNvSpPr>
          <p:nvPr>
            <p:ph idx="1"/>
          </p:nvPr>
        </p:nvSpPr>
        <p:spPr>
          <a:xfrm>
            <a:off x="107950" y="1612900"/>
            <a:ext cx="8229600" cy="4525963"/>
          </a:xfrm>
        </p:spPr>
        <p:txBody>
          <a:bodyPr/>
          <a:lstStyle/>
          <a:p>
            <a:pPr marL="1371600" lvl="3" indent="0">
              <a:buFont typeface="Arial" panose="020B0604020202020204" pitchFamily="34" charset="0"/>
              <a:buNone/>
            </a:pPr>
            <a:r>
              <a:rPr lang="fr-FR" altLang="fr-FR" smtClean="0"/>
              <a:t>Source des comportements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fr-FR" altLang="fr-FR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fr-FR" altLang="fr-FR" smtClean="0"/>
              <a:t>Fonction des interventions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fr-FR" altLang="fr-FR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fr-FR" altLang="fr-FR" smtClean="0"/>
              <a:t>Réglementation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094" y="6364839"/>
            <a:ext cx="418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Michie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Implementation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Science 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311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Méthode n°2:</a:t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>Cadre consolidé pour la recherche sur l’implémentation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" name="Textfeld 3"/>
          <p:cNvSpPr txBox="1"/>
          <p:nvPr/>
        </p:nvSpPr>
        <p:spPr>
          <a:xfrm>
            <a:off x="1058333" y="1514457"/>
            <a:ext cx="65341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to apply best practices in infection prevention and control and antimicrobial stewardship?  Reflexion on implementation methods. </a:t>
            </a:r>
            <a:endParaRPr lang="en-GB" sz="3200" b="1" dirty="0" smtClean="0"/>
          </a:p>
          <a:p>
            <a:endParaRPr lang="en-GB" b="1" dirty="0" smtClean="0"/>
          </a:p>
          <a:p>
            <a:r>
              <a:rPr lang="en-GB" sz="12000" b="1" dirty="0" smtClean="0">
                <a:solidFill>
                  <a:srgbClr val="C00000"/>
                </a:solidFill>
              </a:rPr>
              <a:t>CFIR</a:t>
            </a:r>
          </a:p>
          <a:p>
            <a:r>
              <a:rPr lang="en-GB" sz="2000" b="1" dirty="0" smtClean="0"/>
              <a:t>Consolidated Framework for Implementation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8332" y="5212357"/>
            <a:ext cx="7064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Damschroder</a:t>
            </a:r>
            <a:r>
              <a:rPr lang="en-GB" sz="1400" dirty="0" smtClean="0"/>
              <a:t> LJ, </a:t>
            </a:r>
            <a:r>
              <a:rPr lang="en-GB" sz="1400" dirty="0" err="1" smtClean="0"/>
              <a:t>Aron</a:t>
            </a:r>
            <a:r>
              <a:rPr lang="en-GB" sz="1400" dirty="0" smtClean="0"/>
              <a:t> DC, Keith RE, </a:t>
            </a:r>
            <a:r>
              <a:rPr lang="en-GB" sz="1400" dirty="0" err="1" smtClean="0"/>
              <a:t>Kirsh</a:t>
            </a:r>
            <a:r>
              <a:rPr lang="en-GB" sz="1400" dirty="0" smtClean="0"/>
              <a:t> SR, Alexander JA, </a:t>
            </a:r>
            <a:r>
              <a:rPr lang="en-GB" sz="1400" dirty="0" err="1" smtClean="0"/>
              <a:t>Lowery</a:t>
            </a:r>
            <a:r>
              <a:rPr lang="en-GB" sz="1400" dirty="0" smtClean="0"/>
              <a:t> JC</a:t>
            </a:r>
          </a:p>
          <a:p>
            <a:endParaRPr lang="en-GB" sz="1400" dirty="0" smtClean="0"/>
          </a:p>
          <a:p>
            <a:r>
              <a:rPr lang="en-GB" sz="1400" dirty="0" smtClean="0"/>
              <a:t>Fostering implementation of health services research findings into practice: A consolidated framework for advancing implementation science</a:t>
            </a:r>
          </a:p>
          <a:p>
            <a:endParaRPr lang="en-GB" sz="1400" dirty="0" smtClean="0"/>
          </a:p>
          <a:p>
            <a:r>
              <a:rPr lang="de-DE" sz="1400" i="1" dirty="0" err="1" smtClean="0"/>
              <a:t>Implementation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Sci</a:t>
            </a:r>
            <a:r>
              <a:rPr lang="de-DE" sz="1400" i="1" dirty="0" smtClean="0"/>
              <a:t> </a:t>
            </a:r>
            <a:r>
              <a:rPr lang="de-DE" sz="1400" dirty="0" smtClean="0"/>
              <a:t>2009;4: 50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392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3168352" cy="66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Méthode n°3:</a:t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err="1">
                <a:solidFill>
                  <a:schemeClr val="tx2"/>
                </a:solidFill>
              </a:rPr>
              <a:t>Comprehensive</a:t>
            </a:r>
            <a:r>
              <a:rPr lang="fr-FR" sz="2800" b="1" dirty="0">
                <a:solidFill>
                  <a:schemeClr val="tx2"/>
                </a:solidFill>
              </a:rPr>
              <a:t> Unit-</a:t>
            </a:r>
            <a:r>
              <a:rPr lang="fr-FR" sz="2800" b="1" dirty="0" err="1">
                <a:solidFill>
                  <a:schemeClr val="tx2"/>
                </a:solidFill>
              </a:rPr>
              <a:t>based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err="1">
                <a:solidFill>
                  <a:schemeClr val="tx2"/>
                </a:solidFill>
              </a:rPr>
              <a:t>Safety</a:t>
            </a:r>
            <a:r>
              <a:rPr lang="fr-FR" sz="2800" b="1" dirty="0">
                <a:solidFill>
                  <a:schemeClr val="tx2"/>
                </a:solidFill>
              </a:rPr>
              <a:t> Program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8" name="Picture 3" descr="The “Learn About CUSP” module of the Comprehensive Unit-Based Safety Program (CUSPT) Toolkit. The CUSP toolkit is a modular approach to patient safety, and modules presented in this toolkit are inter-connected and are aimed at improving patient safety.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6" y="1412776"/>
            <a:ext cx="6840760" cy="52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0"/>
            <a:ext cx="477773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11669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https://www.gabrielbirgand.fr/2018/12/consolidated-framework-for-implementation-research/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97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Méthode n°4:</a:t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>Stratégie multimodale de l’OMS et 4’E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" name="AutoShape 2" descr="Résultat de recherche d'images pour &quot;stratégie multimodale OMS pitte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5900"/>
            <a:ext cx="4323898" cy="31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5389"/>
            <a:ext cx="3492673" cy="45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7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8601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699" y="2269762"/>
            <a:ext cx="2130219" cy="2720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29" y="2204864"/>
            <a:ext cx="2010342" cy="285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04864"/>
            <a:ext cx="2014817" cy="2850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G </a:t>
            </a:r>
            <a:r>
              <a:rPr lang="fr-FR" dirty="0" err="1"/>
              <a:t>Birgand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557" y="2204864"/>
            <a:ext cx="2030373" cy="2852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syadav\AppData\Local\Temp\Temp1_ESRC logo pack.zip\GIF RGB 75 Pixel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7" y="5745951"/>
            <a:ext cx="1201567" cy="9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U:\GRANTS post award\P65779 ESRC Large Surgery\Logos\AMR%20logo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89" y="5733256"/>
            <a:ext cx="2036783" cy="9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U:\GRANTS post award\P65779 ESRC Large Surgery\Logos\GCRFfullcolou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30" y="5733256"/>
            <a:ext cx="1724472" cy="9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mots clés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Journées d’échanges </a:t>
            </a:r>
            <a:r>
              <a:rPr lang="fr-FR" dirty="0" smtClean="0">
                <a:sym typeface="Wingdings" panose="05000000000000000000" pitchFamily="2" charset="2"/>
              </a:rPr>
              <a:t> Interactions</a:t>
            </a:r>
            <a:endParaRPr lang="fr-FR" dirty="0" smtClean="0"/>
          </a:p>
          <a:p>
            <a:r>
              <a:rPr lang="fr-FR" dirty="0" smtClean="0"/>
              <a:t>Formation de formateurs</a:t>
            </a:r>
          </a:p>
          <a:p>
            <a:r>
              <a:rPr lang="fr-FR" dirty="0" smtClean="0"/>
              <a:t>Recherche</a:t>
            </a:r>
          </a:p>
          <a:p>
            <a:r>
              <a:rPr lang="fr-FR" dirty="0" smtClean="0"/>
              <a:t>Pratiques au quotidien</a:t>
            </a:r>
          </a:p>
          <a:p>
            <a:r>
              <a:rPr lang="fr-FR" dirty="0" smtClean="0"/>
              <a:t>Bon usage des antibiotiques et prévention de l’infection</a:t>
            </a:r>
          </a:p>
          <a:p>
            <a:r>
              <a:rPr lang="fr-FR" dirty="0" smtClean="0"/>
              <a:t>Convivialité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9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Jour 1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10h00-10h30 : Accueil</a:t>
            </a:r>
          </a:p>
          <a:p>
            <a:pPr marL="0" indent="0">
              <a:buNone/>
            </a:pPr>
            <a:r>
              <a:rPr lang="fr-FR" dirty="0"/>
              <a:t>10h30-13h :</a:t>
            </a:r>
          </a:p>
          <a:p>
            <a:r>
              <a:rPr lang="fr-FR" dirty="0"/>
              <a:t>En quoi consistent les Sciences de l’implémentation ? 15 min (Gabriel </a:t>
            </a:r>
            <a:r>
              <a:rPr lang="fr-FR" dirty="0" err="1"/>
              <a:t>Birgand</a:t>
            </a:r>
            <a:r>
              <a:rPr lang="fr-FR" dirty="0"/>
              <a:t>)</a:t>
            </a:r>
          </a:p>
          <a:p>
            <a:r>
              <a:rPr lang="fr-FR" dirty="0"/>
              <a:t>Comment évaluer les barrières et facilitateurs ? 1h (Sylvain </a:t>
            </a:r>
            <a:r>
              <a:rPr lang="fr-FR" dirty="0" err="1"/>
              <a:t>Delouvée</a:t>
            </a:r>
            <a:r>
              <a:rPr lang="fr-FR" dirty="0"/>
              <a:t>, EHESS)</a:t>
            </a:r>
          </a:p>
          <a:p>
            <a:r>
              <a:rPr lang="fr-FR" dirty="0"/>
              <a:t>Quelle stratégie d’implémentation choisir ? Exemple du CFIR 1h (Walter </a:t>
            </a:r>
            <a:r>
              <a:rPr lang="fr-FR" dirty="0" err="1"/>
              <a:t>Zingg</a:t>
            </a:r>
            <a:r>
              <a:rPr lang="fr-FR" dirty="0"/>
              <a:t>, Genève)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13h : Repas sous forme de buffet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14h00-15h30 : Atelier 1 - Groupe 1 ; Atelier 3 - Groupe 2</a:t>
            </a:r>
          </a:p>
          <a:p>
            <a:pPr marL="0" indent="0">
              <a:buNone/>
            </a:pPr>
            <a:r>
              <a:rPr lang="fr-FR" dirty="0"/>
              <a:t>15h45-17h15: Atelier 3 - Groupe 1 ; Atelier 1 - Groupe 2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17h15-18h: Partage des échanges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Jour 2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/>
              <a:t>9h00-12h00</a:t>
            </a:r>
          </a:p>
          <a:p>
            <a:r>
              <a:rPr lang="fr-FR" dirty="0"/>
              <a:t>Comment former nos collègues ? 45 min (A.G. </a:t>
            </a:r>
            <a:r>
              <a:rPr lang="fr-FR" dirty="0" err="1"/>
              <a:t>Venier</a:t>
            </a:r>
            <a:r>
              <a:rPr lang="fr-FR" dirty="0"/>
              <a:t>, Bordeaux)</a:t>
            </a:r>
          </a:p>
          <a:p>
            <a:r>
              <a:rPr lang="en-US" dirty="0"/>
              <a:t>Comprehensive Unit-based Safety Program (CUSP) de </a:t>
            </a:r>
            <a:r>
              <a:rPr lang="en-US" dirty="0" err="1"/>
              <a:t>l’Agence</a:t>
            </a:r>
            <a:r>
              <a:rPr lang="en-US" dirty="0"/>
              <a:t> for Healthcare Research and Quality (</a:t>
            </a:r>
            <a:r>
              <a:rPr lang="en-US" dirty="0" err="1"/>
              <a:t>Etats</a:t>
            </a:r>
            <a:r>
              <a:rPr lang="en-US" dirty="0"/>
              <a:t> Unis). 45 min (Gabriel </a:t>
            </a:r>
            <a:r>
              <a:rPr lang="en-US" dirty="0" err="1"/>
              <a:t>Birgand</a:t>
            </a:r>
            <a:r>
              <a:rPr lang="en-US" dirty="0"/>
              <a:t>)</a:t>
            </a:r>
            <a:endParaRPr lang="fr-FR" dirty="0"/>
          </a:p>
          <a:p>
            <a:r>
              <a:rPr lang="fr-FR" dirty="0"/>
              <a:t>Exemples d’implémentation science en prévention de l’infection. 45 min (Jean-Christophe </a:t>
            </a:r>
            <a:r>
              <a:rPr lang="fr-FR" dirty="0" err="1"/>
              <a:t>Lucet</a:t>
            </a:r>
            <a:r>
              <a:rPr lang="fr-FR" dirty="0"/>
              <a:t>)</a:t>
            </a:r>
          </a:p>
          <a:p>
            <a:r>
              <a:rPr lang="fr-FR" dirty="0"/>
              <a:t>Exemples d’implémentation en Bon usage des antibiotiques 30min (Jeroen </a:t>
            </a:r>
            <a:r>
              <a:rPr lang="fr-FR" dirty="0" err="1"/>
              <a:t>Schouten</a:t>
            </a:r>
            <a:r>
              <a:rPr lang="fr-FR" dirty="0"/>
              <a:t>, </a:t>
            </a:r>
            <a:r>
              <a:rPr lang="fr-FR" dirty="0" err="1"/>
              <a:t>Radboud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12h : Repas sous forme de buffet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13h00-14h30 : Atelier 2 - Groupe 1 ; Atelier 4 - Groupe 2</a:t>
            </a:r>
          </a:p>
          <a:p>
            <a:pPr marL="0" indent="0">
              <a:buNone/>
            </a:pPr>
            <a:r>
              <a:rPr lang="fr-FR" dirty="0"/>
              <a:t>14h30-16h00 : Atelier 4 - Groupe 1 ; Atelier 2 - Groupe 2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16h Partage des échanges</a:t>
            </a:r>
          </a:p>
          <a:p>
            <a:pPr marL="0" indent="0">
              <a:buNone/>
            </a:pPr>
            <a:r>
              <a:rPr lang="fr-FR" dirty="0"/>
              <a:t>17h Fin du séminaire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1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Ce qui est recommandé ! </a:t>
            </a:r>
            <a:r>
              <a:rPr lang="fr-FR" sz="3600" b="1" dirty="0">
                <a:solidFill>
                  <a:schemeClr val="tx2"/>
                </a:solidFill>
              </a:rPr>
              <a:t>d</a:t>
            </a:r>
            <a:r>
              <a:rPr lang="fr-FR" sz="3600" b="1" dirty="0" smtClean="0">
                <a:solidFill>
                  <a:schemeClr val="tx2"/>
                </a:solidFill>
              </a:rPr>
              <a:t>epuis 2013…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7"/>
            <a:ext cx="1797045" cy="2520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24" y="1706521"/>
            <a:ext cx="1584176" cy="2244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47" y="1988840"/>
            <a:ext cx="1883934" cy="26642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640" y="2290564"/>
            <a:ext cx="1995278" cy="27946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274" y="1386072"/>
            <a:ext cx="1825625" cy="25649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51" y="2322176"/>
            <a:ext cx="1774408" cy="25061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9944" y="3928034"/>
            <a:ext cx="1740419" cy="24559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3140" y="2318218"/>
            <a:ext cx="1659761" cy="23349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7890" y="4059796"/>
            <a:ext cx="1835892" cy="25826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8408" y="4110491"/>
            <a:ext cx="1681373" cy="2360141"/>
          </a:xfrm>
          <a:prstGeom prst="rect">
            <a:avLst/>
          </a:prstGeom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6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4608" y="1380583"/>
            <a:ext cx="1567592" cy="221407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06" y="4241228"/>
            <a:ext cx="1691372" cy="24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93" y="0"/>
            <a:ext cx="4616414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478D-3E42-4AA6-9E4C-ADA96855F39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002060"/>
                </a:solidFill>
              </a:rPr>
              <a:t>Hygiène des mains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2400" i="1" dirty="0" smtClean="0">
                <a:solidFill>
                  <a:srgbClr val="FF0000"/>
                </a:solidFill>
              </a:rPr>
              <a:t>La terrible réalité…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>
                <a:solidFill>
                  <a:srgbClr val="FF0000"/>
                </a:solidFill>
              </a:rPr>
              <a:t>SMIT 17 lits , 171 jours, 4629 occasions (radiofréquence</a:t>
            </a:r>
            <a:r>
              <a:rPr lang="fr-FR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fr-FR" sz="2400" i="1" dirty="0">
              <a:solidFill>
                <a:srgbClr val="FF0000"/>
              </a:solidFill>
            </a:endParaRPr>
          </a:p>
          <a:p>
            <a:r>
              <a:rPr lang="fr-FR" sz="2400" dirty="0"/>
              <a:t>Observance de l’hygiène des mains avant </a:t>
            </a:r>
            <a:r>
              <a:rPr lang="fr-FR" sz="2400" dirty="0" smtClean="0"/>
              <a:t>contact (</a:t>
            </a:r>
            <a:r>
              <a:rPr lang="fr-FR" sz="2400" dirty="0"/>
              <a:t>moments 1 et 2 de l’OMS)</a:t>
            </a:r>
          </a:p>
          <a:p>
            <a:pPr marL="0" indent="0">
              <a:buNone/>
            </a:pPr>
            <a:r>
              <a:rPr lang="fr-FR" sz="2400" dirty="0"/>
              <a:t>– Entrée dans la chambre : </a:t>
            </a:r>
            <a:r>
              <a:rPr lang="fr-FR" sz="2400" b="1" dirty="0">
                <a:solidFill>
                  <a:srgbClr val="00B050"/>
                </a:solidFill>
              </a:rPr>
              <a:t>16,5%</a:t>
            </a:r>
          </a:p>
          <a:p>
            <a:pPr marL="0" indent="0">
              <a:buNone/>
            </a:pPr>
            <a:r>
              <a:rPr lang="fr-FR" sz="2400" dirty="0"/>
              <a:t>– Zone patient : </a:t>
            </a:r>
            <a:r>
              <a:rPr lang="fr-FR" sz="2400" b="1" dirty="0">
                <a:solidFill>
                  <a:srgbClr val="00B050"/>
                </a:solidFill>
              </a:rPr>
              <a:t>6,1%</a:t>
            </a:r>
          </a:p>
          <a:p>
            <a:pPr marL="0" indent="0">
              <a:buNone/>
            </a:pPr>
            <a:r>
              <a:rPr lang="fr-FR" sz="2400" dirty="0"/>
              <a:t>– Pas d’utilisation de SHA : 77,4%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971550" y="1268413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5580112" y="6309320"/>
            <a:ext cx="33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prstClr val="white">
                    <a:lumMod val="50000"/>
                  </a:prstClr>
                </a:solidFill>
              </a:rPr>
              <a:t>Dufour JC et al, J </a:t>
            </a:r>
            <a:r>
              <a:rPr lang="fr-FR" i="1" dirty="0" err="1">
                <a:solidFill>
                  <a:prstClr val="white">
                    <a:lumMod val="50000"/>
                  </a:prstClr>
                </a:solidFill>
              </a:rPr>
              <a:t>Hosp</a:t>
            </a:r>
            <a:r>
              <a:rPr lang="fr-FR" i="1" dirty="0">
                <a:solidFill>
                  <a:prstClr val="white">
                    <a:lumMod val="50000"/>
                  </a:prstClr>
                </a:solidFill>
              </a:rPr>
              <a:t> Infect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312D-63DC-4356-9F57-2637F8B2BD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898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Conformité de l’antibioprophylaxie 2017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83" y="1124744"/>
            <a:ext cx="6845017" cy="46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204864"/>
            <a:ext cx="210207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23528" y="5157192"/>
            <a:ext cx="151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13F6-6EF6-4553-AC17-B8935263DED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6988"/>
            <a:ext cx="9144000" cy="331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G. </a:t>
            </a:r>
            <a:r>
              <a:rPr lang="fr-FR" dirty="0" err="1">
                <a:solidFill>
                  <a:prstClr val="white"/>
                </a:solidFill>
              </a:rPr>
              <a:t>Birgand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971550" y="1279299"/>
            <a:ext cx="727233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288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634</Words>
  <Application>Microsoft Office PowerPoint</Application>
  <PresentationFormat>Affichage à l'écran (4:3)</PresentationFormat>
  <Paragraphs>162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Thème Office</vt:lpstr>
      <vt:lpstr>2_Thème Office</vt:lpstr>
      <vt:lpstr>1_Thème Office</vt:lpstr>
      <vt:lpstr>1_Office-Design</vt:lpstr>
      <vt:lpstr>Place de l’Implementation dans la prévention des IAS</vt:lpstr>
      <vt:lpstr>Présentation PowerPoint</vt:lpstr>
      <vt:lpstr>Les mots clés</vt:lpstr>
      <vt:lpstr>Jour 1</vt:lpstr>
      <vt:lpstr>Jour 2</vt:lpstr>
      <vt:lpstr>Ce qui est recommandé ! depuis 2013…</vt:lpstr>
      <vt:lpstr>Présentation PowerPoint</vt:lpstr>
      <vt:lpstr>Hygiène des mains La terrible réalité…</vt:lpstr>
      <vt:lpstr>Conformité de l’antibioprophylaxie 2017</vt:lpstr>
      <vt:lpstr>Fossé mortel entre la recherche et la vie réelle</vt:lpstr>
      <vt:lpstr>Qu’est ce que l’implementation</vt:lpstr>
      <vt:lpstr>Evolution des Sciences de l’implementation</vt:lpstr>
      <vt:lpstr>Principes et méthodes</vt:lpstr>
      <vt:lpstr>Théories, modèles et cadres de travail</vt:lpstr>
      <vt:lpstr>Recette d’une implémentatation réussie</vt:lpstr>
      <vt:lpstr>Recette d’une implémentatation réussie</vt:lpstr>
      <vt:lpstr>Méthode n°1:  Roue de changement des comportements</vt:lpstr>
      <vt:lpstr>Méthode n°2: Cadre consolidé pour la recherche sur l’implémentation</vt:lpstr>
      <vt:lpstr>Méthode n°3: Comprehensive Unit-based Safety Program</vt:lpstr>
      <vt:lpstr>Méthode n°4: Stratégie multimodale de l’OMS et 4’E</vt:lpstr>
      <vt:lpstr>Présentation PowerPoint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BIRGAND Gabriel</dc:creator>
  <cp:lastModifiedBy>BIRGAND Gabriel</cp:lastModifiedBy>
  <cp:revision>102</cp:revision>
  <dcterms:created xsi:type="dcterms:W3CDTF">2018-03-08T09:30:34Z</dcterms:created>
  <dcterms:modified xsi:type="dcterms:W3CDTF">2019-11-28T06:55:45Z</dcterms:modified>
</cp:coreProperties>
</file>