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57" r:id="rId3"/>
    <p:sldId id="579" r:id="rId4"/>
    <p:sldId id="585" r:id="rId5"/>
    <p:sldId id="586" r:id="rId6"/>
    <p:sldId id="587" r:id="rId7"/>
    <p:sldId id="573" r:id="rId8"/>
    <p:sldId id="575" r:id="rId9"/>
    <p:sldId id="577" r:id="rId10"/>
    <p:sldId id="576" r:id="rId11"/>
    <p:sldId id="578" r:id="rId12"/>
    <p:sldId id="580" r:id="rId13"/>
    <p:sldId id="581" r:id="rId14"/>
    <p:sldId id="582" r:id="rId15"/>
    <p:sldId id="583" r:id="rId16"/>
    <p:sldId id="584" r:id="rId17"/>
  </p:sldIdLst>
  <p:sldSz cx="9144000" cy="6858000" type="screen4x3"/>
  <p:notesSz cx="6858000" cy="9144000"/>
  <p:defaultTextStyle>
    <a:defPPr>
      <a:defRPr lang="en-GB"/>
    </a:defPPr>
    <a:lvl1pPr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674" indent="-28564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19921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624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Selton" initials="CS" lastIdx="30" clrIdx="0"/>
  <p:cmAuthor id="2" name="BONNET Eric" initials="BE" lastIdx="1" clrIdx="1"/>
  <p:cmAuthor id="3" name="Sylvain" initials="S" lastIdx="2" clrIdx="2"/>
  <p:cmAuthor id="4" name="BERNARD CASTAN" initials="" lastIdx="2" clrIdx="3"/>
  <p:cmAuthor id="5" name="Rémy Gauzit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CEB"/>
    <a:srgbClr val="424242"/>
    <a:srgbClr val="2C7C9F"/>
    <a:srgbClr val="74B3C4"/>
    <a:srgbClr val="DBECF3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6" autoAdjust="0"/>
    <p:restoredTop sz="95047" autoAdjust="0"/>
  </p:normalViewPr>
  <p:slideViewPr>
    <p:cSldViewPr>
      <p:cViewPr varScale="1">
        <p:scale>
          <a:sx n="122" d="100"/>
          <a:sy n="122" d="100"/>
        </p:scale>
        <p:origin x="140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72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2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853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4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</p:spPr>
      </p:sp>
      <p:sp>
        <p:nvSpPr>
          <p:cNvPr id="10488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06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674" indent="-28564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4877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78D-B913-4C5D-96AD-B6296D34E140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8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94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9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FE8-7CA3-42A0-A5D8-4D8A79521168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9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0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7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7EBF-6218-4B3C-A443-A303A3572A6A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7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029" indent="0" algn="ctr">
              <a:buNone/>
            </a:lvl2pPr>
            <a:lvl3pPr marL="914059" indent="0" algn="ctr">
              <a:buNone/>
            </a:lvl3pPr>
            <a:lvl4pPr marL="1371090" indent="0" algn="ctr">
              <a:buNone/>
            </a:lvl4pPr>
            <a:lvl5pPr marL="1828120" indent="0" algn="ctr">
              <a:buNone/>
            </a:lvl5pPr>
            <a:lvl6pPr marL="2285151" indent="0" algn="ctr">
              <a:buNone/>
            </a:lvl6pPr>
            <a:lvl7pPr marL="2742181" indent="0" algn="ctr">
              <a:buNone/>
            </a:lvl7pPr>
            <a:lvl8pPr marL="3199211" indent="0" algn="ctr">
              <a:buNone/>
            </a:lvl8pPr>
            <a:lvl9pPr marL="3656241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93610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49275" y="1268761"/>
            <a:ext cx="8040688" cy="4673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59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9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0" indent="0">
              <a:buNone/>
              <a:defRPr sz="1400"/>
            </a:lvl4pPr>
            <a:lvl5pPr marL="1828120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1" indent="0">
              <a:buNone/>
              <a:defRPr sz="1400"/>
            </a:lvl8pPr>
            <a:lvl9pPr marL="36562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4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2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3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05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600203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6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3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2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2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65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5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C52-D453-4A3A-B19D-5EFED54C32B9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5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3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30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1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Vertical Title 1"/>
          <p:cNvSpPr>
            <a:spLocks noGrp="1"/>
          </p:cNvSpPr>
          <p:nvPr>
            <p:ph type="title" orient="vert"/>
          </p:nvPr>
        </p:nvSpPr>
        <p:spPr>
          <a:xfrm>
            <a:off x="6580191" y="-50797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8" y="-50797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4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9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9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2444-8FE4-4458-B7C8-805600567131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9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CF39-6C02-43CD-8EAA-3E1FCCCF964A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8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59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6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59-15CF-42D3-927B-10E238AF0267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6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6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7F8-61C3-4B1C-AF4E-986498792F24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6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62A-D5BA-4195-9ECD-C9EC48AC3B61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r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99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80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80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6CA-572D-426C-AFE8-8DC3B1E3B608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80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104878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8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E82A-2D15-4354-9858-96DE8968921E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8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4874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4874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01/12/2019</a:t>
            </a:fld>
            <a:endParaRPr lang="fr-FR" altLang="fr-FR"/>
          </a:p>
        </p:txBody>
      </p:sp>
      <p:sp>
        <p:nvSpPr>
          <p:cNvPr id="104874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74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02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02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05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09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12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772" indent="-342772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674" indent="-28564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76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05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37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6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8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7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3"/>
            <a:ext cx="8040688" cy="4341813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631" algn="l"/>
                <a:tab pos="1447262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366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069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7728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4757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772" indent="-342772" algn="l" defTabSz="449096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674" indent="-28564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57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599605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663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366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069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7728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475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496615" y="1556792"/>
            <a:ext cx="8222208" cy="1826602"/>
          </a:xfrm>
        </p:spPr>
        <p:txBody>
          <a:bodyPr/>
          <a:lstStyle/>
          <a:p>
            <a:r>
              <a:rPr lang="fr-FR" sz="3600" dirty="0"/>
              <a:t>Vaccinations et Sclérose en plaques</a:t>
            </a:r>
            <a:br>
              <a:rPr lang="fr-FR" sz="4000" dirty="0"/>
            </a:br>
            <a:r>
              <a:rPr lang="fr-FR" sz="2400" dirty="0"/>
              <a:t>Recommandations du Groupe Français </a:t>
            </a:r>
            <a:br>
              <a:rPr lang="fr-FR" sz="2400" dirty="0"/>
            </a:br>
            <a:r>
              <a:rPr lang="fr-FR" sz="2400" dirty="0"/>
              <a:t>Vaccinations et SEP</a:t>
            </a:r>
            <a:br>
              <a:rPr lang="fr-FR" sz="2400" dirty="0"/>
            </a:br>
            <a:r>
              <a:rPr lang="fr-FR" sz="2400" dirty="0"/>
              <a:t>sous l’égide de la SFSEP</a:t>
            </a:r>
            <a:endParaRPr lang="fr-FR" altLang="fr-FR" sz="24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272338" cy="1584175"/>
          </a:xfrm>
        </p:spPr>
        <p:txBody>
          <a:bodyPr/>
          <a:lstStyle/>
          <a:p>
            <a:r>
              <a:rPr lang="fr-FR" altLang="fr-FR" dirty="0">
                <a:solidFill>
                  <a:srgbClr val="898989"/>
                </a:solidFill>
              </a:rPr>
              <a:t>Recommandation endossée par la SPILF</a:t>
            </a:r>
          </a:p>
          <a:p>
            <a:r>
              <a:rPr lang="fr-FR" altLang="fr-FR" dirty="0">
                <a:solidFill>
                  <a:srgbClr val="898989"/>
                </a:solidFill>
              </a:rPr>
              <a:t>Diaporama réalisé par le groupe recommandations de la SPILF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115355"/>
            <a:ext cx="633670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non traitée ou traitée par interférons béta ou acétate de </a:t>
            </a:r>
            <a:r>
              <a:rPr lang="fr-FR" sz="3600" dirty="0" err="1"/>
              <a:t>glatiramer</a:t>
            </a:r>
            <a:r>
              <a:rPr lang="fr-FR" sz="3600" dirty="0"/>
              <a:t> 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83698" y="2852936"/>
            <a:ext cx="8036774" cy="2736304"/>
          </a:xfrm>
        </p:spPr>
        <p:txBody>
          <a:bodyPr/>
          <a:lstStyle/>
          <a:p>
            <a:pPr algn="l"/>
            <a:r>
              <a:rPr lang="fr-FR" sz="1800" b="1" dirty="0"/>
              <a:t>En cas de traitement immunosuppresseur programmé</a:t>
            </a:r>
            <a:r>
              <a:rPr lang="fr-FR" sz="1800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 varicelle si sérologie négative 2 doses (dernière dose 4 semaines au moins avant traitement </a:t>
            </a:r>
            <a:r>
              <a:rPr lang="fr-FR" sz="1800" dirty="0" err="1"/>
              <a:t>immunomodulateur</a:t>
            </a:r>
            <a:r>
              <a:rPr lang="fr-FR" sz="1800" dirty="0"/>
              <a:t>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 anti-</a:t>
            </a:r>
            <a:r>
              <a:rPr lang="fr-FR" sz="1800" dirty="0" err="1"/>
              <a:t>pneumococcique</a:t>
            </a:r>
            <a:r>
              <a:rPr lang="fr-FR" sz="1800" dirty="0"/>
              <a:t> : Prévenar13 suivi de </a:t>
            </a:r>
            <a:r>
              <a:rPr lang="fr-FR" sz="1800" dirty="0" err="1"/>
              <a:t>Pneumovax</a:t>
            </a:r>
            <a:r>
              <a:rPr lang="fr-FR" sz="1800" dirty="0"/>
              <a:t> 2 mois plus tard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 contre l’hépatite B si projet de traitement par anti-CD20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95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460912"/>
            <a:ext cx="6336704" cy="1231019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Avant un traitement immunosuppresseur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83698" y="1916832"/>
            <a:ext cx="7272338" cy="4392488"/>
          </a:xfrm>
        </p:spPr>
        <p:txBody>
          <a:bodyPr/>
          <a:lstStyle/>
          <a:p>
            <a:pPr algn="l"/>
            <a:r>
              <a:rPr lang="fr-FR" sz="1800" b="1" dirty="0"/>
              <a:t>Patient n’ayant jamais reçu d’immunosuppresseurs </a:t>
            </a:r>
            <a:r>
              <a:rPr lang="fr-FR" sz="1800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</a:t>
            </a:r>
            <a:r>
              <a:rPr lang="fr-FR" sz="1800" dirty="0" err="1"/>
              <a:t>dTP</a:t>
            </a:r>
            <a:r>
              <a:rPr lang="fr-FR" sz="1800" dirty="0"/>
              <a:t> ou </a:t>
            </a:r>
            <a:r>
              <a:rPr lang="fr-FR" sz="1800" dirty="0" err="1"/>
              <a:t>dTCaP</a:t>
            </a:r>
            <a:r>
              <a:rPr lang="fr-FR" sz="1800" dirty="0"/>
              <a:t> (selon l’âge) tous les 10 ans à partir de 25 ans (schéma différent de la population générale)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Vaccin varicelle si sérologie négative : 2 doses espacées de 4 à 8 semaines selon l’AMM du vaccin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Rattrapage ROR chez les patients nés depuis 1980 pour atteindre 2 doses (vaccin vivant donc attendre 4 semaines pour débuter le traitement immunosuppresseur)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Vaccination anti-</a:t>
            </a:r>
            <a:r>
              <a:rPr lang="fr-FR" sz="1800" dirty="0" err="1"/>
              <a:t>pneumococcique</a:t>
            </a:r>
            <a:r>
              <a:rPr lang="fr-FR" sz="1800" dirty="0"/>
              <a:t> : Prévenar13 suivi de </a:t>
            </a:r>
            <a:r>
              <a:rPr lang="fr-FR" sz="1800" dirty="0" err="1"/>
              <a:t>Pneumovax</a:t>
            </a:r>
            <a:r>
              <a:rPr lang="fr-FR" sz="1800" dirty="0"/>
              <a:t> 2 mois plus tard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02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7272808" cy="1231019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Avant de débuter un traitement immunosuppresseur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41546" y="2420888"/>
            <a:ext cx="7272338" cy="3528392"/>
          </a:xfrm>
        </p:spPr>
        <p:txBody>
          <a:bodyPr/>
          <a:lstStyle/>
          <a:p>
            <a:pPr algn="l"/>
            <a:r>
              <a:rPr lang="fr-FR" sz="1800" b="1" dirty="0"/>
              <a:t>SEP active avec début de traitement en urgence </a:t>
            </a:r>
            <a:r>
              <a:rPr lang="fr-FR" sz="1800" dirty="0"/>
              <a:t>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err="1"/>
              <a:t>dTP</a:t>
            </a:r>
            <a:r>
              <a:rPr lang="fr-FR" sz="1800" dirty="0"/>
              <a:t> ou </a:t>
            </a:r>
            <a:r>
              <a:rPr lang="fr-FR" sz="1800" dirty="0" err="1"/>
              <a:t>dTCaP</a:t>
            </a:r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Grippe saisonnière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Prévenar13 </a:t>
            </a:r>
            <a:r>
              <a:rPr lang="fr-FR" sz="1800" dirty="0">
                <a:solidFill>
                  <a:schemeClr val="tx1"/>
                </a:solidFill>
              </a:rPr>
              <a:t>suivi du vaccin polysaccharidique à 23 valences au moins 2 mois après </a:t>
            </a:r>
            <a:r>
              <a:rPr lang="fr-FR" sz="1800" dirty="0"/>
              <a:t>(et au moins 6 semaines après la perfusion de traitement  immunosuppresseur)</a:t>
            </a:r>
          </a:p>
          <a:p>
            <a:pPr marL="285750" indent="-285750" algn="l">
              <a:buFont typeface="Arial"/>
              <a:buChar char="•"/>
            </a:pPr>
            <a:r>
              <a:rPr lang="fr-FR" sz="1800" dirty="0"/>
              <a:t> ROR, varicelle et autres vaccins vivants sont contre-indiqués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55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460912"/>
            <a:ext cx="6768752" cy="1231019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Avant un nouveau traitement immunosuppresseur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41546" y="2420888"/>
            <a:ext cx="7272338" cy="3816424"/>
          </a:xfrm>
        </p:spPr>
        <p:txBody>
          <a:bodyPr/>
          <a:lstStyle/>
          <a:p>
            <a:pPr algn="l"/>
            <a:r>
              <a:rPr lang="fr-FR" sz="1800" b="1" dirty="0"/>
              <a:t>Patient ayant déjà reçu des immunosuppresseurs </a:t>
            </a:r>
            <a:r>
              <a:rPr lang="fr-FR" sz="1800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err="1"/>
              <a:t>dTP</a:t>
            </a:r>
            <a:r>
              <a:rPr lang="fr-FR" sz="1800" dirty="0"/>
              <a:t> ou </a:t>
            </a:r>
            <a:r>
              <a:rPr lang="fr-FR" sz="1800" dirty="0" err="1"/>
              <a:t>dTCaP</a:t>
            </a:r>
            <a:r>
              <a:rPr lang="fr-FR" sz="1800" dirty="0"/>
              <a:t> jusqu’à 39 ans, si rattrapage non fait à 25 ans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Varicelle (2 doses espacées de 4 à 8 semaines selon l’AMM du vaccin)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Pneumocoque selon le schéma adapté à l’âge du patient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Grippe saisonnière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34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460912"/>
            <a:ext cx="6912768" cy="1231019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Traitement immunosuppresseur en cours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1916832"/>
            <a:ext cx="7272338" cy="4176464"/>
          </a:xfrm>
        </p:spPr>
        <p:txBody>
          <a:bodyPr/>
          <a:lstStyle/>
          <a:p>
            <a:pPr algn="l"/>
            <a:r>
              <a:rPr lang="fr-FR" sz="1800" b="1" dirty="0"/>
              <a:t>Dans tous les cas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Prévenar13 : possible à tout moment mais de préférence à distance d’une cure (au moins 6 semaines)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Grippe saisonnière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Vaccins vivants contre-indiqués : délai 3 mois minimum après arrêt des immunosuppresseurs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Vaccinations à jour fortement recommandées pour l’entourage: grippe, varicelle, ROR, coqueluche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916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460912"/>
            <a:ext cx="6336704" cy="1231019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et vaccinations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2924944"/>
            <a:ext cx="7272338" cy="1224136"/>
          </a:xfrm>
        </p:spPr>
        <p:txBody>
          <a:bodyPr/>
          <a:lstStyle/>
          <a:p>
            <a:pPr algn="l"/>
            <a:r>
              <a:rPr lang="fr-FR" sz="1800" b="1" dirty="0"/>
              <a:t>Compléments pour l’argumentaire et les situations particulières </a:t>
            </a:r>
            <a:endParaRPr lang="fr-FR" sz="1800" dirty="0"/>
          </a:p>
          <a:p>
            <a:pPr algn="l"/>
            <a:r>
              <a:rPr lang="fr-FR" sz="1800" dirty="0"/>
              <a:t>https://sfsep.org/sep-et-vaccinations/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5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115355"/>
            <a:ext cx="633670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et immunodépression: définitions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2564904"/>
            <a:ext cx="7272338" cy="3672408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La SEP ne provoque pas d’immunodépression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Les traitements </a:t>
            </a:r>
            <a:r>
              <a:rPr lang="fr-FR" sz="1800" dirty="0" err="1"/>
              <a:t>immunomodulateurs</a:t>
            </a:r>
            <a:r>
              <a:rPr lang="fr-FR" sz="1800" dirty="0"/>
              <a:t> (</a:t>
            </a:r>
            <a:r>
              <a:rPr lang="fr-FR" sz="1800" dirty="0" err="1"/>
              <a:t>interferon</a:t>
            </a:r>
            <a:r>
              <a:rPr lang="fr-FR" sz="1800" dirty="0"/>
              <a:t> et acétate de </a:t>
            </a:r>
            <a:r>
              <a:rPr lang="fr-FR" sz="1800" dirty="0" err="1"/>
              <a:t>glatiramer</a:t>
            </a:r>
            <a:r>
              <a:rPr lang="fr-FR" sz="1800" dirty="0"/>
              <a:t>) n’entrainent pas d’immunodépression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Le </a:t>
            </a:r>
            <a:r>
              <a:rPr lang="fr-FR" sz="1800" dirty="0" err="1"/>
              <a:t>tériflunomide</a:t>
            </a:r>
            <a:r>
              <a:rPr lang="fr-FR" sz="1800" dirty="0"/>
              <a:t> (action sur la prolifération lymphocytaire) et le </a:t>
            </a:r>
            <a:r>
              <a:rPr lang="fr-FR" sz="1800" dirty="0" err="1"/>
              <a:t>dimethylfumarate</a:t>
            </a:r>
            <a:r>
              <a:rPr lang="fr-FR" sz="1800" dirty="0"/>
              <a:t> (lymphopénie) doivent faire considérer une potentielle immunosuppression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err="1"/>
              <a:t>Fingolimod</a:t>
            </a:r>
            <a:r>
              <a:rPr lang="fr-FR" sz="1800" dirty="0"/>
              <a:t>, </a:t>
            </a:r>
            <a:r>
              <a:rPr lang="fr-FR" sz="1800" dirty="0" err="1"/>
              <a:t>natalizumab</a:t>
            </a:r>
            <a:r>
              <a:rPr lang="fr-FR" sz="1800" dirty="0"/>
              <a:t>, </a:t>
            </a:r>
            <a:r>
              <a:rPr lang="fr-FR" sz="1800" dirty="0" err="1"/>
              <a:t>mitoxantrone</a:t>
            </a:r>
            <a:r>
              <a:rPr lang="fr-FR" sz="1800" dirty="0"/>
              <a:t>, </a:t>
            </a:r>
            <a:r>
              <a:rPr lang="fr-FR" sz="1800" dirty="0" err="1"/>
              <a:t>ocrelizumab</a:t>
            </a:r>
            <a:r>
              <a:rPr lang="fr-FR" sz="1800" dirty="0"/>
              <a:t>, </a:t>
            </a:r>
            <a:r>
              <a:rPr lang="fr-FR" sz="1800" dirty="0" err="1"/>
              <a:t>azathioprine</a:t>
            </a:r>
            <a:r>
              <a:rPr lang="fr-FR" sz="1800" dirty="0"/>
              <a:t>, </a:t>
            </a:r>
            <a:r>
              <a:rPr lang="fr-FR" sz="1800" dirty="0" err="1"/>
              <a:t>cellcept</a:t>
            </a:r>
            <a:r>
              <a:rPr lang="fr-FR" sz="1800" dirty="0"/>
              <a:t>, </a:t>
            </a:r>
            <a:r>
              <a:rPr lang="fr-FR" sz="1800" dirty="0" err="1"/>
              <a:t>alemtuzumab</a:t>
            </a:r>
            <a:r>
              <a:rPr lang="fr-FR" sz="1800" dirty="0"/>
              <a:t>, </a:t>
            </a:r>
            <a:r>
              <a:rPr lang="fr-FR" sz="1800" dirty="0" err="1"/>
              <a:t>cladribine</a:t>
            </a:r>
            <a:r>
              <a:rPr lang="fr-FR" sz="1800" dirty="0"/>
              <a:t>, </a:t>
            </a:r>
            <a:r>
              <a:rPr lang="fr-FR" sz="1800" dirty="0" err="1"/>
              <a:t>rituximab</a:t>
            </a:r>
            <a:r>
              <a:rPr lang="fr-FR" sz="1800" dirty="0"/>
              <a:t>, </a:t>
            </a:r>
            <a:r>
              <a:rPr lang="fr-FR" sz="1800" dirty="0" err="1"/>
              <a:t>cyclophosphamide</a:t>
            </a:r>
            <a:r>
              <a:rPr lang="fr-FR" sz="1800" dirty="0"/>
              <a:t> </a:t>
            </a:r>
            <a:r>
              <a:rPr lang="fr-FR" sz="1800" dirty="0">
                <a:solidFill>
                  <a:schemeClr val="tx1"/>
                </a:solidFill>
              </a:rPr>
              <a:t>sont à considérer comme immunosuppresseurs.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4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8451" y="-387424"/>
            <a:ext cx="669674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et vaccins: pas de risque démontré 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2204864"/>
            <a:ext cx="7272338" cy="396044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Pas de risque accru de survenue d’une SEP ou d’un premier épisode démyélinisant du système nerveux central, </a:t>
            </a:r>
            <a:r>
              <a:rPr lang="fr-FR" sz="1800" b="1" dirty="0"/>
              <a:t>y compris après vaccination contre l’hépatite B et les papillomavirus humains</a:t>
            </a:r>
            <a:r>
              <a:rPr lang="fr-FR" sz="1800" dirty="0"/>
              <a:t> (grade B).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Pas de risque accru de survenue d’une poussée chez un patient ayant une SEP après vaccination (grade B).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Pas d’impact sur l’évolution du handicap à court terme associé au vaccin contre la grippe et au BCG (grade C). L’effet des autres vaccins sur le handicap n’a pas été étudié.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Un risque accru de poussée après vaccination contre la fièvre jaune ne peut pas être exclu (grade C).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48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9694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Données d’efficacité vaccinale</a:t>
            </a:r>
            <a:br>
              <a:rPr lang="fr-FR" sz="3600" dirty="0"/>
            </a:br>
            <a:r>
              <a:rPr lang="fr-FR" sz="2800" dirty="0"/>
              <a:t>Patients sans traitement </a:t>
            </a:r>
            <a:r>
              <a:rPr lang="fr-FR" sz="2800" dirty="0" err="1"/>
              <a:t>immunoactif</a:t>
            </a:r>
            <a:br>
              <a:rPr lang="fr-FR" sz="3600" b="1" dirty="0"/>
            </a:b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802453" y="2924944"/>
            <a:ext cx="7272338" cy="2520280"/>
          </a:xfrm>
        </p:spPr>
        <p:txBody>
          <a:bodyPr/>
          <a:lstStyle/>
          <a:p>
            <a:pPr algn="l"/>
            <a:endParaRPr lang="fr-FR" sz="18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Vaccins inactivés: efficacité similaire à la population générale, notamment pour les vaccins mono- et trivalent contre la grippe (grade C).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Vaccins vivants atténués: aucune étude n’est disponible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79512" y="-171400"/>
            <a:ext cx="7848872" cy="13407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Données d’efficacité vaccinale</a:t>
            </a:r>
            <a:br>
              <a:rPr lang="fr-FR" sz="4400" dirty="0"/>
            </a:br>
            <a:r>
              <a:rPr lang="fr-FR" sz="2800" dirty="0"/>
              <a:t>Patients avec traitement </a:t>
            </a:r>
            <a:r>
              <a:rPr lang="fr-FR" sz="2800" dirty="0" err="1"/>
              <a:t>immunoactif</a:t>
            </a:r>
            <a:endParaRPr lang="fr-FR" altLang="fr-FR" sz="2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132856"/>
            <a:ext cx="727392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95613"/>
              </p:ext>
            </p:extLst>
          </p:nvPr>
        </p:nvGraphicFramePr>
        <p:xfrm>
          <a:off x="179512" y="1340768"/>
          <a:ext cx="8568953" cy="4879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1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3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Traitements </a:t>
                      </a:r>
                      <a:r>
                        <a:rPr lang="fr-FR" sz="1400" dirty="0" err="1">
                          <a:effectLst/>
                        </a:rPr>
                        <a:t>immunoactifs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    Vaccins étudiés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Réponse au vaccin chez les patients</a:t>
                      </a:r>
                      <a:r>
                        <a:rPr lang="fr-FR" sz="1400" baseline="0" dirty="0">
                          <a:effectLst/>
                        </a:rPr>
                        <a:t> atteints de SEP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Interférons bêta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Grippe, méningocoque, pneumocoque, DT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 de diminution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Acétate de </a:t>
                      </a:r>
                      <a:r>
                        <a:rPr lang="fr-FR" sz="1400" dirty="0" err="1">
                          <a:effectLst/>
                        </a:rPr>
                        <a:t>glatiramer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Grippe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 de diminution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Diméthylfumarate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Méningocoque, pneumocoque, DT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Similaire vs patients traités par interféron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Tériflunomide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Grippe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Diminuée vs patients traités par interféron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Mitoxantrone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Grippe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Insuffisante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Natalizumab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Grippe</a:t>
                      </a:r>
                      <a:endParaRPr lang="fr-FR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Tétanos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Diminuée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Pas de diminution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Fingolimod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Tous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Diminuée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Ocrelizumab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Tétanos, pneumocoque, grippe 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Diminuée à 12 semaines vs patients traités par interféron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6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Alemtuzumab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Cladribine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Cyclophosphamide</a:t>
                      </a:r>
                      <a:r>
                        <a:rPr lang="fr-FR" sz="1400" dirty="0">
                          <a:effectLst/>
                        </a:rPr>
                        <a:t>, Méthotrexate, </a:t>
                      </a:r>
                      <a:r>
                        <a:rPr lang="fr-FR" sz="1400" dirty="0" err="1">
                          <a:effectLst/>
                        </a:rPr>
                        <a:t>Azathioprine</a:t>
                      </a:r>
                      <a:r>
                        <a:rPr lang="fr-FR" sz="1400" dirty="0">
                          <a:effectLst/>
                        </a:rPr>
                        <a:t>/</a:t>
                      </a:r>
                      <a:r>
                        <a:rPr lang="fr-FR" sz="1400" dirty="0" err="1">
                          <a:effectLst/>
                        </a:rPr>
                        <a:t>mycophénolate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mofétil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Rituximab</a:t>
                      </a:r>
                      <a:r>
                        <a:rPr lang="fr-FR" sz="1400" dirty="0">
                          <a:effectLst/>
                        </a:rPr>
                        <a:t> et anti-CD20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Aucun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Pas de données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19" marR="6741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0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222208" cy="1080120"/>
          </a:xfrm>
        </p:spPr>
        <p:txBody>
          <a:bodyPr/>
          <a:lstStyle/>
          <a:p>
            <a:pPr algn="l"/>
            <a:r>
              <a:rPr lang="fr-FR" sz="3600" dirty="0"/>
              <a:t>SEP non traitée : </a:t>
            </a:r>
            <a:br>
              <a:rPr lang="fr-FR" sz="3600" dirty="0"/>
            </a:br>
            <a:r>
              <a:rPr lang="fr-FR" sz="3600" dirty="0"/>
              <a:t>vérifier le statut vaccinal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7515" y="2276872"/>
            <a:ext cx="7272338" cy="388843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fr-FR" sz="1800" b="1" dirty="0">
                <a:solidFill>
                  <a:schemeClr val="tx1"/>
                </a:solidFill>
              </a:rPr>
              <a:t>Consulter</a:t>
            </a:r>
            <a:r>
              <a:rPr lang="fr-FR" altLang="fr-FR" sz="1800" dirty="0">
                <a:solidFill>
                  <a:schemeClr val="tx1"/>
                </a:solidFill>
              </a:rPr>
              <a:t> le carnet de vaccination avec attention particulière pour </a:t>
            </a:r>
            <a:r>
              <a:rPr lang="fr-FR" sz="1800" dirty="0">
                <a:solidFill>
                  <a:schemeClr val="tx1"/>
                </a:solidFill>
              </a:rPr>
              <a:t>ROR, VHB, VZV, hépatite 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Vérifier les sérologies (</a:t>
            </a:r>
            <a:r>
              <a:rPr lang="fr-FR" sz="1800" b="1" dirty="0" err="1"/>
              <a:t>Ig</a:t>
            </a:r>
            <a:r>
              <a:rPr lang="fr-FR" sz="1800" b="1" dirty="0"/>
              <a:t> G) </a:t>
            </a:r>
            <a:r>
              <a:rPr lang="fr-FR" sz="1800" dirty="0"/>
              <a:t>pour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sz="1800" dirty="0"/>
              <a:t>Rougeole et rubéole si date de naissance &lt; 1980 sans ATCD de maladie ou pas d’information.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sz="1800" dirty="0"/>
              <a:t>Hépatite B (sérologie complète)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sz="1800" dirty="0"/>
              <a:t>VZV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sz="1800" dirty="0"/>
              <a:t>Hépatite A chez des personnes ayant eu un antécédent d’ictère ou ayant séjourné ou habité en zone d’endémie.</a:t>
            </a:r>
            <a:endParaRPr lang="fr-FR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altLang="fr-FR" sz="1800" dirty="0">
              <a:solidFill>
                <a:schemeClr val="tx1"/>
              </a:solidFill>
            </a:endParaRP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08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115355"/>
            <a:ext cx="633670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non traitée ou traitée par interférons béta ou acétate de </a:t>
            </a:r>
            <a:r>
              <a:rPr lang="fr-FR" sz="3600" dirty="0" err="1"/>
              <a:t>glatiramer</a:t>
            </a:r>
            <a:r>
              <a:rPr lang="fr-FR" sz="3600" dirty="0"/>
              <a:t> 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7515" y="2276872"/>
            <a:ext cx="7272338" cy="3888432"/>
          </a:xfrm>
        </p:spPr>
        <p:txBody>
          <a:bodyPr/>
          <a:lstStyle/>
          <a:p>
            <a:pPr algn="l"/>
            <a:r>
              <a:rPr lang="fr-FR" sz="1800" b="1" dirty="0"/>
              <a:t>Mettre à jour l’immunisation vaccinale (1):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err="1"/>
              <a:t>dTP</a:t>
            </a:r>
            <a:r>
              <a:rPr lang="fr-FR" sz="1800" dirty="0"/>
              <a:t> ou </a:t>
            </a:r>
            <a:r>
              <a:rPr lang="fr-FR" sz="1800" dirty="0" err="1"/>
              <a:t>dTCaP</a:t>
            </a:r>
            <a:r>
              <a:rPr lang="fr-FR" sz="1800" dirty="0"/>
              <a:t> selon l’âge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ROR : rattrapage pour atteindre 2 doses pour les patients nés après 1980 (4 semaines au moins avant traitement </a:t>
            </a:r>
            <a:r>
              <a:rPr lang="fr-FR" sz="1800" dirty="0" err="1"/>
              <a:t>immunomodulateur</a:t>
            </a:r>
            <a:r>
              <a:rPr lang="fr-FR" sz="1800" dirty="0"/>
              <a:t>) </a:t>
            </a:r>
          </a:p>
          <a:p>
            <a:pPr algn="l"/>
            <a:r>
              <a:rPr lang="fr-FR" sz="1800" dirty="0"/>
              <a:t>• Coqueluche (si cocooning 1 dose de </a:t>
            </a:r>
            <a:r>
              <a:rPr lang="fr-FR" sz="1800" dirty="0" err="1"/>
              <a:t>dTCaP</a:t>
            </a:r>
            <a:r>
              <a:rPr lang="fr-FR" sz="1800" dirty="0"/>
              <a:t>, si la dernière dose de vaccin coquelucheux date de plus de 5 ans)</a:t>
            </a:r>
          </a:p>
          <a:p>
            <a:pPr algn="l"/>
            <a:r>
              <a:rPr lang="fr-FR" sz="1800" dirty="0"/>
              <a:t>• Hépatite B</a:t>
            </a:r>
          </a:p>
          <a:p>
            <a:pPr algn="l"/>
            <a:r>
              <a:rPr lang="fr-FR" sz="1800" dirty="0"/>
              <a:t>• VZV en cas de sérologie négative : 2 doses (dernière dose 4 semaines au moins avant traitement </a:t>
            </a:r>
            <a:r>
              <a:rPr lang="fr-FR" sz="1800" dirty="0" err="1"/>
              <a:t>immunomodulateur</a:t>
            </a:r>
            <a:r>
              <a:rPr lang="fr-FR" sz="1800" dirty="0"/>
              <a:t>) </a:t>
            </a:r>
            <a:endParaRPr lang="fr-FR" altLang="fr-FR" sz="1800" dirty="0">
              <a:solidFill>
                <a:schemeClr val="tx1"/>
              </a:solidFill>
            </a:endParaRP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85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115355"/>
            <a:ext cx="633670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non traitée ou traitée par interférons béta ou acétate de </a:t>
            </a:r>
            <a:r>
              <a:rPr lang="fr-FR" sz="3600" dirty="0" err="1"/>
              <a:t>glatiramer</a:t>
            </a:r>
            <a:r>
              <a:rPr lang="fr-FR" sz="3600" dirty="0"/>
              <a:t> 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83698" y="2852936"/>
            <a:ext cx="7272338" cy="3096344"/>
          </a:xfrm>
        </p:spPr>
        <p:txBody>
          <a:bodyPr/>
          <a:lstStyle/>
          <a:p>
            <a:pPr algn="l"/>
            <a:r>
              <a:rPr lang="fr-FR" sz="1800" b="1" dirty="0"/>
              <a:t>Mettre à jour l’immunisation vaccinale (2):</a:t>
            </a:r>
          </a:p>
          <a:p>
            <a:pPr algn="l"/>
            <a:r>
              <a:rPr lang="fr-FR" sz="1800" dirty="0"/>
              <a:t>• Pneumocoque si facteurs de risque</a:t>
            </a:r>
          </a:p>
          <a:p>
            <a:pPr algn="l"/>
            <a:r>
              <a:rPr lang="fr-FR" sz="1800" dirty="0"/>
              <a:t>• Méningocoque si facteurs de risque</a:t>
            </a:r>
          </a:p>
          <a:p>
            <a:pPr marL="285750" indent="-285750" algn="l">
              <a:buFont typeface="Arial"/>
              <a:buChar char="•"/>
            </a:pPr>
            <a:r>
              <a:rPr lang="fr-FR" sz="1800" dirty="0"/>
              <a:t>Vaccination antigrippale annuelle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Hépatite A chez les personnes à risque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07504" y="115355"/>
            <a:ext cx="6336704" cy="188036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SEP non traitée ou traitée par interférons béta ou acétate de </a:t>
            </a:r>
            <a:r>
              <a:rPr lang="fr-FR" sz="3600" dirty="0" err="1"/>
              <a:t>glatiramer</a:t>
            </a:r>
            <a:r>
              <a:rPr lang="fr-FR" sz="3600" dirty="0"/>
              <a:t> 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83698" y="2852936"/>
            <a:ext cx="7272338" cy="2160240"/>
          </a:xfrm>
        </p:spPr>
        <p:txBody>
          <a:bodyPr/>
          <a:lstStyle/>
          <a:p>
            <a:pPr algn="l"/>
            <a:r>
              <a:rPr lang="fr-FR" sz="1800" b="1" dirty="0"/>
              <a:t>Situations particulières:</a:t>
            </a:r>
          </a:p>
          <a:p>
            <a:pPr algn="l"/>
            <a:r>
              <a:rPr lang="fr-FR" sz="1800" dirty="0"/>
              <a:t>• La vaccination anti grippale est recommandée chez les patients non traités avec handicap </a:t>
            </a:r>
            <a:r>
              <a:rPr lang="fr-FR" sz="1800" i="1" dirty="0"/>
              <a:t>(EDSS≥3.0) </a:t>
            </a:r>
            <a:r>
              <a:rPr lang="fr-FR" sz="1800" dirty="0"/>
              <a:t>et conseillée chez les autres</a:t>
            </a:r>
          </a:p>
          <a:p>
            <a:pPr algn="l"/>
            <a:r>
              <a:rPr lang="fr-FR" sz="1800" dirty="0"/>
              <a:t>• Les bolus de corticoïdes contre-indiquent un vaccin vivant durant les trois mois qui suivent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13/11/2019 par la  SPILF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5355"/>
            <a:ext cx="777826" cy="7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547868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9476</TotalTime>
  <Words>1087</Words>
  <Application>Microsoft Macintosh PowerPoint</Application>
  <PresentationFormat>Affichage à l'écran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News Gothic MT</vt:lpstr>
      <vt:lpstr>Times New Roman</vt:lpstr>
      <vt:lpstr>Wingdings</vt:lpstr>
      <vt:lpstr>Conception personnalisée</vt:lpstr>
      <vt:lpstr>2_Office Theme</vt:lpstr>
      <vt:lpstr>Vaccinations et Sclérose en plaques Recommandations du Groupe Français  Vaccinations et SEP sous l’égide de la SFSEP</vt:lpstr>
      <vt:lpstr> SEP et immunodépression: définitions</vt:lpstr>
      <vt:lpstr> SEP et vaccins: pas de risque démontré </vt:lpstr>
      <vt:lpstr> Données d’efficacité vaccinale Patients sans traitement immunoactif </vt:lpstr>
      <vt:lpstr> Données d’efficacité vaccinale Patients avec traitement immunoactif</vt:lpstr>
      <vt:lpstr>SEP non traitée :  vérifier le statut vaccinal</vt:lpstr>
      <vt:lpstr> SEP non traitée ou traitée par interférons béta ou acétate de glatiramer </vt:lpstr>
      <vt:lpstr> SEP non traitée ou traitée par interférons béta ou acétate de glatiramer </vt:lpstr>
      <vt:lpstr> SEP non traitée ou traitée par interférons béta ou acétate de glatiramer </vt:lpstr>
      <vt:lpstr> SEP non traitée ou traitée par interférons béta ou acétate de glatiramer </vt:lpstr>
      <vt:lpstr> Avant un traitement immunosuppresseur</vt:lpstr>
      <vt:lpstr> Avant de débuter un traitement immunosuppresseur</vt:lpstr>
      <vt:lpstr> Avant un nouveau traitement immunosuppresseur</vt:lpstr>
      <vt:lpstr> Traitement immunosuppresseur en cours</vt:lpstr>
      <vt:lpstr> SEP et vaccinations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Jean Paul Stahl</cp:lastModifiedBy>
  <cp:revision>142</cp:revision>
  <dcterms:created xsi:type="dcterms:W3CDTF">2013-04-22T10:21:17Z</dcterms:created>
  <dcterms:modified xsi:type="dcterms:W3CDTF">2019-12-01T15:28:20Z</dcterms:modified>
</cp:coreProperties>
</file>