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48" r:id="rId2"/>
    <p:sldId id="349" r:id="rId3"/>
    <p:sldId id="396" r:id="rId4"/>
    <p:sldId id="398" r:id="rId5"/>
    <p:sldId id="397" r:id="rId6"/>
    <p:sldId id="399" r:id="rId7"/>
    <p:sldId id="400" r:id="rId8"/>
    <p:sldId id="403" r:id="rId9"/>
    <p:sldId id="405" r:id="rId10"/>
    <p:sldId id="406" r:id="rId11"/>
    <p:sldId id="407" r:id="rId12"/>
    <p:sldId id="40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6" autoAdjust="0"/>
    <p:restoredTop sz="94649" autoAdjust="0"/>
  </p:normalViewPr>
  <p:slideViewPr>
    <p:cSldViewPr snapToGrid="0" snapToObjects="1">
      <p:cViewPr varScale="1">
        <p:scale>
          <a:sx n="103" d="100"/>
          <a:sy n="103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2305-A848-A041-975A-6B0F49729DE1}" type="datetimeFigureOut">
              <a:rPr lang="fr-FR" smtClean="0"/>
              <a:pPr/>
              <a:t>03/01/2019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1AD7-0B65-3945-86A0-0EB9EC909C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90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73C5BA-2073-3A4B-9530-370B151C21D2}" type="slidenum">
              <a:rPr lang="fr-FR" sz="1200">
                <a:latin typeface="Calibri" charset="0"/>
              </a:rPr>
              <a:pPr eaLnBrk="1" hangingPunct="1"/>
              <a:t>1</a:t>
            </a:fld>
            <a:endParaRPr lang="fr-FR" sz="12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B1AD7-0B65-3945-86A0-0EB9EC909C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95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540125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A3B66858-702C-8D4E-AAA0-E0AC10CC492C}" type="slidenum">
              <a:rPr lang="fr-FR" sz="1600" b="1" smtClean="0">
                <a:latin typeface="Arial Narrow" charset="0"/>
                <a:cs typeface="Arial" charset="0"/>
              </a:rPr>
              <a:pPr algn="ctr" eaLnBrk="1" hangingPunct="1">
                <a:defRPr/>
              </a:pPr>
              <a:t>‹N°›</a:t>
            </a:fld>
            <a:endParaRPr lang="fr-FR" sz="1600" b="1">
              <a:latin typeface="Arial Narrow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8467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4" y="1641475"/>
            <a:ext cx="3818467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8ACD-823F-1044-95A2-8A2795E540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5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fld id="{375340E4-6400-8547-97FD-C775F996F9E4}" type="slidenum">
              <a:rPr lang="fr-FR" sz="1400">
                <a:solidFill>
                  <a:srgbClr val="898989"/>
                </a:solidFill>
                <a:latin typeface="Calibri" charset="0"/>
              </a:rPr>
              <a:pPr algn="l" eaLnBrk="1" hangingPunct="1"/>
              <a:t>1</a:t>
            </a:fld>
            <a:endParaRPr lang="fr-FR" sz="14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1321349"/>
            <a:ext cx="6498158" cy="172486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alibri" charset="0"/>
                <a:ea typeface="ＭＳ Ｐゴシック" charset="0"/>
                <a:cs typeface="ＭＳ Ｐゴシック" charset="0"/>
              </a:rPr>
              <a:t>Conduite à tenir devant un ou plusieurs cas d’infection invasive à méningocoque (IIM)</a:t>
            </a:r>
            <a:endParaRPr lang="fr-FR" sz="320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2921" y="3420602"/>
            <a:ext cx="6498159" cy="916641"/>
          </a:xfrm>
        </p:spPr>
        <p:txBody>
          <a:bodyPr>
            <a:norm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Diapositives adaptées à partir de l’instruction de la DGOS du 27 juillet 2018 relative à la prophylaxie des infections invasives à méningocoque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5799" y="6490158"/>
            <a:ext cx="6152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</a:rPr>
              <a:t>Synthèse validée par le groupe recommandation </a:t>
            </a:r>
            <a:r>
              <a:rPr lang="fr-FR" sz="1400" dirty="0" smtClean="0">
                <a:latin typeface="Calibri" panose="020F0502020204030204" pitchFamily="34" charset="0"/>
              </a:rPr>
              <a:t>de </a:t>
            </a:r>
            <a:r>
              <a:rPr lang="fr-FR" sz="1400" dirty="0">
                <a:latin typeface="Calibri" panose="020F0502020204030204" pitchFamily="34" charset="0"/>
              </a:rPr>
              <a:t>la SPILF le 14 novembre 2018</a:t>
            </a:r>
          </a:p>
        </p:txBody>
      </p:sp>
    </p:spTree>
    <p:extLst>
      <p:ext uri="{BB962C8B-B14F-4D97-AF65-F5344CB8AC3E}">
        <p14:creationId xmlns:p14="http://schemas.microsoft.com/office/powerpoint/2010/main" val="317887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409295"/>
            <a:ext cx="8763934" cy="627530"/>
          </a:xfrm>
        </p:spPr>
        <p:txBody>
          <a:bodyPr/>
          <a:lstStyle/>
          <a:p>
            <a:r>
              <a:rPr lang="fr-FR" sz="2800" dirty="0">
                <a:latin typeface="Calibri" panose="020F0502020204030204" pitchFamily="34" charset="0"/>
              </a:rPr>
              <a:t>IIM de </a:t>
            </a:r>
            <a:r>
              <a:rPr lang="fr-FR" sz="2800" dirty="0" err="1">
                <a:latin typeface="Calibri" panose="020F0502020204030204" pitchFamily="34" charset="0"/>
              </a:rPr>
              <a:t>sérogroupe</a:t>
            </a:r>
            <a:r>
              <a:rPr lang="fr-FR" sz="2800" dirty="0">
                <a:latin typeface="Calibri" panose="020F0502020204030204" pitchFamily="34" charset="0"/>
              </a:rPr>
              <a:t> A, Y ou W: </a:t>
            </a:r>
            <a:br>
              <a:rPr lang="fr-FR" sz="2800" dirty="0">
                <a:latin typeface="Calibri" panose="020F0502020204030204" pitchFamily="34" charset="0"/>
              </a:rPr>
            </a:br>
            <a:r>
              <a:rPr lang="fr-FR" sz="2800" dirty="0">
                <a:latin typeface="Calibri" panose="020F0502020204030204" pitchFamily="34" charset="0"/>
              </a:rPr>
              <a:t>schémas de vaccination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D03D6C32-7F26-E647-B649-1C59293AC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567242"/>
              </p:ext>
            </p:extLst>
          </p:nvPr>
        </p:nvGraphicFramePr>
        <p:xfrm>
          <a:off x="208616" y="1343024"/>
          <a:ext cx="8763934" cy="454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372">
                  <a:extLst>
                    <a:ext uri="{9D8B030D-6E8A-4147-A177-3AD203B41FA5}">
                      <a16:colId xmlns="" xmlns:a16="http://schemas.microsoft.com/office/drawing/2014/main" val="2580697633"/>
                    </a:ext>
                  </a:extLst>
                </a:gridCol>
                <a:gridCol w="6786562">
                  <a:extLst>
                    <a:ext uri="{9D8B030D-6E8A-4147-A177-3AD203B41FA5}">
                      <a16:colId xmlns="" xmlns:a16="http://schemas.microsoft.com/office/drawing/2014/main" val="3404238598"/>
                    </a:ext>
                  </a:extLst>
                </a:gridCol>
              </a:tblGrid>
              <a:tr h="43367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6865947"/>
                  </a:ext>
                </a:extLst>
              </a:tr>
              <a:tr h="66995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semaines à 4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puis vaccin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antiméningocoque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selon le calendrier en vigueur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3068435"/>
                  </a:ext>
                </a:extLst>
              </a:tr>
              <a:tr h="66995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®,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1 mois plus tard et rappel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12 mois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®, rappel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283615"/>
                  </a:ext>
                </a:extLst>
              </a:tr>
              <a:tr h="66995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à 11 mois révolus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®,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1 mois plus tard et rappel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au cours de la 2</a:t>
                      </a:r>
                      <a:r>
                        <a:rPr lang="fr-FR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®, rappel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0824989"/>
                  </a:ext>
                </a:extLst>
              </a:tr>
              <a:tr h="79089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contre le méningocoque C 1 dose: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11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7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366432"/>
            <a:ext cx="8763934" cy="627530"/>
          </a:xfrm>
        </p:spPr>
        <p:txBody>
          <a:bodyPr/>
          <a:lstStyle/>
          <a:p>
            <a:r>
              <a:rPr lang="fr-FR" sz="2800" dirty="0">
                <a:latin typeface="Calibri" panose="020F0502020204030204" pitchFamily="34" charset="0"/>
              </a:rPr>
              <a:t>IIM de </a:t>
            </a:r>
            <a:r>
              <a:rPr lang="fr-FR" sz="2800" dirty="0" err="1">
                <a:latin typeface="Calibri" panose="020F0502020204030204" pitchFamily="34" charset="0"/>
              </a:rPr>
              <a:t>sérogroupe</a:t>
            </a:r>
            <a:r>
              <a:rPr lang="fr-FR" sz="2800" dirty="0">
                <a:latin typeface="Calibri" panose="020F0502020204030204" pitchFamily="34" charset="0"/>
              </a:rPr>
              <a:t> A, Y ou W: </a:t>
            </a:r>
            <a:br>
              <a:rPr lang="fr-FR" sz="2800" dirty="0">
                <a:latin typeface="Calibri" panose="020F0502020204030204" pitchFamily="34" charset="0"/>
              </a:rPr>
            </a:br>
            <a:r>
              <a:rPr lang="fr-FR" sz="2800" dirty="0">
                <a:latin typeface="Calibri" panose="020F0502020204030204" pitchFamily="34" charset="0"/>
              </a:rPr>
              <a:t>schémas de vaccination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D03D6C32-7F26-E647-B649-1C59293AC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372391"/>
              </p:ext>
            </p:extLst>
          </p:nvPr>
        </p:nvGraphicFramePr>
        <p:xfrm>
          <a:off x="208616" y="1328737"/>
          <a:ext cx="8763934" cy="491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372">
                  <a:extLst>
                    <a:ext uri="{9D8B030D-6E8A-4147-A177-3AD203B41FA5}">
                      <a16:colId xmlns="" xmlns:a16="http://schemas.microsoft.com/office/drawing/2014/main" val="2580697633"/>
                    </a:ext>
                  </a:extLst>
                </a:gridCol>
                <a:gridCol w="6786562">
                  <a:extLst>
                    <a:ext uri="{9D8B030D-6E8A-4147-A177-3AD203B41FA5}">
                      <a16:colId xmlns="" xmlns:a16="http://schemas.microsoft.com/office/drawing/2014/main" val="3404238598"/>
                    </a:ext>
                  </a:extLst>
                </a:gridCol>
              </a:tblGrid>
              <a:tr h="43367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6865947"/>
                  </a:ext>
                </a:extLst>
              </a:tr>
              <a:tr h="957076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Après 12 mois révolus et chez l’adulte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(ou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Menveo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après 2 ans)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quadrivalent conjugué depuis moins de 5 ans: pas de rappel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quadrivalent conjugué depuis 5 ans ou plus: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(ou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Menveo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après 2 ans)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non conjugué depuis moins de 3 ans: pas de rappel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non conjugué depuis 3 ans ou plus: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(ou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Menveo</a:t>
                      </a:r>
                      <a:r>
                        <a:rPr lang="fr-FR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après 2 ans)</a:t>
                      </a: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non conjugué AC depuis moins de 3 ans: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- Si contact avec IIM A: pas de vaccin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- Si contact avec IIM Y ou W: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(ou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Menveo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    après 2 ans)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8208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9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Survenue de cas liés d’IIM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045265"/>
            <a:ext cx="8648513" cy="5095557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Les cas liés sont définis par la survenue de 2 cas ou plus parmi des personnes présentant un lien épidémiologique (contacts proches ou présence dans une même collectivité ou un même groupe social)</a:t>
            </a:r>
            <a:endParaRPr lang="fr-FR" sz="2400" dirty="0">
              <a:latin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</a:rPr>
              <a:t>A l’issue des investigations, seront retenues comme situations</a:t>
            </a:r>
          </a:p>
          <a:p>
            <a:pPr marL="349250" lvl="1" indent="0">
              <a:buNone/>
            </a:pPr>
            <a:r>
              <a:rPr lang="fr-FR" sz="2000" b="1" dirty="0">
                <a:latin typeface="Calibri" panose="020F0502020204030204" pitchFamily="34" charset="0"/>
              </a:rPr>
              <a:t>1. Grappe de cas</a:t>
            </a:r>
            <a:r>
              <a:rPr lang="fr-FR" sz="2000" dirty="0">
                <a:latin typeface="Calibri" panose="020F0502020204030204" pitchFamily="34" charset="0"/>
              </a:rPr>
              <a:t>: survenue de 2 cas ou plus rattachables à des souches identiques, anormalement rapprochées dans le temps, dans une même collectivité ou groupe social</a:t>
            </a:r>
          </a:p>
          <a:p>
            <a:pPr marL="349250" lvl="1" indent="0">
              <a:buNone/>
            </a:pPr>
            <a:r>
              <a:rPr lang="fr-FR" sz="2000" b="1" dirty="0">
                <a:latin typeface="Calibri" panose="020F0502020204030204" pitchFamily="34" charset="0"/>
              </a:rPr>
              <a:t>2. Epidémie</a:t>
            </a:r>
            <a:r>
              <a:rPr lang="fr-FR" sz="2000" dirty="0">
                <a:latin typeface="Calibri" panose="020F0502020204030204" pitchFamily="34" charset="0"/>
              </a:rPr>
              <a:t>: survenue dans une même communauté dans un délai ≤ 3 mois d’au moins 3 cas sans contact direct entre eux, rattachables à des souches identiques ET un taux d’attaque primaire ≥ 10 cas/100 000</a:t>
            </a:r>
          </a:p>
          <a:p>
            <a:pPr marL="349250" lvl="1" indent="0">
              <a:buNone/>
            </a:pPr>
            <a:r>
              <a:rPr lang="fr-FR" sz="2000" b="1" dirty="0">
                <a:latin typeface="Calibri" panose="020F0502020204030204" pitchFamily="34" charset="0"/>
              </a:rPr>
              <a:t>3. </a:t>
            </a:r>
            <a:r>
              <a:rPr lang="fr-FR" sz="2000" b="1" dirty="0" err="1">
                <a:latin typeface="Calibri" panose="020F0502020204030204" pitchFamily="34" charset="0"/>
              </a:rPr>
              <a:t>Hyperendémie</a:t>
            </a:r>
            <a:r>
              <a:rPr lang="fr-FR" sz="2000" dirty="0">
                <a:latin typeface="Calibri" panose="020F0502020204030204" pitchFamily="34" charset="0"/>
              </a:rPr>
              <a:t>: augmentation durable de l’incidence pour un </a:t>
            </a:r>
            <a:r>
              <a:rPr lang="fr-FR" sz="2000" dirty="0" err="1">
                <a:latin typeface="Calibri" panose="020F0502020204030204" pitchFamily="34" charset="0"/>
              </a:rPr>
              <a:t>sérogroupe</a:t>
            </a:r>
            <a:r>
              <a:rPr lang="fr-FR" sz="2000" dirty="0">
                <a:latin typeface="Calibri" panose="020F0502020204030204" pitchFamily="34" charset="0"/>
              </a:rPr>
              <a:t> donné par rapport à l’incidence habituellement observée dans un secteur géographique</a:t>
            </a:r>
            <a:endParaRPr lang="fr-FR" dirty="0">
              <a:latin typeface="Calibri" panose="020F0502020204030204" pitchFamily="34" charset="0"/>
            </a:endParaRPr>
          </a:p>
          <a:p>
            <a:endParaRPr lang="fr-F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48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Infection à méningocoque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208615" y="1045265"/>
            <a:ext cx="8935385" cy="5584135"/>
          </a:xfrm>
        </p:spPr>
        <p:txBody>
          <a:bodyPr>
            <a:noAutofit/>
          </a:bodyPr>
          <a:lstStyle/>
          <a:p>
            <a:r>
              <a:rPr lang="fr-FR" i="1" dirty="0" err="1">
                <a:latin typeface="Calibri" panose="020F0502020204030204" pitchFamily="34" charset="0"/>
              </a:rPr>
              <a:t>Neisseria</a:t>
            </a:r>
            <a:r>
              <a:rPr lang="fr-FR" i="1" dirty="0">
                <a:latin typeface="Calibri" panose="020F0502020204030204" pitchFamily="34" charset="0"/>
              </a:rPr>
              <a:t> </a:t>
            </a:r>
            <a:r>
              <a:rPr lang="fr-FR" i="1" dirty="0" err="1">
                <a:latin typeface="Calibri" panose="020F0502020204030204" pitchFamily="34" charset="0"/>
              </a:rPr>
              <a:t>meningitidis</a:t>
            </a:r>
            <a:endParaRPr lang="fr-FR" i="1" dirty="0">
              <a:latin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- Bactérie strictement humaine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Bactérie fragile qui ne survit pas dans le milieu extérieur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- </a:t>
            </a:r>
            <a:r>
              <a:rPr lang="fr-FR" sz="2400" dirty="0" err="1">
                <a:latin typeface="Calibri" panose="020F0502020204030204" pitchFamily="34" charset="0"/>
              </a:rPr>
              <a:t>Sérogroupes</a:t>
            </a:r>
            <a:r>
              <a:rPr lang="fr-FR" sz="2400" dirty="0">
                <a:latin typeface="Calibri" panose="020F0502020204030204" pitchFamily="34" charset="0"/>
              </a:rPr>
              <a:t> les plus répandus dans les IIM : </a:t>
            </a:r>
            <a:r>
              <a:rPr lang="fr-FR" sz="2400" dirty="0" smtClean="0">
                <a:latin typeface="Calibri" panose="020F0502020204030204" pitchFamily="34" charset="0"/>
              </a:rPr>
              <a:t>B(62%) et C(23%)</a:t>
            </a:r>
          </a:p>
          <a:p>
            <a:r>
              <a:rPr lang="fr-FR" dirty="0" smtClean="0">
                <a:latin typeface="Calibri" panose="020F0502020204030204" pitchFamily="34" charset="0"/>
              </a:rPr>
              <a:t>Transmission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- par les sécrétions rhinopharyngées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risque de transmission fonction de la nature/durée de 	l’exposition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un patient est contagieux de 10 jours </a:t>
            </a:r>
            <a:r>
              <a:rPr lang="fr-FR" sz="2400" dirty="0">
                <a:solidFill>
                  <a:srgbClr val="595959"/>
                </a:solidFill>
                <a:latin typeface="Calibri" panose="020F0502020204030204" pitchFamily="34" charset="0"/>
              </a:rPr>
              <a:t>avant le début de 	l’hospitalisation </a:t>
            </a:r>
            <a:r>
              <a:rPr lang="fr-FR" sz="2400" dirty="0" smtClean="0">
                <a:latin typeface="Calibri" panose="020F0502020204030204" pitchFamily="34" charset="0"/>
              </a:rPr>
              <a:t>jusqu’à </a:t>
            </a:r>
            <a:r>
              <a:rPr lang="fr-FR" sz="2400" dirty="0">
                <a:latin typeface="Calibri" panose="020F0502020204030204" pitchFamily="34" charset="0"/>
              </a:rPr>
              <a:t>la 1</a:t>
            </a:r>
            <a:r>
              <a:rPr lang="fr-FR" sz="2400" baseline="30000" dirty="0">
                <a:latin typeface="Calibri" panose="020F0502020204030204" pitchFamily="34" charset="0"/>
              </a:rPr>
              <a:t>ère</a:t>
            </a:r>
            <a:r>
              <a:rPr lang="fr-FR" sz="2400" dirty="0">
                <a:latin typeface="Calibri" panose="020F0502020204030204" pitchFamily="34" charset="0"/>
              </a:rPr>
              <a:t> administration 	parentérale </a:t>
            </a:r>
            <a:r>
              <a:rPr lang="fr-FR" sz="2400" dirty="0" smtClean="0">
                <a:latin typeface="Calibri" panose="020F0502020204030204" pitchFamily="34" charset="0"/>
              </a:rPr>
              <a:t>de </a:t>
            </a:r>
            <a:r>
              <a:rPr lang="fr-FR" sz="2400" dirty="0" err="1" smtClean="0">
                <a:latin typeface="Calibri" panose="020F0502020204030204" pitchFamily="34" charset="0"/>
              </a:rPr>
              <a:t>ceftriaxone</a:t>
            </a:r>
            <a:r>
              <a:rPr lang="fr-FR" sz="2400" dirty="0" smtClean="0">
                <a:latin typeface="Calibri" panose="020F0502020204030204" pitchFamily="34" charset="0"/>
              </a:rPr>
              <a:t> ou jusqu’à 24h après 	l’administration d’un antibiotique actif sur le portage 	</a:t>
            </a:r>
            <a:r>
              <a:rPr lang="fr-FR" sz="2400" dirty="0" err="1" smtClean="0">
                <a:latin typeface="Calibri" panose="020F0502020204030204" pitchFamily="34" charset="0"/>
              </a:rPr>
              <a:t>nasopharyngé</a:t>
            </a:r>
            <a:endParaRPr lang="fr-F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018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Infection invasive à méningocoque (IIM)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500759"/>
            <a:ext cx="8648513" cy="5003691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Définition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1. Isolement bactériologique de méningocoque ou PCR + à partir d’un site normalement stérile (sang, LCS, liquide articulaire, liquide pleural, liquide péritonéal, liquide péricardique, liquide de la chambre antérieure de l’œil) ou à partir d’une biopsie cutanée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2. Présence de diplocoques Gram - à l’examen microscopique du LCS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3. LCS évocateur de méningite bactérienne purulente (à l’exclusion de l’isolement d’une autre bactérie) ET présence d’un purpura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4. Présence d’un </a:t>
            </a:r>
            <a:r>
              <a:rPr lang="fr-FR" sz="2400" i="1" dirty="0">
                <a:latin typeface="Calibri" panose="020F0502020204030204" pitchFamily="34" charset="0"/>
              </a:rPr>
              <a:t>purpura </a:t>
            </a:r>
            <a:r>
              <a:rPr lang="fr-FR" sz="2400" i="1" dirty="0" err="1">
                <a:latin typeface="Calibri" panose="020F0502020204030204" pitchFamily="34" charset="0"/>
              </a:rPr>
              <a:t>fulminans</a:t>
            </a:r>
            <a:endParaRPr lang="fr-FR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1652928" y="728368"/>
            <a:ext cx="633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Incidence annuelle </a:t>
            </a:r>
            <a:r>
              <a:rPr lang="fr-FR" sz="2000" dirty="0">
                <a:solidFill>
                  <a:srgbClr val="595959"/>
                </a:solidFill>
                <a:latin typeface="Calibri" panose="020F0502020204030204" pitchFamily="34" charset="0"/>
              </a:rPr>
              <a:t>0,65 à 0,95 cas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/100 000 habitants</a:t>
            </a:r>
          </a:p>
        </p:txBody>
      </p:sp>
    </p:spTree>
    <p:extLst>
      <p:ext uri="{BB962C8B-B14F-4D97-AF65-F5344CB8AC3E}">
        <p14:creationId xmlns:p14="http://schemas.microsoft.com/office/powerpoint/2010/main" val="227077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Infection invasive à méningocoque (IIM)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728343"/>
            <a:ext cx="8648513" cy="4358707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Déclaration obligatoire de tout cas d’IIM sans délai à l’ARS (signalement et notification) pour mise en œuvre des mesures prophylactiques autour du cas index</a:t>
            </a:r>
          </a:p>
          <a:p>
            <a:r>
              <a:rPr lang="fr-FR" dirty="0">
                <a:latin typeface="Calibri" panose="020F0502020204030204" pitchFamily="34" charset="0"/>
              </a:rPr>
              <a:t>Diagnostic microbiologique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- Mise en culture indispensable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Tout matériel + doit être envoyé au CNR pour </a:t>
            </a:r>
            <a:r>
              <a:rPr lang="fr-FR" sz="2400" dirty="0" err="1">
                <a:latin typeface="Calibri" panose="020F0502020204030204" pitchFamily="34" charset="0"/>
              </a:rPr>
              <a:t>génotypage</a:t>
            </a:r>
            <a:r>
              <a:rPr lang="fr-FR" sz="2400" dirty="0">
                <a:latin typeface="Calibri" panose="020F0502020204030204" pitchFamily="34" charset="0"/>
              </a:rPr>
              <a:t> 	complet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Antibiogramme par E-test (pénicilline, céphalosporine 	injectable, chloramphénicol, rifampicine, ciprofloxacine) 	</a:t>
            </a:r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0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67510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Antibioprophylaxie autour d’un cas d’IIM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045265"/>
            <a:ext cx="8648513" cy="5095557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Sujet contact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Personne ayant été exposée directement aux sécrétions rhino-pharyngées du cas dans les 10 jours précédant le début </a:t>
            </a:r>
            <a:r>
              <a:rPr lang="fr-FR" sz="2400" dirty="0">
                <a:solidFill>
                  <a:srgbClr val="595959"/>
                </a:solidFill>
                <a:latin typeface="Calibri" panose="020F0502020204030204" pitchFamily="34" charset="0"/>
              </a:rPr>
              <a:t>de l’hospitalisation(personnes </a:t>
            </a:r>
            <a:r>
              <a:rPr lang="fr-FR" sz="2400" dirty="0">
                <a:latin typeface="Calibri" panose="020F0502020204030204" pitchFamily="34" charset="0"/>
              </a:rPr>
              <a:t>qui vivent/sont gardées sous le même toit que la cas index pendant sa période de contagiosité)</a:t>
            </a:r>
          </a:p>
          <a:p>
            <a:r>
              <a:rPr lang="fr-FR" dirty="0">
                <a:latin typeface="Calibri" panose="020F0502020204030204" pitchFamily="34" charset="0"/>
              </a:rPr>
              <a:t>Autres circonstances, évaluation du risque dépend de :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- la proximité : distance &lt; </a:t>
            </a:r>
            <a:r>
              <a:rPr lang="fr-FR" sz="2400" dirty="0" smtClean="0">
                <a:latin typeface="Calibri" panose="020F0502020204030204" pitchFamily="34" charset="0"/>
              </a:rPr>
              <a:t>1 m</a:t>
            </a:r>
            <a:endParaRPr lang="fr-FR" sz="2400" dirty="0">
              <a:latin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le type de contact : face à face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la durée</a:t>
            </a:r>
            <a:r>
              <a:rPr lang="fr-FR" sz="2400" dirty="0">
                <a:solidFill>
                  <a:srgbClr val="595959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&gt; 1 heure</a:t>
            </a:r>
            <a:endParaRPr lang="fr-FR" sz="2400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contact « bouche à bouche » : la durée importe peu</a:t>
            </a:r>
            <a:endParaRPr lang="fr-FR" dirty="0">
              <a:latin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</a:rPr>
              <a:t>Pour le personnel soignant : sont considérés comme contact les personnes ayant réalisé le bouche à bouche, une intubation ou une aspiration </a:t>
            </a:r>
            <a:r>
              <a:rPr lang="fr-FR" dirty="0" err="1">
                <a:latin typeface="Calibri" panose="020F0502020204030204" pitchFamily="34" charset="0"/>
              </a:rPr>
              <a:t>endo</a:t>
            </a:r>
            <a:r>
              <a:rPr lang="fr-FR" dirty="0">
                <a:latin typeface="Calibri" panose="020F0502020204030204" pitchFamily="34" charset="0"/>
              </a:rPr>
              <a:t>-trachéale sans masque</a:t>
            </a:r>
          </a:p>
          <a:p>
            <a:endParaRPr lang="fr-FR" dirty="0">
              <a:latin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endParaRPr lang="fr-FR" sz="2400" dirty="0">
              <a:latin typeface="Calibri" panose="020F0502020204030204" pitchFamily="34" charset="0"/>
            </a:endParaRPr>
          </a:p>
          <a:p>
            <a:pPr marL="349250" lvl="1" indent="0">
              <a:buNone/>
            </a:pPr>
            <a:endParaRPr lang="fr-F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43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10782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Antibioprophylaxie autour d’un cas d’IIM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206514"/>
            <a:ext cx="8648513" cy="4094456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Schéma</a:t>
            </a:r>
          </a:p>
          <a:p>
            <a:pPr marL="34925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</a:rPr>
              <a:t>- Rifampicine PO 48h (600 mgx2/j chez l’adulte, 10 mg/kg </a:t>
            </a:r>
            <a:r>
              <a:rPr lang="fr-FR" sz="2400" smtClean="0">
                <a:latin typeface="Calibri" panose="020F0502020204030204" pitchFamily="34" charset="0"/>
              </a:rPr>
              <a:t>	</a:t>
            </a:r>
            <a:r>
              <a:rPr lang="fr-FR" sz="2400" smtClean="0">
                <a:latin typeface="Calibri" panose="020F0502020204030204" pitchFamily="34" charset="0"/>
              </a:rPr>
              <a:t>x2/j</a:t>
            </a:r>
            <a:r>
              <a:rPr lang="fr-FR" sz="2400" dirty="0">
                <a:latin typeface="Calibri" panose="020F0502020204030204" pitchFamily="34" charset="0"/>
              </a:rPr>
              <a:t> </a:t>
            </a:r>
            <a:r>
              <a:rPr lang="fr-FR" sz="2400" smtClean="0">
                <a:latin typeface="Calibri" panose="020F0502020204030204" pitchFamily="34" charset="0"/>
              </a:rPr>
              <a:t>pour </a:t>
            </a:r>
            <a:r>
              <a:rPr lang="fr-FR" sz="2400" dirty="0">
                <a:latin typeface="Calibri" panose="020F0502020204030204" pitchFamily="34" charset="0"/>
              </a:rPr>
              <a:t>l’enfant) 	</a:t>
            </a:r>
          </a:p>
          <a:p>
            <a:pPr marL="349250" lvl="1" indent="0">
              <a:buNone/>
            </a:pPr>
            <a:r>
              <a:rPr lang="fr-FR" sz="2400" dirty="0">
                <a:latin typeface="Calibri" panose="020F0502020204030204" pitchFamily="34" charset="0"/>
              </a:rPr>
              <a:t>	- en cas de contre-indication, de résistance documentée ou 	d’infections répétées dans une même communauté, 	</a:t>
            </a:r>
            <a:r>
              <a:rPr lang="fr-FR" sz="2400" dirty="0" err="1">
                <a:latin typeface="Calibri" panose="020F0502020204030204" pitchFamily="34" charset="0"/>
              </a:rPr>
              <a:t>ceftriaxone</a:t>
            </a:r>
            <a:r>
              <a:rPr lang="fr-FR" sz="2400" dirty="0">
                <a:latin typeface="Calibri" panose="020F0502020204030204" pitchFamily="34" charset="0"/>
              </a:rPr>
              <a:t> IV dose unique </a:t>
            </a:r>
            <a:r>
              <a:rPr lang="fr-FR" sz="2400" dirty="0">
                <a:solidFill>
                  <a:srgbClr val="595959"/>
                </a:solidFill>
                <a:latin typeface="Calibri" panose="020F0502020204030204" pitchFamily="34" charset="0"/>
              </a:rPr>
              <a:t>(250 mg chez l’adulte et 125 mg 	chez l’enfant)</a:t>
            </a: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sz="2400" dirty="0">
                <a:latin typeface="Calibri" panose="020F0502020204030204" pitchFamily="34" charset="0"/>
              </a:rPr>
              <a:t>ou ciprofloxacine PO dose unique (500 mg 	chez l’adulte, 20 mg/kg chez l’enfant)</a:t>
            </a:r>
          </a:p>
          <a:p>
            <a:r>
              <a:rPr lang="fr-FR" dirty="0">
                <a:latin typeface="Calibri" panose="020F0502020204030204" pitchFamily="34" charset="0"/>
              </a:rPr>
              <a:t>A débuter dans les plus brefs délais, si possible dans les 24 à 48h après le diagnostic</a:t>
            </a:r>
          </a:p>
          <a:p>
            <a:r>
              <a:rPr lang="fr-FR" dirty="0">
                <a:latin typeface="Calibri" panose="020F0502020204030204" pitchFamily="34" charset="0"/>
              </a:rPr>
              <a:t>Inutile au delà de 10 jours après le dernier contact avec le cas index pendant sa période de contagiosité</a:t>
            </a:r>
            <a:endParaRPr lang="fr-F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7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042276" cy="627530"/>
          </a:xfrm>
        </p:spPr>
        <p:txBody>
          <a:bodyPr/>
          <a:lstStyle/>
          <a:p>
            <a:r>
              <a:rPr lang="fr-FR" sz="3600" dirty="0">
                <a:latin typeface="Calibri" panose="020F0502020204030204" pitchFamily="34" charset="0"/>
              </a:rPr>
              <a:t>Vaccination autour d’un cas d’IIM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25157" y="1045265"/>
            <a:ext cx="8648513" cy="5095557"/>
          </a:xfrm>
        </p:spPr>
        <p:txBody>
          <a:bodyPr>
            <a:no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Vaccination uniquement proposée aux sujets contacts qui se retrouvent de façon régulière et répétée dans l’entourage proche du cas</a:t>
            </a:r>
            <a:endParaRPr lang="fr-FR" sz="2400" dirty="0">
              <a:latin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</a:rPr>
              <a:t>A réaliser dans un délai de 10 jours après le dernier contact avec le cas index dans sa période de contagiosité</a:t>
            </a:r>
          </a:p>
          <a:p>
            <a:r>
              <a:rPr lang="fr-FR" b="1" dirty="0">
                <a:latin typeface="Calibri" panose="020F0502020204030204" pitchFamily="34" charset="0"/>
              </a:rPr>
              <a:t>Complète l’antibioprophylaxie </a:t>
            </a:r>
            <a:r>
              <a:rPr lang="fr-FR" dirty="0">
                <a:latin typeface="Calibri" panose="020F0502020204030204" pitchFamily="34" charset="0"/>
              </a:rPr>
              <a:t>lorsque la souche responsable du cas est d’un </a:t>
            </a:r>
            <a:r>
              <a:rPr lang="fr-FR" dirty="0" err="1">
                <a:latin typeface="Calibri" panose="020F0502020204030204" pitchFamily="34" charset="0"/>
              </a:rPr>
              <a:t>sérogroupe</a:t>
            </a:r>
            <a:r>
              <a:rPr lang="fr-FR" dirty="0">
                <a:latin typeface="Calibri" panose="020F0502020204030204" pitchFamily="34" charset="0"/>
              </a:rPr>
              <a:t> A, C, W ou Y, </a:t>
            </a:r>
          </a:p>
          <a:p>
            <a:r>
              <a:rPr lang="fr-FR" dirty="0">
                <a:latin typeface="Calibri" panose="020F0502020204030204" pitchFamily="34" charset="0"/>
              </a:rPr>
              <a:t>Pas de vaccination pour une IIM du </a:t>
            </a:r>
            <a:r>
              <a:rPr lang="fr-FR" dirty="0" err="1">
                <a:latin typeface="Calibri" panose="020F0502020204030204" pitchFamily="34" charset="0"/>
              </a:rPr>
              <a:t>sérogroupe</a:t>
            </a:r>
            <a:r>
              <a:rPr lang="fr-FR" dirty="0">
                <a:latin typeface="Calibri" panose="020F0502020204030204" pitchFamily="34" charset="0"/>
              </a:rPr>
              <a:t> B sauf indication particulière des autorités de santé</a:t>
            </a:r>
          </a:p>
          <a:p>
            <a:r>
              <a:rPr lang="fr-FR" dirty="0">
                <a:latin typeface="Calibri" panose="020F0502020204030204" pitchFamily="34" charset="0"/>
              </a:rPr>
              <a:t>La survenue d’une IIM chez un sujet antérieurement vacciné contre le </a:t>
            </a:r>
            <a:r>
              <a:rPr lang="fr-FR" dirty="0" err="1">
                <a:latin typeface="Calibri" panose="020F0502020204030204" pitchFamily="34" charset="0"/>
              </a:rPr>
              <a:t>sérogroupe</a:t>
            </a:r>
            <a:r>
              <a:rPr lang="fr-FR" dirty="0">
                <a:latin typeface="Calibri" panose="020F0502020204030204" pitchFamily="34" charset="0"/>
              </a:rPr>
              <a:t> en cause doit être signalée et explorée</a:t>
            </a:r>
          </a:p>
          <a:p>
            <a:endParaRPr lang="fr-F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82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0"/>
            <a:ext cx="8763934" cy="627530"/>
          </a:xfrm>
        </p:spPr>
        <p:txBody>
          <a:bodyPr/>
          <a:lstStyle/>
          <a:p>
            <a:r>
              <a:rPr lang="fr-FR" sz="2800" dirty="0">
                <a:latin typeface="Calibri" panose="020F0502020204030204" pitchFamily="34" charset="0"/>
              </a:rPr>
              <a:t>IIM de </a:t>
            </a:r>
            <a:r>
              <a:rPr lang="fr-FR" sz="2800" dirty="0" err="1">
                <a:latin typeface="Calibri" panose="020F0502020204030204" pitchFamily="34" charset="0"/>
              </a:rPr>
              <a:t>sérogroupe</a:t>
            </a:r>
            <a:r>
              <a:rPr lang="fr-FR" sz="2800" dirty="0">
                <a:latin typeface="Calibri" panose="020F0502020204030204" pitchFamily="34" charset="0"/>
              </a:rPr>
              <a:t> C: schémas de vaccination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D03D6C32-7F26-E647-B649-1C59293AC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54770"/>
              </p:ext>
            </p:extLst>
          </p:nvPr>
        </p:nvGraphicFramePr>
        <p:xfrm>
          <a:off x="208616" y="842962"/>
          <a:ext cx="8763934" cy="590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312">
                  <a:extLst>
                    <a:ext uri="{9D8B030D-6E8A-4147-A177-3AD203B41FA5}">
                      <a16:colId xmlns="" xmlns:a16="http://schemas.microsoft.com/office/drawing/2014/main" val="2580697633"/>
                    </a:ext>
                  </a:extLst>
                </a:gridCol>
                <a:gridCol w="6863622">
                  <a:extLst>
                    <a:ext uri="{9D8B030D-6E8A-4147-A177-3AD203B41FA5}">
                      <a16:colId xmlns="" xmlns:a16="http://schemas.microsoft.com/office/drawing/2014/main" val="3404238598"/>
                    </a:ext>
                  </a:extLst>
                </a:gridCol>
              </a:tblGrid>
              <a:tr h="41433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6865947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à 7 semaines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Nimenrix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puis vaccin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antiméningocoque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selon le calendrier en vigueur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3068435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à 3 mois révolus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®, 2</a:t>
                      </a:r>
                      <a:r>
                        <a:rPr lang="fr-FR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dose à 2 mois puis rappel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283615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2 doses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2 mois d’intervalle, rappel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0824989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2 doses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2 mois d’intervalle, rappel au cours de la 2</a:t>
                      </a:r>
                      <a:r>
                        <a:rPr lang="fr-FR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vacciné, pas de vaccination, rappel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1101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6-11 mois révolus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2 doses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à 2 mois d’intervalle, rappel à 12 mois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vacciné, pas de vaccination, rappel à 12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8208299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 contre le méningocoque C: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depuis moins de 6 mois: pas de vaccination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depuis plus de 6 mois: 1 dose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Neisvac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 ou de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Menjugate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55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2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208616" y="80682"/>
            <a:ext cx="8763934" cy="627530"/>
          </a:xfrm>
        </p:spPr>
        <p:txBody>
          <a:bodyPr/>
          <a:lstStyle/>
          <a:p>
            <a:r>
              <a:rPr lang="fr-FR" sz="2800" dirty="0">
                <a:latin typeface="Calibri" panose="020F0502020204030204" pitchFamily="34" charset="0"/>
              </a:rPr>
              <a:t>IIM de </a:t>
            </a:r>
            <a:r>
              <a:rPr lang="fr-FR" sz="2800" dirty="0" err="1">
                <a:latin typeface="Calibri" panose="020F0502020204030204" pitchFamily="34" charset="0"/>
              </a:rPr>
              <a:t>sérogroupe</a:t>
            </a:r>
            <a:r>
              <a:rPr lang="fr-FR" sz="2800" dirty="0">
                <a:latin typeface="Calibri" panose="020F0502020204030204" pitchFamily="34" charset="0"/>
              </a:rPr>
              <a:t> C: schémas de vaccination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D03D6C32-7F26-E647-B649-1C59293AC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927324"/>
              </p:ext>
            </p:extLst>
          </p:nvPr>
        </p:nvGraphicFramePr>
        <p:xfrm>
          <a:off x="208616" y="1314450"/>
          <a:ext cx="8763934" cy="2974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312">
                  <a:extLst>
                    <a:ext uri="{9D8B030D-6E8A-4147-A177-3AD203B41FA5}">
                      <a16:colId xmlns="" xmlns:a16="http://schemas.microsoft.com/office/drawing/2014/main" val="2580697633"/>
                    </a:ext>
                  </a:extLst>
                </a:gridCol>
                <a:gridCol w="6863622">
                  <a:extLst>
                    <a:ext uri="{9D8B030D-6E8A-4147-A177-3AD203B41FA5}">
                      <a16:colId xmlns="" xmlns:a16="http://schemas.microsoft.com/office/drawing/2014/main" val="3404238598"/>
                    </a:ext>
                  </a:extLst>
                </a:gridCol>
              </a:tblGrid>
              <a:tr h="41433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6865947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Après 12 mois et chez l’adulte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conjugué depuis moins de 5 ans: pas de rappel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conjugué depuis 5 ans ou plus: rappel conjugué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non conjugué contenant la valence C depuis moins de 3 ans: pas de rappel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vacciné par un vaccin non conjugué contenant la valence C depuis 3 ans ou plus: rappel de vaccin conjugué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non vacciné: 1 dose de vaccin conjugué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306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21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4008</TotalTime>
  <Words>1035</Words>
  <Application>Microsoft Office PowerPoint</Application>
  <PresentationFormat>Affichage à l'écran (4:3)</PresentationFormat>
  <Paragraphs>118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Brise</vt:lpstr>
      <vt:lpstr>Conduite à tenir devant un ou plusieurs cas d’infection invasive à méningocoque (IIM)</vt:lpstr>
      <vt:lpstr>Infection à méningocoque</vt:lpstr>
      <vt:lpstr>Infection invasive à méningocoque (IIM)</vt:lpstr>
      <vt:lpstr>Infection invasive à méningocoque (IIM)</vt:lpstr>
      <vt:lpstr>Antibioprophylaxie autour d’un cas d’IIM</vt:lpstr>
      <vt:lpstr>Antibioprophylaxie autour d’un cas d’IIM</vt:lpstr>
      <vt:lpstr>Vaccination autour d’un cas d’IIM</vt:lpstr>
      <vt:lpstr>IIM de sérogroupe C: schémas de vaccination </vt:lpstr>
      <vt:lpstr>IIM de sérogroupe C: schémas de vaccination </vt:lpstr>
      <vt:lpstr>IIM de sérogroupe A, Y ou W:  schémas de vaccination </vt:lpstr>
      <vt:lpstr>IIM de sérogroupe A, Y ou W:  schémas de vaccination </vt:lpstr>
      <vt:lpstr>Survenue de cas liés d’IIM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VUOTTO Fanny</cp:lastModifiedBy>
  <cp:revision>163</cp:revision>
  <dcterms:created xsi:type="dcterms:W3CDTF">2015-01-20T22:13:37Z</dcterms:created>
  <dcterms:modified xsi:type="dcterms:W3CDTF">2019-01-03T10:12:59Z</dcterms:modified>
</cp:coreProperties>
</file>