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6"/>
  </p:notesMasterIdLst>
  <p:sldIdLst>
    <p:sldId id="344" r:id="rId2"/>
    <p:sldId id="394" r:id="rId3"/>
    <p:sldId id="432" r:id="rId4"/>
    <p:sldId id="456" r:id="rId5"/>
    <p:sldId id="493" r:id="rId6"/>
    <p:sldId id="494" r:id="rId7"/>
    <p:sldId id="495" r:id="rId8"/>
    <p:sldId id="496" r:id="rId9"/>
    <p:sldId id="497" r:id="rId10"/>
    <p:sldId id="518" r:id="rId11"/>
    <p:sldId id="498" r:id="rId12"/>
    <p:sldId id="500" r:id="rId13"/>
    <p:sldId id="501" r:id="rId14"/>
    <p:sldId id="519" r:id="rId15"/>
    <p:sldId id="503" r:id="rId16"/>
    <p:sldId id="502" r:id="rId17"/>
    <p:sldId id="506" r:id="rId18"/>
    <p:sldId id="507" r:id="rId19"/>
    <p:sldId id="508" r:id="rId20"/>
    <p:sldId id="509" r:id="rId21"/>
    <p:sldId id="512" r:id="rId22"/>
    <p:sldId id="513" r:id="rId23"/>
    <p:sldId id="514" r:id="rId24"/>
    <p:sldId id="511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tienne canoui" initials="ec" lastIdx="24" clrIdx="0"/>
  <p:cmAuthor id="1" name="Pierre FILLATRE" initials="P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CCCC"/>
    <a:srgbClr val="FFFFFF"/>
    <a:srgbClr val="C7CACB"/>
    <a:srgbClr val="E7F6EF"/>
    <a:srgbClr val="C6CBCB"/>
    <a:srgbClr val="0E6E54"/>
    <a:srgbClr val="C6CACA"/>
    <a:srgbClr val="B2BEC2"/>
    <a:srgbClr val="16B185"/>
    <a:srgbClr val="206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4B30C-0A71-4A56-8232-F27C1685B8DC}" v="2" dt="2023-04-05T13:18:22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5918" autoAdjust="0"/>
  </p:normalViewPr>
  <p:slideViewPr>
    <p:cSldViewPr>
      <p:cViewPr varScale="1">
        <p:scale>
          <a:sx n="111" d="100"/>
          <a:sy n="111" d="100"/>
        </p:scale>
        <p:origin x="-154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48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856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351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789BC-9E0B-C94E-996B-461B59AA959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8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6108E-DB4E-A143-A24A-41A0EABCA90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90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7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9A91-FCAC-BB40-B895-BC1CB962A75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870EF-39B5-2D49-AA45-B18CE9DE3A4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9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119-C3F6-E147-93D6-A1D889298B4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9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F1EE-67E2-F948-B1C5-461583D8E16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32096-573E-384A-99FD-FA9A6B957E2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09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253B-EEA1-A74B-B1B8-9594509F4C6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1896-94DB-DB49-921E-BC297BC7CBB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90127-B64F-5748-8885-3061579435A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E0E3-A166-E847-AAD5-86FF105D9B8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7" y="6275389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1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7EAECD5D-3707-0049-9D05-3FD664DFCA5B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abxbmi.com/" TargetMode="Externa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bxbmi.com/" TargetMode="External"/><Relationship Id="rId3" Type="http://schemas.openxmlformats.org/officeDocument/2006/relationships/hyperlink" Target="http://sitegpr.com/f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777764" y="3113757"/>
            <a:ext cx="7826684" cy="2403475"/>
          </a:xfrm>
        </p:spPr>
        <p:txBody>
          <a:bodyPr/>
          <a:lstStyle/>
          <a:p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Mise au point sur le </a:t>
            </a:r>
            <a:r>
              <a:rPr lang="en-US" sz="3200" b="1" dirty="0" err="1"/>
              <a:t>traitement</a:t>
            </a:r>
            <a:r>
              <a:rPr lang="en-US" sz="3200" b="1" dirty="0"/>
              <a:t> anti-</a:t>
            </a:r>
            <a:r>
              <a:rPr lang="en-US" sz="3200" b="1" dirty="0" err="1"/>
              <a:t>infectieux</a:t>
            </a:r>
            <a:r>
              <a:rPr lang="en-US" sz="3200" b="1" dirty="0"/>
              <a:t> des </a:t>
            </a:r>
            <a:r>
              <a:rPr lang="en-US" sz="3200" b="1" dirty="0" err="1"/>
              <a:t>arthrites</a:t>
            </a:r>
            <a:r>
              <a:rPr lang="en-US" sz="3200" b="1" dirty="0"/>
              <a:t> </a:t>
            </a:r>
            <a:r>
              <a:rPr lang="en-US" sz="3200" b="1" dirty="0" err="1"/>
              <a:t>bactériennes</a:t>
            </a:r>
            <a:r>
              <a:rPr lang="en-US" sz="3200" b="1" dirty="0"/>
              <a:t> de </a:t>
            </a:r>
            <a:r>
              <a:rPr lang="en-US" sz="3200" b="1" dirty="0" err="1"/>
              <a:t>l’adulte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 SPILF 2023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2400" dirty="0">
                <a:latin typeface="News Gothic MT" charset="0"/>
                <a:ea typeface="ＭＳ Ｐゴシック" charset="0"/>
              </a:rPr>
              <a:t>Mise au point </a:t>
            </a:r>
            <a:r>
              <a:rPr lang="en-US" sz="2400" dirty="0" err="1">
                <a:latin typeface="News Gothic MT" charset="0"/>
                <a:ea typeface="ＭＳ Ｐゴシック" charset="0"/>
              </a:rPr>
              <a:t>complémentaire</a:t>
            </a:r>
            <a:r>
              <a:rPr lang="en-US" sz="2400" dirty="0">
                <a:latin typeface="News Gothic MT" charset="0"/>
                <a:ea typeface="ＭＳ Ｐゴシック" charset="0"/>
              </a:rPr>
              <a:t> aux </a:t>
            </a:r>
            <a:r>
              <a:rPr lang="en-US" sz="2400" dirty="0" err="1">
                <a:latin typeface="News Gothic MT" charset="0"/>
                <a:ea typeface="ＭＳ Ｐゴシック" charset="0"/>
              </a:rPr>
              <a:t>recommandations</a:t>
            </a:r>
            <a:r>
              <a:rPr lang="en-US" sz="2400" dirty="0">
                <a:latin typeface="News Gothic MT" charset="0"/>
                <a:ea typeface="ＭＳ Ｐゴシック" charset="0"/>
              </a:rPr>
              <a:t> de la Société Française de </a:t>
            </a:r>
            <a:r>
              <a:rPr lang="en-US" sz="2400" dirty="0" err="1">
                <a:latin typeface="News Gothic MT" charset="0"/>
                <a:ea typeface="ＭＳ Ｐゴシック" charset="0"/>
              </a:rPr>
              <a:t>Rhumatologie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endParaRPr lang="fr-FR" sz="3200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864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sz="2000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Jeu de diapositives réalisées par le comité des référentiels de la SPILF  05 Avril 2023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9816" y="1268761"/>
            <a:ext cx="7776864" cy="3780420"/>
          </a:xfrm>
          <a:prstGeom prst="rect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Streptocoques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708920"/>
            <a:ext cx="8040688" cy="2476872"/>
          </a:xfrm>
        </p:spPr>
        <p:txBody>
          <a:bodyPr/>
          <a:lstStyle/>
          <a:p>
            <a:pPr marL="0" lvl="0" indent="0">
              <a:buNone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Résistants à la pénicilline G (CMI &gt; 0,250 mg/L)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Sensibles aux céphalosporines :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céfotaxime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ceftriaxone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Résistants aux céphalosporines :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daptomycine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6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6B09F5-1963-FCC0-C152-EDA78D04C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031528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Entérocoques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F1B641D-4FE0-0907-55B3-1F6DC2B2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040688" cy="4824536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Sensibles à l’amoxicilline :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Amoxicilline IV à forte posologie, en monothérapie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 cas d’allergie : vancomycine ou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teicoplanine</a:t>
            </a:r>
            <a:endParaRPr lang="fr-F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Relais oral : amoxicilline, ou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allergie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oxazolidinone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(linézolide, tédizolide)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Résistants à l’amoxicilline :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Vancomycine ou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teicoplanine</a:t>
            </a:r>
            <a:endParaRPr lang="fr-F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Relais oral :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oxazolidinone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(linézolide, tédizolide)</a:t>
            </a:r>
          </a:p>
          <a:p>
            <a:pPr marL="4000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Avis spécialisé obligatoire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 de contre indication à l’amoxicilline ou aux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oxazolidinones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69ED01E-51B3-67F3-1558-8887FBEA1E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8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6E2D72-C716-484B-0065-58446499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Enterobacterales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AE2188D-5BE9-00B0-31F6-ECAEF7B13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56" y="1556794"/>
            <a:ext cx="8040688" cy="4320479"/>
          </a:xfrm>
        </p:spPr>
        <p:txBody>
          <a:bodyPr/>
          <a:lstStyle/>
          <a:p>
            <a:pPr marL="0" lvl="0" indent="0">
              <a:buNone/>
            </a:pPr>
            <a:endParaRPr lang="fr-FR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0">
              <a:buFont typeface="Wingdings" charset="2"/>
              <a:buChar char="ü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éphalosporine de 3</a:t>
            </a:r>
            <a:r>
              <a:rPr lang="fr-FR" sz="28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ème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génération IV 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 cas d’</a:t>
            </a:r>
            <a:r>
              <a:rPr lang="fr-FR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enterobacterale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du groupe 3 ou 4 : céfépime IV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Relais oral : </a:t>
            </a:r>
            <a:r>
              <a:rPr lang="fr-FR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lévofloxacine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si résistance ou contre indication avis spécialisé</a:t>
            </a:r>
          </a:p>
          <a:p>
            <a:pPr lvl="0">
              <a:buFont typeface="Wingdings" pitchFamily="2" charset="2"/>
              <a:buChar char="ü"/>
            </a:pP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BLSE ou carbapénémase :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avis spécialisé</a:t>
            </a:r>
            <a:endParaRPr lang="fr-FR" sz="2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28B3E1-B302-ECD3-4DE9-9ACD2D9837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4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B438F5-EC7C-DEAC-71E8-A977A120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Pseudomonas aeruginosa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7BBBC07-F2E8-13B7-2646-76A2C14E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040688" cy="4464496"/>
          </a:xfrm>
        </p:spPr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fr-FR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eftazidime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</a:t>
            </a:r>
            <a:r>
              <a:rPr lang="fr-FR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céfépime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en monothérapie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Relais oral 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ciprofloxacine en première intention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seulement si le contrôle de l’infection est assuré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après un minimum de 14 jours de traitement par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bêta-lactamine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IV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Il est recommandé de prendre un avis auprès du </a:t>
            </a:r>
            <a:r>
              <a:rPr lang="fr-FR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CRIOAc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en cas de résistance de </a:t>
            </a:r>
            <a:r>
              <a:rPr lang="fr-FR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P. </a:t>
            </a:r>
            <a:r>
              <a:rPr lang="fr-FR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aeruginosa</a:t>
            </a:r>
            <a:r>
              <a:rPr lang="fr-FR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AA690F5-7599-D18D-799A-732E65AAAE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995936" y="908720"/>
            <a:ext cx="2062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Arthrite</a:t>
            </a:r>
          </a:p>
          <a:p>
            <a:r>
              <a:rPr lang="fr-FR" sz="2000" dirty="0" err="1">
                <a:solidFill>
                  <a:schemeClr val="tx1"/>
                </a:solidFill>
              </a:rPr>
              <a:t>qSOFA</a:t>
            </a:r>
            <a:r>
              <a:rPr lang="fr-FR" sz="2000" dirty="0">
                <a:solidFill>
                  <a:schemeClr val="tx1"/>
                </a:solidFill>
              </a:rPr>
              <a:t> = ou </a:t>
            </a:r>
            <a:r>
              <a:rPr lang="fr-FR" sz="2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</a:t>
            </a:r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44208" y="2420888"/>
            <a:ext cx="2725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Ponction articulaire</a:t>
            </a:r>
          </a:p>
          <a:p>
            <a:r>
              <a:rPr lang="fr-FR" sz="2000" dirty="0">
                <a:solidFill>
                  <a:srgbClr val="000000"/>
                </a:solidFill>
              </a:rPr>
              <a:t>puis hémocultures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3568" y="2564904"/>
            <a:ext cx="2772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Hémocultures</a:t>
            </a:r>
          </a:p>
          <a:p>
            <a:r>
              <a:rPr lang="fr-FR" sz="2000" dirty="0">
                <a:solidFill>
                  <a:srgbClr val="000000"/>
                </a:solidFill>
              </a:rPr>
              <a:t>Puis</a:t>
            </a:r>
          </a:p>
          <a:p>
            <a:r>
              <a:rPr lang="fr-FR" sz="2000" dirty="0" err="1">
                <a:solidFill>
                  <a:srgbClr val="000000"/>
                </a:solidFill>
              </a:rPr>
              <a:t>Céfazoline</a:t>
            </a:r>
            <a:r>
              <a:rPr lang="fr-FR" sz="2000" dirty="0">
                <a:solidFill>
                  <a:srgbClr val="000000"/>
                </a:solidFill>
              </a:rPr>
              <a:t>+ </a:t>
            </a:r>
            <a:r>
              <a:rPr lang="fr-FR" sz="2000" dirty="0" err="1">
                <a:solidFill>
                  <a:srgbClr val="000000"/>
                </a:solidFill>
              </a:rPr>
              <a:t>amikacine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76256" y="3861048"/>
            <a:ext cx="1979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Aspect purulent</a:t>
            </a:r>
          </a:p>
          <a:p>
            <a:r>
              <a:rPr lang="fr-FR" sz="2000" dirty="0">
                <a:solidFill>
                  <a:srgbClr val="000000"/>
                </a:solidFill>
              </a:rPr>
              <a:t> du liquide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300192" y="5373216"/>
            <a:ext cx="25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Attendre la culture</a:t>
            </a:r>
          </a:p>
          <a:p>
            <a:r>
              <a:rPr lang="fr-FR" sz="2000" dirty="0">
                <a:solidFill>
                  <a:srgbClr val="000000"/>
                </a:solidFill>
              </a:rPr>
              <a:t>pour l’antibiothérapie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07904" y="35010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Examen direct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71600" y="4941168"/>
            <a:ext cx="3121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Débuter l’antibiothérapie</a:t>
            </a:r>
          </a:p>
          <a:p>
            <a:r>
              <a:rPr lang="fr-FR" sz="2000" dirty="0">
                <a:solidFill>
                  <a:srgbClr val="000000"/>
                </a:solidFill>
              </a:rPr>
              <a:t>adaptée à l’examen direct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92080" y="458112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Cristaux ?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211960" y="5445224"/>
            <a:ext cx="1632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Avis référent</a:t>
            </a:r>
          </a:p>
          <a:p>
            <a:r>
              <a:rPr lang="fr-FR" sz="2000" dirty="0">
                <a:solidFill>
                  <a:srgbClr val="000000"/>
                </a:solidFill>
              </a:rPr>
              <a:t>2°ponction</a:t>
            </a:r>
          </a:p>
        </p:txBody>
      </p:sp>
      <p:cxnSp>
        <p:nvCxnSpPr>
          <p:cNvPr id="17" name="Connecteur droit avec flèche 16"/>
          <p:cNvCxnSpPr>
            <a:cxnSpLocks/>
          </p:cNvCxnSpPr>
          <p:nvPr/>
        </p:nvCxnSpPr>
        <p:spPr bwMode="auto">
          <a:xfrm>
            <a:off x="5617988" y="1592796"/>
            <a:ext cx="1258268" cy="68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avec flèche 18"/>
          <p:cNvCxnSpPr/>
          <p:nvPr/>
        </p:nvCxnSpPr>
        <p:spPr bwMode="auto">
          <a:xfrm flipH="1">
            <a:off x="2483768" y="1556792"/>
            <a:ext cx="1296144" cy="10081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ZoneTexte 19"/>
          <p:cNvSpPr txBox="1"/>
          <p:nvPr/>
        </p:nvSpPr>
        <p:spPr>
          <a:xfrm>
            <a:off x="6228184" y="16288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627784" y="1628800"/>
            <a:ext cx="5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cxnSp>
        <p:nvCxnSpPr>
          <p:cNvPr id="23" name="Connecteur droit avec flèche 22"/>
          <p:cNvCxnSpPr/>
          <p:nvPr/>
        </p:nvCxnSpPr>
        <p:spPr bwMode="auto">
          <a:xfrm>
            <a:off x="7524328" y="3212976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avec flèche 28"/>
          <p:cNvCxnSpPr/>
          <p:nvPr/>
        </p:nvCxnSpPr>
        <p:spPr bwMode="auto">
          <a:xfrm flipH="1" flipV="1">
            <a:off x="5724128" y="3789040"/>
            <a:ext cx="1008112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Connecteur droit avec flèche 31"/>
          <p:cNvCxnSpPr/>
          <p:nvPr/>
        </p:nvCxnSpPr>
        <p:spPr bwMode="auto">
          <a:xfrm flipH="1">
            <a:off x="2987824" y="3933056"/>
            <a:ext cx="864096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Connecteur droit avec flèche 34"/>
          <p:cNvCxnSpPr>
            <a:endCxn id="14" idx="0"/>
          </p:cNvCxnSpPr>
          <p:nvPr/>
        </p:nvCxnSpPr>
        <p:spPr bwMode="auto">
          <a:xfrm>
            <a:off x="5364088" y="4005064"/>
            <a:ext cx="539698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Connecteur droit avec flèche 36"/>
          <p:cNvCxnSpPr>
            <a:endCxn id="15" idx="0"/>
          </p:cNvCxnSpPr>
          <p:nvPr/>
        </p:nvCxnSpPr>
        <p:spPr bwMode="auto">
          <a:xfrm flipH="1">
            <a:off x="5028237" y="4941168"/>
            <a:ext cx="383415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avec flèche 39"/>
          <p:cNvCxnSpPr/>
          <p:nvPr/>
        </p:nvCxnSpPr>
        <p:spPr bwMode="auto">
          <a:xfrm>
            <a:off x="6300192" y="5013176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ZoneTexte 40"/>
          <p:cNvSpPr txBox="1"/>
          <p:nvPr/>
        </p:nvSpPr>
        <p:spPr>
          <a:xfrm>
            <a:off x="6228184" y="3501008"/>
            <a:ext cx="5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cxnSp>
        <p:nvCxnSpPr>
          <p:cNvPr id="45" name="Connecteur droit avec flèche 44"/>
          <p:cNvCxnSpPr/>
          <p:nvPr/>
        </p:nvCxnSpPr>
        <p:spPr bwMode="auto">
          <a:xfrm>
            <a:off x="7668344" y="4725144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ZoneTexte 46"/>
          <p:cNvSpPr txBox="1"/>
          <p:nvPr/>
        </p:nvSpPr>
        <p:spPr>
          <a:xfrm>
            <a:off x="7812360" y="4797152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627784" y="40050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positif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572000" y="407707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négatif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444208" y="4797152"/>
            <a:ext cx="5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4572000" y="4797152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189429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E500F7-D65D-75D2-4BE4-E5726D7B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>
                <a:latin typeface="Arial" panose="020B0604020202020204" pitchFamily="34" charset="0"/>
                <a:cs typeface="Arial" panose="020B0604020202020204" pitchFamily="34" charset="0"/>
              </a:rPr>
              <a:t>Neisseria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i="1" dirty="0" err="1">
                <a:latin typeface="Arial" panose="020B0604020202020204" pitchFamily="34" charset="0"/>
                <a:cs typeface="Arial" panose="020B0604020202020204" pitchFamily="34" charset="0"/>
              </a:rPr>
              <a:t>spp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9A6F3E6-F169-26DF-C7F0-9264989D8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060848"/>
            <a:ext cx="8040688" cy="343468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fr-FR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éfotaxime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</a:t>
            </a:r>
            <a:r>
              <a:rPr lang="fr-FR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ceftriaxone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IV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Relais oral 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i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N. </a:t>
            </a:r>
            <a:r>
              <a:rPr lang="fr-FR" sz="2800" i="1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gonorrheae</a:t>
            </a:r>
            <a:r>
              <a:rPr lang="fr-FR" sz="2800" i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fr-FR" sz="28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lévofloxacine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ciprofloxacine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i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N. meningitidis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amoxicilline ou ciprofloxacine</a:t>
            </a:r>
            <a:endParaRPr lang="fr-FR" sz="28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Durée de traitement : 7 jours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C2AAA30-448A-C882-F3B9-150825328F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02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A41617-2FB5-6FBE-AA75-45664A65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Pasteurella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D93ECBD-CA4E-7FF2-5788-2118BD5D9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785926"/>
            <a:ext cx="8451881" cy="430737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Amoxicilline/acide clavulanique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Amoxicilline 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ou doxycycline sont possibles a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près réception de l’antibiogramme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urée de traitement : 6 semaines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             sauf si a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rthrite des petites articulations : 2 semaines en l’absence d’ostéolyse et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après lavage chirurgical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3A8A5ED-ABA1-7B16-5835-2682A47CA5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1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127E1D-04F3-A6C6-9CF2-2DCB04AE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Bactéries rares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1068BCC-0311-440B-2F89-46A1C78B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471639"/>
            <a:ext cx="8040688" cy="4757712"/>
          </a:xfrm>
        </p:spPr>
        <p:txBody>
          <a:bodyPr/>
          <a:lstStyle/>
          <a:p>
            <a:r>
              <a:rPr lang="fr-FR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Ureaplasma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Mycoplasma</a:t>
            </a:r>
            <a:endParaRPr lang="fr-FR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Coxiella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Erysipelothrix</a:t>
            </a:r>
            <a:r>
              <a:rPr lang="fr-FR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Francisella</a:t>
            </a:r>
            <a:endParaRPr lang="fr-FR" i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Brucella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Cutibacterium</a:t>
            </a:r>
            <a:r>
              <a:rPr lang="fr-F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acnes</a:t>
            </a:r>
            <a:endParaRPr lang="fr-FR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Listeria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Traitements disponibles dans le texte de la mise au poin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4EDB966-4146-E699-5394-AA9171B545E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51520" y="6273536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08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F2A236E-0718-5857-7487-A646A606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Arthrite main et poignet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BA3FFED-9260-6BA0-38CC-D66B5B054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556792"/>
            <a:ext cx="8040688" cy="4464496"/>
          </a:xfrm>
        </p:spPr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Lavage articulaire chirurgical en urgence avec prélèvements microbiologiques. </a:t>
            </a:r>
          </a:p>
          <a:p>
            <a:pPr>
              <a:buFont typeface="Symbol" pitchFamily="2" charset="2"/>
              <a:buChar char=""/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ntibiothérapie probabiliste post-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opératoire : amoxicilline/ acide clavulanique IV, oral d’emblée pour les moins graves et si  chirurgie précoce</a:t>
            </a:r>
          </a:p>
          <a:p>
            <a:pPr>
              <a:buFont typeface="Symbol" pitchFamily="2" charset="2"/>
              <a:buChar char=""/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allergie : cotrimoxazole, ou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lévofloxacine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doxycycline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a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tteinte grave avec extension vers les parties molles et/ou risque fonctionnel :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pipéracilline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tazobactam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+/- amikacine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urée d’antibiothérapie</a:t>
            </a:r>
            <a:r>
              <a:rPr lang="fr-F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2 semaines si lavage chirurgical, sauf en cas d’ostéolyse (traitement 4 semaines)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5E7D34C-B051-8674-EB8F-3C2EF1AA31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8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1C4848-CCE0-A01C-B1EF-7E3850700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Arthrites pelviennes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A5B5FD-FE27-B3D6-D67C-74F7451AF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7"/>
            <a:ext cx="8040688" cy="452854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Antibiothérapie probabiliste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ceftriaxone/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céfotaxime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+ clindamycine si arthrite primaire</a:t>
            </a:r>
          </a:p>
          <a:p>
            <a:pPr lvl="1">
              <a:buFont typeface="Wingdings" pitchFamily="2" charset="2"/>
              <a:buChar char="ü"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pipéracilline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tazobactam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+ clindamycine ou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oxazolidinone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linézolide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tédizolide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si arthrite secondaire </a:t>
            </a:r>
            <a:endParaRPr lang="fr-FR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Un curetage chirurgical doit être discuté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 durée doit être discutée en fonction de l’évolution et d’une éventuelle chirurgie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F82DA11-D1F7-58A0-2109-1AF8B66458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oneTexte 4"/>
          <p:cNvSpPr txBox="1">
            <a:spLocks noChangeArrowheads="1"/>
          </p:cNvSpPr>
          <p:nvPr/>
        </p:nvSpPr>
        <p:spPr bwMode="auto">
          <a:xfrm>
            <a:off x="467544" y="285730"/>
            <a:ext cx="72728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Les points-clé 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323528" y="1484784"/>
            <a:ext cx="8715436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rélèvements bactériologiques avant initiation de l’antibiothérapie, ou après une fenêtre sans antibiothérapie (idéalement de 14 jours), sauf si urgence thérapeutique (sepsis 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choc septique)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ntibiothérapie probabiliste, adaptée secondairement aux résultats bactériologiques, à la tolérance des antibiotiques et à l’évolution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Choix d’antibiotiques avec bonne diffusion </a:t>
            </a:r>
            <a:r>
              <a:rPr lang="fr-F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ostéo-articulaire</a:t>
            </a: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et à une posologie optimisée selon les paramètres PK/PD</a:t>
            </a:r>
          </a:p>
          <a:p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Recherche systématique d’une 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endocardite infectieuse en cas d’arthrite à </a:t>
            </a:r>
            <a:r>
              <a:rPr lang="fr-FR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S. aureus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à streptocoque ou à entérocoque, même si hémocultures négatives</a:t>
            </a:r>
            <a:r>
              <a:rPr lang="fr-FR" sz="2000" dirty="0">
                <a:effectLst/>
              </a:rPr>
              <a:t> 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14282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10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0D15DB-95FC-3EB9-46BE-748D8B4C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Arthrite et endocardite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C8D7F60-9E00-E3DE-C726-E828C8369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2075462"/>
            <a:ext cx="8040688" cy="4089841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endocardite doit être recherchée devant toute arthrite à bactérie à Gram positif (sauf inoculation)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rthrite septique dans le cadre d’une endocardite : choix des molécules selon les recommandations pour l’endocardite </a:t>
            </a:r>
          </a:p>
          <a:p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Quelle que soit la durée du traitement d’une endocardite associée, la durée du traitement de l’arthrite </a:t>
            </a:r>
            <a:r>
              <a:rPr lang="fr-FR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n’est pas 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modifiée (</a:t>
            </a:r>
            <a:r>
              <a:rPr lang="fr-FR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S. aureus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semaines, autres pyogènes 4 à 6 semaines) 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20FDBBAC-D210-C98E-DE5C-1084DB22E9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18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7853"/>
              </p:ext>
            </p:extLst>
          </p:nvPr>
        </p:nvGraphicFramePr>
        <p:xfrm>
          <a:off x="107506" y="548266"/>
          <a:ext cx="8856983" cy="6269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074">
                  <a:extLst>
                    <a:ext uri="{9D8B030D-6E8A-4147-A177-3AD203B41FA5}">
                      <a16:colId xmlns:a16="http://schemas.microsoft.com/office/drawing/2014/main" xmlns="" val="312158814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447972496"/>
                    </a:ext>
                  </a:extLst>
                </a:gridCol>
                <a:gridCol w="4667407">
                  <a:extLst>
                    <a:ext uri="{9D8B030D-6E8A-4147-A177-3AD203B41FA5}">
                      <a16:colId xmlns:a16="http://schemas.microsoft.com/office/drawing/2014/main" xmlns="" val="3495196457"/>
                    </a:ext>
                  </a:extLst>
                </a:gridCol>
                <a:gridCol w="1699334">
                  <a:extLst>
                    <a:ext uri="{9D8B030D-6E8A-4147-A177-3AD203B41FA5}">
                      <a16:colId xmlns:a16="http://schemas.microsoft.com/office/drawing/2014/main" xmlns="" val="1443022246"/>
                    </a:ext>
                  </a:extLst>
                </a:gridCol>
              </a:tblGrid>
              <a:tr h="27082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Modalités d'administration des antibiotiques dans le cadre d'une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arthrite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chez l'adulte : posologies, voies d'administration, rythme, particularités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5958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Antibiotique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Adaptations 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fonction rénale, poids, modalité de perfusion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Posologie totale journalière de référence pour une fonction rénale normale (clairance entre 60 et 90 ml/min) et un IMC normal (entre 18 et 30 kg/ m²)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Suivi thérapeutique pharmacologique recommandé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8216197"/>
                  </a:ext>
                </a:extLst>
              </a:tr>
              <a:tr h="83820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Amoxicilline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Streptococcus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anaérobies</a:t>
                      </a:r>
                      <a:r>
                        <a:rPr lang="fr-FR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 100 mg/kg/j en administration continue (stabilité jusqu’à 12h) après dose de charge de 2g sur 1h) ou discontinue en 6 administrations (perfusions de 30 à 60 min toutes les 4 h)                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100 mg/kg/j en 3 à 4 prises de 2 à 3g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systématique si ≥ 12g/j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systématique si ≥ 9g/j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762141"/>
                  </a:ext>
                </a:extLst>
              </a:tr>
              <a:tr h="8382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Enterococcus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200 mg/kg/j en administration continue (stabilité jusqu’à 12h) après dose de charge de 2g sur 1h) ou discontinue en 6 administrations (perfusions de 30 à 60 min toutes les 4 h)                           </a:t>
                      </a:r>
                      <a:b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200 mg/kg/j en 3 à 4 prises de 2 à 3g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9294227"/>
                  </a:ext>
                </a:extLst>
              </a:tr>
              <a:tr h="536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Cloxacilline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oxacilline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150 mg/kg/j en administration continue (stabilité jusqu’à 12h) après dose de charge de 2g sur 1h ou discontinue en 6 administrations (perfusions de 30 à 60 min toutes les 4 h)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34310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≥ 12g/j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01663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Céfazoline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100 mg/kg/j en administration continue (stabilité jusqu’à 12h) après dose de charge de 2g sur 1h ou discontinue en 3 administrations (perfusions de 60 min toutes les 8 h)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≥ 6g/j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682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Ceftriaxone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35 mg/kg/j en 1-2 perfusion de 2g maximum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61413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Cefotaxime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IV: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100mg/kg/j en administration continue (stabilité jusqu’à 12h) après dose de charge de 2g sur 30 min ou discontinue en 3 à 4 perfusions de 2g prolongées de 4h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543576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Ceftazidime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100mg/kg/j en administration continue (stabilité jusqu’à 8h) après dose de charge de 2g sur 30 min ou discontinue en 3 à 4 perfusions de 2 g prolongées de 4h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</a:t>
                      </a:r>
                      <a:r>
                        <a:rPr lang="fr-FR" sz="11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P.aeruginosa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72877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Céfépime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80 mg/kg/j en administration continue (stabilité jusqu’à 8h) après dose de charge de 2g sur 30 min ou discontinue en 3 à 4 perfusions de 2 g prolongées de 4h sans dépasser 8g/ j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748462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Aztreonam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6g/j en administration continue (stabilité jusqu’à 24h) ou discontinue en perfusions prolongées de 4h de 2 g toutes les 8 h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</a:t>
                      </a:r>
                      <a:r>
                        <a:rPr lang="fr-FR" sz="11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P.aeruginosa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3310834"/>
                  </a:ext>
                </a:extLst>
              </a:tr>
            </a:tbl>
          </a:graphicData>
        </a:graphic>
      </p:graphicFrame>
      <p:sp>
        <p:nvSpPr>
          <p:cNvPr id="54" name="ZoneTexte 4">
            <a:extLst>
              <a:ext uri="{FF2B5EF4-FFF2-40B4-BE49-F238E27FC236}">
                <a16:creationId xmlns:a16="http://schemas.microsoft.com/office/drawing/2014/main" xmlns="" id="{9DA9411F-E1C7-49E1-ABBA-0957CCD4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-3155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Posologies recommandées (1)</a:t>
            </a:r>
          </a:p>
        </p:txBody>
      </p:sp>
      <p:pic>
        <p:nvPicPr>
          <p:cNvPr id="62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45175" y="2238074"/>
            <a:ext cx="419100" cy="479425"/>
          </a:xfrm>
          <a:prstGeom prst="rect">
            <a:avLst/>
          </a:prstGeom>
          <a:noFill/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45111" y="2238074"/>
            <a:ext cx="449263" cy="419100"/>
          </a:xfrm>
          <a:prstGeom prst="rect">
            <a:avLst/>
          </a:prstGeom>
          <a:noFill/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216481" y="2238074"/>
            <a:ext cx="381000" cy="419100"/>
          </a:xfrm>
          <a:prstGeom prst="rect">
            <a:avLst/>
          </a:prstGeom>
          <a:noFill/>
        </p:spPr>
      </p:pic>
      <p:pic>
        <p:nvPicPr>
          <p:cNvPr id="65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39661" y="3001241"/>
            <a:ext cx="419100" cy="517338"/>
          </a:xfrm>
          <a:prstGeom prst="rect">
            <a:avLst/>
          </a:prstGeom>
          <a:noFill/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38576" y="3099479"/>
            <a:ext cx="449263" cy="419100"/>
          </a:xfrm>
          <a:prstGeom prst="rect">
            <a:avLst/>
          </a:prstGeom>
          <a:noFill/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7624" y="3068960"/>
            <a:ext cx="381000" cy="419100"/>
          </a:xfrm>
          <a:prstGeom prst="rect">
            <a:avLst/>
          </a:prstGeom>
          <a:noFill/>
        </p:spPr>
      </p:pic>
      <p:pic>
        <p:nvPicPr>
          <p:cNvPr id="68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23728" y="3541255"/>
            <a:ext cx="419100" cy="479425"/>
          </a:xfrm>
          <a:prstGeom prst="rect">
            <a:avLst/>
          </a:prstGeom>
          <a:noFill/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91680" y="3573016"/>
            <a:ext cx="449263" cy="419100"/>
          </a:xfrm>
          <a:prstGeom prst="rect">
            <a:avLst/>
          </a:prstGeom>
          <a:noFill/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259632" y="3573016"/>
            <a:ext cx="381000" cy="419100"/>
          </a:xfrm>
          <a:prstGeom prst="rect">
            <a:avLst/>
          </a:prstGeom>
          <a:noFill/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806587" y="4046553"/>
            <a:ext cx="449263" cy="419100"/>
          </a:xfrm>
          <a:prstGeom prst="rect">
            <a:avLst/>
          </a:prstGeom>
          <a:noFill/>
        </p:spPr>
      </p:pic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259632" y="4098403"/>
            <a:ext cx="381000" cy="349768"/>
          </a:xfrm>
          <a:prstGeom prst="rect">
            <a:avLst/>
          </a:prstGeom>
          <a:noFill/>
        </p:spPr>
      </p:pic>
      <p:pic>
        <p:nvPicPr>
          <p:cNvPr id="74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08648" y="4515008"/>
            <a:ext cx="419100" cy="430449"/>
          </a:xfrm>
          <a:prstGeom prst="rect">
            <a:avLst/>
          </a:prstGeom>
          <a:noFill/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73871" y="4539639"/>
            <a:ext cx="449263" cy="419100"/>
          </a:xfrm>
          <a:prstGeom prst="rect">
            <a:avLst/>
          </a:prstGeom>
          <a:noFill/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7624" y="4517829"/>
            <a:ext cx="381000" cy="419100"/>
          </a:xfrm>
          <a:prstGeom prst="rect">
            <a:avLst/>
          </a:prstGeom>
          <a:noFill/>
        </p:spPr>
      </p:pic>
      <p:pic>
        <p:nvPicPr>
          <p:cNvPr id="77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23728" y="5013177"/>
            <a:ext cx="419100" cy="399368"/>
          </a:xfrm>
          <a:prstGeom prst="rect">
            <a:avLst/>
          </a:prstGeom>
          <a:noFill/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26568" y="5013176"/>
            <a:ext cx="449263" cy="419100"/>
          </a:xfrm>
          <a:prstGeom prst="rect">
            <a:avLst/>
          </a:prstGeom>
          <a:noFill/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73366" y="5002232"/>
            <a:ext cx="381000" cy="419100"/>
          </a:xfrm>
          <a:prstGeom prst="rect">
            <a:avLst/>
          </a:prstGeom>
          <a:noFill/>
        </p:spPr>
      </p:pic>
      <p:pic>
        <p:nvPicPr>
          <p:cNvPr id="80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23728" y="5525281"/>
            <a:ext cx="419100" cy="399368"/>
          </a:xfrm>
          <a:prstGeom prst="rect">
            <a:avLst/>
          </a:prstGeom>
          <a:noFill/>
        </p:spPr>
      </p:pic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91680" y="5517232"/>
            <a:ext cx="449263" cy="419100"/>
          </a:xfrm>
          <a:prstGeom prst="rect">
            <a:avLst/>
          </a:prstGeom>
          <a:noFill/>
        </p:spPr>
      </p:pic>
      <p:pic>
        <p:nvPicPr>
          <p:cNvPr id="82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73366" y="5486635"/>
            <a:ext cx="381000" cy="419100"/>
          </a:xfrm>
          <a:prstGeom prst="rect">
            <a:avLst/>
          </a:prstGeom>
          <a:noFill/>
        </p:spPr>
      </p:pic>
      <p:pic>
        <p:nvPicPr>
          <p:cNvPr id="83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23728" y="6093296"/>
            <a:ext cx="419100" cy="479425"/>
          </a:xfrm>
          <a:prstGeom prst="rect">
            <a:avLst/>
          </a:prstGeom>
          <a:noFill/>
        </p:spPr>
      </p:pic>
      <p:pic>
        <p:nvPicPr>
          <p:cNvPr id="84" name="Picture 6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671179" y="6117468"/>
            <a:ext cx="360040" cy="335868"/>
          </a:xfrm>
          <a:prstGeom prst="rect">
            <a:avLst/>
          </a:prstGeom>
          <a:noFill/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7624" y="6093296"/>
            <a:ext cx="381000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0646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65849"/>
              </p:ext>
            </p:extLst>
          </p:nvPr>
        </p:nvGraphicFramePr>
        <p:xfrm>
          <a:off x="107506" y="1052736"/>
          <a:ext cx="8856983" cy="5188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074">
                  <a:extLst>
                    <a:ext uri="{9D8B030D-6E8A-4147-A177-3AD203B41FA5}">
                      <a16:colId xmlns:a16="http://schemas.microsoft.com/office/drawing/2014/main" xmlns="" val="312158814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447972496"/>
                    </a:ext>
                  </a:extLst>
                </a:gridCol>
                <a:gridCol w="4667407">
                  <a:extLst>
                    <a:ext uri="{9D8B030D-6E8A-4147-A177-3AD203B41FA5}">
                      <a16:colId xmlns:a16="http://schemas.microsoft.com/office/drawing/2014/main" xmlns="" val="3495196457"/>
                    </a:ext>
                  </a:extLst>
                </a:gridCol>
                <a:gridCol w="1699334">
                  <a:extLst>
                    <a:ext uri="{9D8B030D-6E8A-4147-A177-3AD203B41FA5}">
                      <a16:colId xmlns:a16="http://schemas.microsoft.com/office/drawing/2014/main" xmlns="" val="1443022246"/>
                    </a:ext>
                  </a:extLst>
                </a:gridCol>
              </a:tblGrid>
              <a:tr h="27082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Modalités d'administration des antibiotiques dans le cadre d'une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arthrite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chez l'adulte : posologies, voies d'administration, rythme, particularités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5958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Antibiotique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Adaptations 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fonction rénale, poids, modalité de perfusion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Posologie totale journalière de référence pour une fonction rénale normale (clairance entre 60 et 90 ml/min) et un IMC normal (entre 18 et 30 kg/ m²)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Suivi thérapeutique pharmacologique recommandé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821619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Piperacilline-tazobactam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Administration discontinue en perfusions prolongées : [4 g pipéracilline + 0,5 g tazobactam] toutes les 6 h en perfusions de 3 h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 perfusion continue avec une posologie ≥ 12g/j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762141"/>
                  </a:ext>
                </a:extLst>
              </a:tr>
              <a:tr h="3352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Levofloxacine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PO: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750 mg/j en une seule administration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01663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Enterobacterales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ou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 500 mg/j en une seule administration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142415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Ciprofloxacine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Pseudomonas </a:t>
                      </a:r>
                      <a:r>
                        <a:rPr lang="en-US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400 mg/ 8h                                                                                                   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750 mg/ 12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Ciprofloxacine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682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Vancomycine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Administration continue : dose de charge de 30 mg/kg en perfusion de 2 h, puis dose d’entretien de 30 mg/kg/j (stabilité jusqu’à 24 h)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: AUC/CMI entre 400- 600 ou concentration plasmatique au plateau : 25- 30 mg/L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61413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Teicoplanine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IV: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Dose de charge de 12 mg/kg toutes les 12 h les 3 à 5 premières injections iv, puis dose d’entretien de 12 mg/kg par voie iv ou intramusculaire toutes les 24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Systématique: concentration plasmatique: 20 et 30 mg/L.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5435766"/>
                  </a:ext>
                </a:extLst>
              </a:tr>
              <a:tr h="3352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Daptomycine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 mg/kg en perfusions de 30 min en dose unique journalière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728778"/>
                  </a:ext>
                </a:extLst>
              </a:tr>
              <a:tr h="3534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Enterococcus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 12 mg/kg en perfusions de 30 min en dose unique journalière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204372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Linézolide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ou 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600 mg/ 12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Utile pour évaluer la toxicité hématologique.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748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Tédizolide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ou 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200 mg/ 24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3310834"/>
                  </a:ext>
                </a:extLst>
              </a:tr>
            </a:tbl>
          </a:graphicData>
        </a:graphic>
      </p:graphicFrame>
      <p:sp>
        <p:nvSpPr>
          <p:cNvPr id="54" name="ZoneTexte 4">
            <a:extLst>
              <a:ext uri="{FF2B5EF4-FFF2-40B4-BE49-F238E27FC236}">
                <a16:creationId xmlns:a16="http://schemas.microsoft.com/office/drawing/2014/main" xmlns="" id="{9DA9411F-E1C7-49E1-ABBA-0957CCD4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77507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Posologies recommandées (2)</a:t>
            </a:r>
          </a:p>
        </p:txBody>
      </p:sp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46990" y="2445045"/>
            <a:ext cx="449263" cy="419100"/>
          </a:xfrm>
          <a:prstGeom prst="rect">
            <a:avLst/>
          </a:prstGeom>
          <a:noFill/>
        </p:spPr>
      </p:pic>
      <p:pic>
        <p:nvPicPr>
          <p:cNvPr id="65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097859" y="3641232"/>
            <a:ext cx="419100" cy="479425"/>
          </a:xfrm>
          <a:prstGeom prst="rect">
            <a:avLst/>
          </a:prstGeom>
          <a:noFill/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97794" y="3652143"/>
            <a:ext cx="449263" cy="419100"/>
          </a:xfrm>
          <a:prstGeom prst="rect">
            <a:avLst/>
          </a:prstGeom>
          <a:noFill/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23259" y="3647703"/>
            <a:ext cx="381000" cy="419100"/>
          </a:xfrm>
          <a:prstGeom prst="rect">
            <a:avLst/>
          </a:prstGeom>
          <a:noFill/>
        </p:spPr>
      </p:pic>
      <p:pic>
        <p:nvPicPr>
          <p:cNvPr id="27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047055" y="1840737"/>
            <a:ext cx="419100" cy="479425"/>
          </a:xfrm>
          <a:prstGeom prst="rect">
            <a:avLst/>
          </a:prstGeom>
          <a:noFill/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46991" y="1840735"/>
            <a:ext cx="449263" cy="419100"/>
          </a:xfrm>
          <a:prstGeom prst="rect">
            <a:avLst/>
          </a:prstGeom>
          <a:noFill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73103" y="3056526"/>
            <a:ext cx="449263" cy="419100"/>
          </a:xfrm>
          <a:prstGeom prst="rect">
            <a:avLst/>
          </a:prstGeom>
          <a:noFill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44473" y="3056526"/>
            <a:ext cx="381000" cy="419100"/>
          </a:xfrm>
          <a:prstGeom prst="rect">
            <a:avLst/>
          </a:prstGeom>
          <a:noFill/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25475" y="5387571"/>
            <a:ext cx="449263" cy="419100"/>
          </a:xfrm>
          <a:prstGeom prst="rect">
            <a:avLst/>
          </a:prstGeom>
          <a:noFill/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76279" y="4813779"/>
            <a:ext cx="449263" cy="419100"/>
          </a:xfrm>
          <a:prstGeom prst="rect">
            <a:avLst/>
          </a:prstGeom>
          <a:noFill/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44473" y="4802866"/>
            <a:ext cx="381000" cy="419100"/>
          </a:xfrm>
          <a:prstGeom prst="rect">
            <a:avLst/>
          </a:prstGeom>
          <a:noFill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43267" y="4243322"/>
            <a:ext cx="449263" cy="419100"/>
          </a:xfrm>
          <a:prstGeom prst="rect">
            <a:avLst/>
          </a:prstGeom>
          <a:noFill/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11461" y="4232409"/>
            <a:ext cx="381000" cy="419100"/>
          </a:xfrm>
          <a:prstGeom prst="rect">
            <a:avLst/>
          </a:prstGeom>
          <a:noFill/>
        </p:spPr>
      </p:pic>
      <p:sp>
        <p:nvSpPr>
          <p:cNvPr id="17" name="Espace réservé du pied de page 1">
            <a:extLst>
              <a:ext uri="{FF2B5EF4-FFF2-40B4-BE49-F238E27FC236}">
                <a16:creationId xmlns:a16="http://schemas.microsoft.com/office/drawing/2014/main" xmlns="" id="{6EC403A5-4D28-4365-9FE0-8E5FB5609A2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51520" y="6350175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99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4">
            <a:extLst>
              <a:ext uri="{FF2B5EF4-FFF2-40B4-BE49-F238E27FC236}">
                <a16:creationId xmlns:a16="http://schemas.microsoft.com/office/drawing/2014/main" xmlns="" id="{9DA9411F-E1C7-49E1-ABBA-0957CCD4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7" y="79250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Posologies recommandées (3)</a:t>
            </a:r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54506"/>
              </p:ext>
            </p:extLst>
          </p:nvPr>
        </p:nvGraphicFramePr>
        <p:xfrm>
          <a:off x="214282" y="1117247"/>
          <a:ext cx="8745038" cy="5438876"/>
        </p:xfrm>
        <a:graphic>
          <a:graphicData uri="http://schemas.openxmlformats.org/drawingml/2006/table">
            <a:tbl>
              <a:tblPr/>
              <a:tblGrid>
                <a:gridCol w="928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2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653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84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938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Modalités d'administration des antibiotiques dans le cadre d'une 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arthrite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chez l'adulte : posologies, voies d'administration, rythme, particularités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75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Antibiotique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Adaptations 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fonction rénale, poids, modalité de perfusion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Posologie totale journalière de référence pour une fonction rénale normale (clairance entre 60 et 90 ml/min) et un IMC normal (entre 18 et 30 kg/ m²)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Particularités/ remarques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Clindamycine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ou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PO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                                                                                                                                                                                 -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poids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&lt;70 kg : 600mg/ 8h                                                                                                   -</a:t>
                      </a:r>
                      <a:r>
                        <a:rPr lang="en-US" sz="11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poids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&gt; 70kg : 900 mg/ 8h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Rifampicine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ou PO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10 mg/kg/j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Cotrimoxazole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Staphylococcus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spp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ou PO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[320 mg triméthoprime + 1600 mg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sulfaméthoxazole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]/ 12h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Gentamicine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5 mg/kg en perfusions de 30 min en dose unique journalière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 STP doit guider l’adaptation des posologies.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6960">
                <a:tc gridSpan="4">
                  <a:txBody>
                    <a:bodyPr/>
                    <a:lstStyle/>
                    <a:p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IMC : indice de masse corporelle ; PO</a:t>
                      </a:r>
                      <a:r>
                        <a:rPr lang="fr-FR" sz="1100" kern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: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per os; IV:</a:t>
                      </a:r>
                      <a:r>
                        <a:rPr lang="fr-FR" sz="1100" kern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Intra-veineux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; STP</a:t>
                      </a:r>
                      <a:r>
                        <a:rPr lang="fr-FR" sz="1100" kern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: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suivi thérapeutique pharmacologique</a:t>
                      </a:r>
                    </a:p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= molécule s’adaptant à la fonction rénale, utilisation de l’outil « GPR »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recommandé :http://sitegpr.com/fr/ et le 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STP est recommandé.</a:t>
                      </a:r>
                    </a:p>
                    <a:p>
                      <a:endParaRPr lang="fr-FR" sz="11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= molécule s’adaptant au poids, utilisation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l’outil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  <a:hlinkClick r:id="rId2" tooltip="http://abxbmi.com/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abxbmi.com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(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  <a:hlinkClick r:id="rId2" tooltip="http://abxbmi.com/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http://abxbmi.com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et le STP est recommandé.</a:t>
                      </a:r>
                    </a:p>
                    <a:p>
                      <a:endParaRPr lang="fr-FR" sz="11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r>
                        <a:rPr lang="fr-FR" sz="1100" kern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</a:t>
                      </a:r>
                    </a:p>
                    <a:p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= molécules dont les modalités de perfusion peuvent être adaptées/ modifiées/ optimisée, utilisation des outils suivants recommandée : </a:t>
                      </a:r>
                    </a:p>
                    <a:p>
                      <a:r>
                        <a:rPr lang="fr-FR" sz="1100" kern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</a:t>
                      </a:r>
                    </a:p>
                    <a:p>
                      <a:r>
                        <a:rPr lang="fr-FR" sz="1100" kern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onguet P et al.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Preparing and administering injectable antibiotics: How to avoid playing God. Med Mal Infect. 2016 (PMID: 27112521); </a:t>
                      </a:r>
                    </a:p>
                    <a:p>
                      <a:r>
                        <a:rPr lang="en-US" sz="1100" u="none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https://www.sfm-microbiologie.org/wp-content/uploads/2022/05/CASFM2022_V1.0.pdf? (p172 à 183) ; </a:t>
                      </a:r>
                    </a:p>
                    <a:p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Diamantis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 et al. Home intravenous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antibiotherapy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and the proper use of elastomeric pumps: Systematic review of the literature and proposals for improved use. Infect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Dis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Now. 2021 (PMID: 33576336).</a:t>
                      </a: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2761315"/>
            <a:ext cx="381000" cy="419100"/>
          </a:xfrm>
          <a:prstGeom prst="rect">
            <a:avLst/>
          </a:prstGeom>
          <a:noFill/>
        </p:spPr>
      </p:pic>
      <p:pic>
        <p:nvPicPr>
          <p:cNvPr id="52" name="Picture 9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2185754"/>
            <a:ext cx="381000" cy="419100"/>
          </a:xfrm>
          <a:prstGeom prst="rect">
            <a:avLst/>
          </a:prstGeom>
          <a:noFill/>
        </p:spPr>
      </p:pic>
      <p:pic>
        <p:nvPicPr>
          <p:cNvPr id="53" name="Picture 17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533039" y="2780834"/>
            <a:ext cx="449263" cy="419100"/>
          </a:xfrm>
          <a:prstGeom prst="rect">
            <a:avLst/>
          </a:prstGeom>
          <a:noFill/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3735597"/>
            <a:ext cx="381000" cy="419100"/>
          </a:xfrm>
          <a:prstGeom prst="rect">
            <a:avLst/>
          </a:prstGeom>
          <a:noFill/>
        </p:spPr>
      </p:pic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530049" y="3770975"/>
            <a:ext cx="449263" cy="419100"/>
          </a:xfrm>
          <a:prstGeom prst="rect">
            <a:avLst/>
          </a:prstGeom>
          <a:noFill/>
        </p:spPr>
      </p:pic>
      <p:pic>
        <p:nvPicPr>
          <p:cNvPr id="57" name="Picture 15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214284" y="4429133"/>
            <a:ext cx="449263" cy="419100"/>
          </a:xfrm>
          <a:prstGeom prst="rect">
            <a:avLst/>
          </a:prstGeom>
          <a:noFill/>
        </p:spPr>
      </p:pic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214282" y="4857761"/>
            <a:ext cx="381000" cy="419100"/>
          </a:xfrm>
          <a:prstGeom prst="rect">
            <a:avLst/>
          </a:prstGeom>
          <a:noFill/>
        </p:spPr>
      </p:pic>
      <p:pic>
        <p:nvPicPr>
          <p:cNvPr id="59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4282" y="5286389"/>
            <a:ext cx="419100" cy="479425"/>
          </a:xfrm>
          <a:prstGeom prst="rect">
            <a:avLst/>
          </a:prstGeom>
          <a:noFill/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3266146"/>
            <a:ext cx="381000" cy="419100"/>
          </a:xfrm>
          <a:prstGeom prst="rect">
            <a:avLst/>
          </a:prstGeom>
          <a:noFill/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523978" y="3266146"/>
            <a:ext cx="449263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0079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F9D81F2-EE80-8235-6D8C-00F64C49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6984776" cy="98978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en savoir plus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A47B4E-542F-1195-475E-75E6CC6D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040688" cy="4824536"/>
          </a:xfrm>
        </p:spPr>
        <p:txBody>
          <a:bodyPr/>
          <a:lstStyle/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bactéries ne figurant pas dans le diaporama nécessitent, en cas d’arthrite, un avis spécialisé</a:t>
            </a:r>
          </a:p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mise au point globale est accessible dans </a:t>
            </a:r>
            <a:r>
              <a:rPr lang="fr-FR" sz="2000" dirty="0" err="1">
                <a:solidFill>
                  <a:schemeClr val="tx1"/>
                </a:solidFill>
                <a:latin typeface="Arial"/>
                <a:cs typeface="Arial"/>
              </a:rPr>
              <a:t>Infectious</a:t>
            </a:r>
            <a:r>
              <a:rPr lang="fr-FR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Arial"/>
                <a:cs typeface="Arial"/>
              </a:rPr>
              <a:t>Diseases</a:t>
            </a:r>
            <a:r>
              <a:rPr lang="fr-FR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Arial"/>
                <a:cs typeface="Arial"/>
              </a:rPr>
              <a:t>Now</a:t>
            </a:r>
            <a:r>
              <a:rPr lang="fr-FR" sz="2000" dirty="0">
                <a:solidFill>
                  <a:schemeClr val="tx1"/>
                </a:solidFill>
                <a:latin typeface="Arial"/>
                <a:cs typeface="Arial"/>
              </a:rPr>
              <a:t> 53 (2023) 104694</a:t>
            </a:r>
            <a:endParaRPr lang="fr-FR" sz="2000" dirty="0">
              <a:solidFill>
                <a:schemeClr val="tx1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recommandation rhumatologie est accessible </a:t>
            </a:r>
            <a:r>
              <a:rPr lang="fr-F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Couderc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M, Bart G,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Coiffier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G, Godot S,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Seror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R, Jean-Marc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Ziza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JM et al. 2020 French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recommandations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on the management of septic arthritis in an adult native joint. Joint Bone Spine 2020; 87: 538-547</a:t>
            </a:r>
            <a:endPara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d’aide à la prescription chez l’obèse :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https://abxbmi.com/</a:t>
            </a:r>
            <a:endPara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d’aide à la prescription chez l’insuffisant rénal : </a:t>
            </a:r>
            <a:r>
              <a:rPr lang="fr-FR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http://sitegpr.com/fr/</a:t>
            </a:r>
            <a:r>
              <a:rPr lang="fr-F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7D98E5-59E5-E7FB-7372-8BC57943D0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-180528" y="332658"/>
            <a:ext cx="7848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Durées du traitement antibiotique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14282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C569F09-2CC9-A4F2-F1FA-B7C53450CBA6}"/>
              </a:ext>
            </a:extLst>
          </p:cNvPr>
          <p:cNvSpPr txBox="1"/>
          <p:nvPr/>
        </p:nvSpPr>
        <p:spPr>
          <a:xfrm>
            <a:off x="827584" y="1412776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24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S. aureus </a:t>
            </a:r>
            <a:r>
              <a:rPr lang="fr-F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 semaines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fr-FR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24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Streptococcus 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spp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: 4 semaines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Symbol" pitchFamily="2" charset="2"/>
              <a:buChar char=""/>
            </a:pPr>
            <a:r>
              <a:rPr lang="fr-FR" sz="2400" i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Neisseria gonorrhoeae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7 jours</a:t>
            </a:r>
          </a:p>
          <a:p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Symbol" pitchFamily="2" charset="2"/>
              <a:buChar char="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Enterobacterales : 6 semaines </a:t>
            </a:r>
            <a:endParaRPr lang="fr-FR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0"/>
            <a:endParaRPr lang="fr-FR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Arthrites précoces (&lt; 4 semaines) des petites articulations de la main, par inoculation directe, après un lavage chirurgical adéquat, en l’absence d’ostéolyse, quelque soit la bactérie : 14 jours</a:t>
            </a:r>
            <a:endParaRPr lang="fr-FR" sz="18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1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611560" y="188640"/>
            <a:ext cx="727280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Antibiothérapie probabiliste</a:t>
            </a:r>
          </a:p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Quand la débuter :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8B345A3-F9BF-1776-8C03-F7383AEAA516}"/>
              </a:ext>
            </a:extLst>
          </p:cNvPr>
          <p:cNvSpPr txBox="1"/>
          <p:nvPr/>
        </p:nvSpPr>
        <p:spPr>
          <a:xfrm>
            <a:off x="395536" y="2276872"/>
            <a:ext cx="85689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Liquide articulaire purulent (avec examen direct négatif ou indisponible) + anamnèse compatible avec le diagnostic d’arthrite septique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fr-F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Arial"/>
              <a:buChar char="•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xamen direct positif et/ou culture du liquide articulaire et/ou hémoculture po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sitive</a:t>
            </a:r>
            <a:endParaRPr lang="fr-FR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epsis ou choc septique</a:t>
            </a:r>
            <a:endParaRPr lang="fr-FR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5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712316-3164-B9F6-2192-CA29912F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7" y="116632"/>
            <a:ext cx="7335093" cy="1872208"/>
          </a:xfrm>
        </p:spPr>
        <p:txBody>
          <a:bodyPr/>
          <a:lstStyle/>
          <a:p>
            <a:r>
              <a:rPr lang="fr-FR" sz="3200" b="1" dirty="0">
                <a:solidFill>
                  <a:srgbClr val="206E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antibiothérapie probabiliste en l’absence d’orientation microbiologique 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2D7CACA-6EFF-0E27-C049-73EB1E684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2348880"/>
            <a:ext cx="8040688" cy="3744417"/>
          </a:xfrm>
        </p:spPr>
        <p:txBody>
          <a:bodyPr/>
          <a:lstStyle/>
          <a:p>
            <a:r>
              <a:rPr lang="fr-FR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fr-FR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éfazoline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ou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pénicilline M (cloxacilline, oxacilline)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+/- élargissement du spectre si l’anamnèse suggère une bactérie particulière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 cas d’allergie grave</a:t>
            </a:r>
            <a:r>
              <a:rPr lang="fr-FR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aux béta-lactamines : daptomycine ou à défaut un glycopeptide (vancomycine ou </a:t>
            </a: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teicoplanine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fr-F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s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epsis ou choc septique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ajout amikacine pendant 24-48h dans tous les cas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353B30B-1652-B651-74B5-321D77E8C4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3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533171-E6EA-1783-F904-3735F7B2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260649"/>
            <a:ext cx="8040688" cy="1182391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SAMS : traitement initial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FDC3213-CEE0-2CAF-8674-B38B54122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040688" cy="4032448"/>
          </a:xfrm>
        </p:spPr>
        <p:txBody>
          <a:bodyPr/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fr-FR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éfazoline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I.V, ou pénicilline M en I.V (</a:t>
            </a:r>
            <a:r>
              <a:rPr lang="fr-FR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cloxacilline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oxacilline)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L’association avec un aminoside </a:t>
            </a:r>
            <a:r>
              <a:rPr lang="fr-FR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n’est pas recommandée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en l’absence de choc septique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ou sepsis</a:t>
            </a:r>
            <a:endParaRPr lang="fr-FR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 cas d’allergie grave aux béta-lactamines : daptomycine ou à défaut un glycopeptide (vancomycine ou </a:t>
            </a:r>
            <a:r>
              <a:rPr lang="fr-FR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teicoplanine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5852EED-38A0-180F-4CA2-3BF9CB3A0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9006E6-2494-27A7-B5DB-DEC06315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404665"/>
            <a:ext cx="8040688" cy="1038375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SAMS : relais 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8F7FFF6-9BAC-BA6D-89E7-2BA578D65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447" y="1880755"/>
            <a:ext cx="8040688" cy="4212541"/>
          </a:xfrm>
        </p:spPr>
        <p:txBody>
          <a:bodyPr/>
          <a:lstStyle/>
          <a:p>
            <a:pPr lvl="0">
              <a:buFont typeface="Arial"/>
              <a:buChar char="•"/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lindamycine en monothérapie, en cas de sensibilité sans phénotype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MLSb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inductible (souche sensible à la clindamycine et à l’érythromycine)</a:t>
            </a:r>
          </a:p>
          <a:p>
            <a:pPr marL="0" lvl="0" indent="0">
              <a:buNone/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		OU</a:t>
            </a:r>
            <a:endParaRPr lang="fr-FR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Lé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vofloxacine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+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rifampicine (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 lévofloxacine et la rifampicine sont à utiliser </a:t>
            </a: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obligatoirement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en association) ou </a:t>
            </a:r>
            <a:r>
              <a:rPr lang="fr-FR" sz="20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lévofloxacine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+ clindamycine</a:t>
            </a:r>
          </a:p>
          <a:p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Alternative : doxycycline,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oxazolidinone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(linézolide, tédizolide)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ou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cotrimoxazole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sont possibles en monothérapie</a:t>
            </a:r>
            <a:endParaRPr lang="fr-FR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6E7584A-BD5A-70DA-7A58-7162AE7F14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836054D-D34A-296D-FCC0-416DABF58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SARM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8E58E88-652D-076C-580D-A6DFF85BA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8040688" cy="4392488"/>
          </a:xfrm>
        </p:spPr>
        <p:txBody>
          <a:bodyPr/>
          <a:lstStyle/>
          <a:p>
            <a:pPr lvl="0">
              <a:buFont typeface="Symbol" pitchFamily="2" charset="2"/>
              <a:buChar char="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Le traitement initial est IV :</a:t>
            </a:r>
          </a:p>
          <a:p>
            <a:pPr lvl="1">
              <a:buFont typeface="Wingdings" charset="2"/>
              <a:buChar char="ü"/>
            </a:pP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Daptomycine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en monothérapie, ou à défaut vancomycine ou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teicoplanine</a:t>
            </a:r>
            <a:endParaRPr lang="fr-FR" sz="240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ü"/>
            </a:pPr>
            <a:endParaRPr lang="fr-F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Sur avis d’expert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dalbavancine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ceftaroline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ceftobiprole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sont possibles </a:t>
            </a:r>
          </a:p>
          <a:p>
            <a:pPr lvl="1">
              <a:buFont typeface="Wingdings" charset="2"/>
              <a:buChar char="ü"/>
            </a:pPr>
            <a:endParaRPr lang="fr-FR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elais oral selon le profil de sensibilité. Une monothérapie doit être privilégiée. Les mêmes propositions que pour le SAMS s’appliquent.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D827843-CB67-ED22-6F2D-BB4AD2D482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F39297-B628-9664-6B4F-ADF077F6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031528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Streptocoques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14BA699-7FB6-88AA-0BE5-9316D692A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59" y="1340768"/>
            <a:ext cx="8640960" cy="4680520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Sensibles à la pénicilline G</a:t>
            </a:r>
          </a:p>
          <a:p>
            <a:pPr lvl="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Traitement initial: a</a:t>
            </a: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moxicilline IV.</a:t>
            </a:r>
          </a:p>
          <a:p>
            <a:pPr lvl="1">
              <a:buFont typeface="Wingdings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allergie non grave, à l’amoxicilline: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céfazoline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ou ceftriaxone ou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céfotaxime</a:t>
            </a:r>
            <a:endParaRPr lang="fr-F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allergie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grave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aux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bêta-lactamines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: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daptomycine</a:t>
            </a:r>
            <a:endParaRPr lang="fr-F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Relais oral : amoxicilline. </a:t>
            </a:r>
          </a:p>
          <a:p>
            <a:pPr lvl="1">
              <a:buFont typeface="Wingdings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allergie, clindamycine (si pas de phénotype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MLSb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inductible = souche sensible à l’érythromycine)</a:t>
            </a:r>
          </a:p>
          <a:p>
            <a:pPr lvl="1">
              <a:buFont typeface="Wingdings" charset="2"/>
              <a:buChar char="ü"/>
            </a:pP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résistance à la clindamycine :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oxazolidinone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(linézolide,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tédizolide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8AC569C-C83D-D3D7-8E93-A8AA8BE9F2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257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1754</Words>
  <Application>Microsoft Macintosh PowerPoint</Application>
  <PresentationFormat>Présentation à l'écran (4:3)</PresentationFormat>
  <Paragraphs>275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2_Office Theme</vt:lpstr>
      <vt:lpstr>             Mise au point sur le traitement anti-infectieux des arthrites bactériennes de l’adulte   SPILF 2023  Mise au point complémentaire aux recommandations de la Société Française de Rhumatologie </vt:lpstr>
      <vt:lpstr>Présentation PowerPoint</vt:lpstr>
      <vt:lpstr>Présentation PowerPoint</vt:lpstr>
      <vt:lpstr>Présentation PowerPoint</vt:lpstr>
      <vt:lpstr>Quelle antibiothérapie probabiliste en l’absence d’orientation microbiologique ? </vt:lpstr>
      <vt:lpstr>SAMS : traitement initial</vt:lpstr>
      <vt:lpstr>SAMS : relais oral</vt:lpstr>
      <vt:lpstr>SARM</vt:lpstr>
      <vt:lpstr>Streptocoques </vt:lpstr>
      <vt:lpstr>Streptocoques</vt:lpstr>
      <vt:lpstr>Entérocoques</vt:lpstr>
      <vt:lpstr>Enterobacterales</vt:lpstr>
      <vt:lpstr>Pseudomonas aeruginosa</vt:lpstr>
      <vt:lpstr>Présentation PowerPoint</vt:lpstr>
      <vt:lpstr>Neisseria spp</vt:lpstr>
      <vt:lpstr>Pasteurella</vt:lpstr>
      <vt:lpstr>Bactéries rares</vt:lpstr>
      <vt:lpstr>Arthrite main et poignet</vt:lpstr>
      <vt:lpstr>Arthrites pelviennes</vt:lpstr>
      <vt:lpstr>Arthrite et endocardite</vt:lpstr>
      <vt:lpstr>Présentation PowerPoint</vt:lpstr>
      <vt:lpstr>Présentation PowerPoint</vt:lpstr>
      <vt:lpstr>Présentation PowerPoint</vt:lpstr>
      <vt:lpstr>Pour en savoir plus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MacBook Air</cp:lastModifiedBy>
  <cp:revision>708</cp:revision>
  <cp:lastPrinted>1601-01-01T00:00:00Z</cp:lastPrinted>
  <dcterms:created xsi:type="dcterms:W3CDTF">2017-04-07T09:12:46Z</dcterms:created>
  <dcterms:modified xsi:type="dcterms:W3CDTF">2024-03-23T21:10:09Z</dcterms:modified>
</cp:coreProperties>
</file>