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</p:sldMasterIdLst>
  <p:notesMasterIdLst>
    <p:notesMasterId r:id="rId24"/>
  </p:notesMasterIdLst>
  <p:sldIdLst>
    <p:sldId id="344" r:id="rId12"/>
    <p:sldId id="383" r:id="rId13"/>
    <p:sldId id="386" r:id="rId14"/>
    <p:sldId id="345" r:id="rId15"/>
    <p:sldId id="346" r:id="rId16"/>
    <p:sldId id="347" r:id="rId17"/>
    <p:sldId id="348" r:id="rId18"/>
    <p:sldId id="350" r:id="rId19"/>
    <p:sldId id="349" r:id="rId20"/>
    <p:sldId id="351" r:id="rId21"/>
    <p:sldId id="352" r:id="rId22"/>
    <p:sldId id="353" r:id="rId2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6" autoAdjust="0"/>
    <p:restoredTop sz="97320" autoAdjust="0"/>
  </p:normalViewPr>
  <p:slideViewPr>
    <p:cSldViewPr>
      <p:cViewPr>
        <p:scale>
          <a:sx n="80" d="100"/>
          <a:sy n="80" d="100"/>
        </p:scale>
        <p:origin x="-33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9A34-DA1C-3C4E-8E68-E8894D5D10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0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71F4C-645C-5C4B-ABB8-BE0AECD631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19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ED1B8-A6B1-1248-A655-3BCB4FDEB06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7519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6530-BE90-C943-867F-07D601EB53A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63639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F8901-5054-C643-AE94-68318007D8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1794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7610-9E0B-3243-B3EB-B762A9A2F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161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CF858-1638-B441-B153-F942136EF3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1059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88EA6-36E1-C649-B8E8-AEC4D3D27E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4309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594E3-C8C0-5247-B42C-D77112D31F7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8887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CF8F5-427E-CC4C-A58A-6E9325E322A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433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AA909-F9E0-DB4B-AC61-AB7050FD2E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064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969D6-97FC-254A-835B-B93715A0C6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1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9FAB6-6906-4A4B-ACE4-177F536813B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9107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9D932-2C4E-B84C-9A6E-46009E1616B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1540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15BAD-DAFE-F54C-8A50-FB7B33326B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8042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F6F6B-5111-864C-8D85-413992233C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5795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8CB3F-A189-F64F-875D-EB9793A3E8D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838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04B02-ABBE-404F-A653-B4ADD50D83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724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76C16-ABDA-3642-BF5F-DE8EC461138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479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8F9A0-A919-8E44-AAC5-581C5704055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0619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1845-F6BC-FC4D-A6A9-3F6C944F144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217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C55F-065F-CA4B-B904-685EE73475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2328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AA58F-C3C7-C345-ACAC-9E643EB2E1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27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5C706-8219-4E42-A52C-A782BE7988F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86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77CAE-4D43-644F-B13C-69451EC905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11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B1449-3C97-FF47-863E-E8323E5C4A9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22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1FE8-C3B2-E84E-9C18-C8B24E7085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8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D42B5-DE26-594E-8EED-E0889A0631D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016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54D96-DA0E-2343-8DC7-59F3158055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515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6B0BB-B945-9041-A3CB-CBBC829B883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146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7C02-9FE5-6745-910D-2C751DDF6C7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396C-AE04-BD47-8F4F-AAEB4898DF8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501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5074F-5928-864B-82F0-B0CD2CA1BB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5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11FF7-3952-3E41-BE16-11426C1131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795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1102-5E1B-7147-A987-081C28907D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5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66E2D-5B2C-DF41-A81B-B0249DFA11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82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E9D41-A5B6-D143-8CD8-FE6E894ED70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70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46154-B993-0C4C-8779-4771F4AD60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66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9D871-1FCD-CE4A-ADF8-A23B494204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8304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7D6A3-99B8-2047-A95D-0D666CDE088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94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BBAD-8F95-FA4C-ADEF-3C08B971E0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27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E910-32AD-B541-9B88-DFA2EA37A67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73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0632D-0D57-C742-96C0-80CB0A27C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16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057E0-6050-C245-961E-D3BB1D0B082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5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17FC0-3851-1540-ACA9-E74F4292C6D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365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F4C3C-E60B-8F47-8347-D548A8C9C6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54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4B0D-5720-7445-9DC0-80258986D2D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647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F39E-4E33-064E-A259-0C2634624F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779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F066A-53D5-CE42-99DE-CB99D08EEF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381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14183-C1D2-0946-936E-778D604841C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730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98A30-AC3A-9940-AA4F-B4A78DE67E4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16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C3BA4-D75C-2744-97CF-F2EA599CF67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54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E28D6-A6BD-F445-895C-0400D3C0698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2196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0E805-E160-5E46-B733-D3188C1A88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085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A9555-CF1F-A145-952E-44F22F21451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8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6EC23-AD1A-4B4D-88AF-5185D661081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3926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3BC06-BA68-FF43-9CB9-1B92ABAD4F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8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FA7F9-2A1E-A94B-9661-A94C035CE18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282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A6711-1DAA-3B47-893F-6B63B699D4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537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CE673-BCD6-6447-95CC-55F9987F18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259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E6E7-2E74-1249-A241-BEAFFC7A5DE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792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F5A6A-4020-4242-96CC-015951CF5FB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1240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22E6C-ABE4-F74B-89F5-B428B3E0B7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057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16E52-5B27-BC4C-AB93-87EA405F49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1114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DFD15-0D03-1C44-9A60-CD659A7FBC6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23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959F6-AAE8-8C44-A3AA-6CC7273D7BC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05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B593D-E5F3-6B4F-BAA2-0CEAEAE2A61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3437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E2B53-6D4B-C248-8E6F-E528A12207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528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CD18-C5B4-FB48-A889-7B8DBFB4A2E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1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09D6F-F5D1-2344-A5EB-7F7C0D61B4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94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41DD1-03B6-F244-8519-2970176E18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252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B8CC-905B-5040-845D-E46088A6DA7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152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004E0-EA46-A54D-B1BA-91E634EAC6D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20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735C6-DBC3-404A-A7FD-4E39AE0F47B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9525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CD612-E712-734D-A88A-F049E5FA7B3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372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149A0-6F2C-A048-90EE-51CF6079E91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942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C89E4-2CC7-7E4E-BE88-79EA6724551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0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06F9B-C751-C94E-8E5D-697B22AC341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7864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DCA43-4CC5-B441-BAA8-6AE3E579712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23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20516-A8B9-3C41-AE85-77A3ECA4F7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052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1E72E-BD51-E449-A634-9C40A2352C7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53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17B47-C499-D34B-AA90-2A7BB5F18C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6036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77CE6-31BD-D847-A7D4-BB1FC0B649D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796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134B9-F542-8D41-A3D6-3254A408036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0606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E793C-6715-EF4E-9D9B-BF11943EDC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7081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56F1-80DD-F941-AF5C-EB759D65CDE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5190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BB565-9C5A-9D40-8148-FD6ADE6071D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150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08AA-C685-4F4D-8D08-776D8537C1C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C903-F2A1-EB4D-89AE-95561F5C15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8043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DAB6A-466C-6C42-B0FC-065CB9FA53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8387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04F33-B623-8A4D-B461-0EDE19C950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318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E3ADB-2A0D-5F42-820D-3A5F3B83AF5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3610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CF564-35C3-C643-94EE-E56F0637BDF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45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9CB8-09D4-A34F-BF76-88BCB740A4C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55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C0CAD-EAC3-904C-9CD2-3ADBDFF998C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0345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8DA62-776A-0747-8146-993C4BE2A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489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A9D04-5E40-F246-B8A7-EEA6B4CFAEF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5133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E5D8D-E3DC-024C-ACB9-822FDD5E05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776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4FEFC-5B70-9642-80E4-41E120C85F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74D5C-55FF-6A47-9A29-1A9444D50A5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686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BFFCE-346F-AC42-851A-A9D73131930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34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30C5A-8376-7043-894D-B463B778C11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307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148A-A3EE-CD42-94F8-B5E8BD5E74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556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08866-772D-A940-AFFE-D584EC54479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6061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D042D-FE96-704C-941E-0EA45D2212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7688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BBC62-5E82-D24B-B6D7-73429BEC0C4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248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E78E9-F722-4A42-B85A-901EA79B3A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5894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0F17D-2311-5D40-B032-A0FDD31988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418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25E48-7CA0-1643-9A7D-E1147B71BE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21867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F888C-5AE5-1647-98D7-D6A9C77C3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3800"/>
            <a:ext cx="2132013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73800"/>
            <a:ext cx="48387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273800"/>
            <a:ext cx="989012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6F69A0EA-FB20-FE4F-AE29-1A652756B81F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B7548BE-ECC9-284E-99EC-FA8B004741A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3D29EDE-1E96-8142-A7A8-9B3EBA1A382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B3B51D5-C82E-384A-A58C-E7A74455F53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5EA715D-85B6-0249-9BAD-3F7625445FF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4F5761A-5391-A548-9FB3-8A2B44A89C0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C5F7D31-966A-074E-BA1B-0453A6C008D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E3DD7A3-9E2C-D242-B064-7D4ACA8F591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84ADD153-2E57-264A-88F6-194FDCEAB8A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5761548-BD85-524E-9F0B-BFA661DCA3F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971550" y="1341438"/>
            <a:ext cx="7486650" cy="2403475"/>
          </a:xfrm>
        </p:spPr>
        <p:txBody>
          <a:bodyPr/>
          <a:lstStyle/>
          <a:p>
            <a:r>
              <a:rPr lang="en-US" sz="3200" b="1" dirty="0" err="1" smtClean="0">
                <a:latin typeface="News Gothic MT" charset="0"/>
                <a:ea typeface="ＭＳ Ｐゴシック" charset="0"/>
              </a:rPr>
              <a:t>Recommandations</a:t>
            </a:r>
            <a:r>
              <a:rPr lang="en-US" sz="3200" b="1" dirty="0" smtClean="0">
                <a:latin typeface="News Gothic MT" charset="0"/>
                <a:ea typeface="ＭＳ Ｐゴシック" charset="0"/>
              </a:rPr>
              <a:t> </a:t>
            </a:r>
            <a:r>
              <a:rPr lang="en-US" sz="3200" b="1" dirty="0" smtClean="0">
                <a:latin typeface="News Gothic MT" charset="0"/>
                <a:ea typeface="ＭＳ Ｐゴシック" charset="0"/>
              </a:rPr>
              <a:t>SFORL 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2017</a:t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 </a:t>
            </a:r>
            <a:r>
              <a:rPr lang="fr-FR" sz="3200" b="1" dirty="0"/>
              <a:t>AINS et infections ORL pédiatriques </a:t>
            </a:r>
            <a:endParaRPr lang="fr-FR" sz="3200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réalisées par le comité des référentiels de la SPILF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17 mai </a:t>
            </a: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2017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15616" y="1052737"/>
            <a:ext cx="7273032" cy="26792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07950" y="-50800"/>
            <a:ext cx="8482013" cy="1493838"/>
          </a:xfrm>
        </p:spPr>
        <p:txBody>
          <a:bodyPr/>
          <a:lstStyle/>
          <a:p>
            <a:r>
              <a:rPr lang="fr-FR" sz="3200" b="1" dirty="0" smtClean="0">
                <a:latin typeface="News Gothic MT" charset="0"/>
                <a:ea typeface="ＭＳ Ｐゴシック" charset="0"/>
              </a:rPr>
              <a:t>Interruption du traitement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16832"/>
            <a:ext cx="8040688" cy="4391893"/>
          </a:xfrm>
          <a:noFill/>
          <a:ln>
            <a:noFill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endParaRPr lang="fr-FR" sz="2000" dirty="0"/>
          </a:p>
          <a:p>
            <a:r>
              <a:rPr lang="fr-FR" sz="2000" dirty="0"/>
              <a:t>D</a:t>
            </a:r>
            <a:r>
              <a:rPr lang="fr-FR" sz="2000" dirty="0" smtClean="0"/>
              <a:t>urée de l’infection ou symptomatologie inhabituelles, faisant </a:t>
            </a:r>
            <a:r>
              <a:rPr lang="fr-FR" sz="2000" dirty="0"/>
              <a:t>craindre une </a:t>
            </a:r>
            <a:r>
              <a:rPr lang="fr-FR" sz="2000" dirty="0" smtClean="0"/>
              <a:t>complication </a:t>
            </a:r>
            <a:endParaRPr lang="fr-FR" sz="2000" dirty="0"/>
          </a:p>
          <a:p>
            <a:r>
              <a:rPr lang="fr-FR" sz="2000" dirty="0" err="1"/>
              <a:t>E</a:t>
            </a:r>
            <a:r>
              <a:rPr lang="fr-FR" sz="2000" dirty="0" err="1" smtClean="0"/>
              <a:t>pigastralgies</a:t>
            </a:r>
            <a:r>
              <a:rPr lang="fr-FR" sz="2000" dirty="0" smtClean="0"/>
              <a:t> </a:t>
            </a:r>
            <a:r>
              <a:rPr lang="fr-FR" sz="2000" dirty="0"/>
              <a:t>ou autres symptômes </a:t>
            </a:r>
            <a:r>
              <a:rPr lang="fr-FR" sz="2000" dirty="0" smtClean="0"/>
              <a:t>digestifs </a:t>
            </a:r>
            <a:endParaRPr lang="fr-FR" sz="2000" dirty="0"/>
          </a:p>
          <a:p>
            <a:r>
              <a:rPr lang="fr-FR" sz="2000" dirty="0"/>
              <a:t>R</a:t>
            </a:r>
            <a:r>
              <a:rPr lang="fr-FR" sz="2000" dirty="0" smtClean="0"/>
              <a:t>ash </a:t>
            </a:r>
            <a:r>
              <a:rPr lang="fr-FR" sz="2000" dirty="0"/>
              <a:t>cutané, lésions muqueuses ou toute autre manifestation </a:t>
            </a:r>
            <a:r>
              <a:rPr lang="fr-FR" sz="2000" dirty="0" smtClean="0"/>
              <a:t>d’hypersensibilité </a:t>
            </a:r>
            <a:endParaRPr lang="fr-FR" sz="2000" dirty="0"/>
          </a:p>
          <a:p>
            <a:r>
              <a:rPr lang="fr-FR" sz="2000" dirty="0"/>
              <a:t>S</a:t>
            </a:r>
            <a:r>
              <a:rPr lang="fr-FR" sz="2000" dirty="0" smtClean="0"/>
              <a:t>ignes </a:t>
            </a:r>
            <a:r>
              <a:rPr lang="fr-FR" sz="2000" dirty="0"/>
              <a:t>d’aggravation ou apparition d’une </a:t>
            </a:r>
            <a:r>
              <a:rPr lang="fr-FR" sz="2000" dirty="0" smtClean="0"/>
              <a:t>cardiopathie</a:t>
            </a:r>
            <a:endParaRPr lang="fr-FR" sz="2000" dirty="0"/>
          </a:p>
          <a:p>
            <a:r>
              <a:rPr lang="fr-FR" sz="2000" dirty="0"/>
              <a:t>D</a:t>
            </a:r>
            <a:r>
              <a:rPr lang="fr-FR" sz="2000" dirty="0" smtClean="0"/>
              <a:t>éshydratation</a:t>
            </a:r>
            <a:r>
              <a:rPr lang="fr-FR" sz="2000" dirty="0"/>
              <a:t>. </a:t>
            </a: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370638"/>
            <a:ext cx="47799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latin typeface="News Gothic MT" charset="0"/>
                <a:ea typeface="ＭＳ Ｐゴシック" charset="0"/>
              </a:rPr>
              <a:t>Choix de molécules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493096"/>
          </a:xfrm>
        </p:spPr>
        <p:txBody>
          <a:bodyPr/>
          <a:lstStyle/>
          <a:p>
            <a:endParaRPr lang="fr-FR" dirty="0"/>
          </a:p>
          <a:p>
            <a:r>
              <a:rPr lang="fr-FR" sz="1800" dirty="0"/>
              <a:t>L’ibuprofène (AMM à partir de 3 mois) et le </a:t>
            </a:r>
            <a:r>
              <a:rPr lang="fr-FR" sz="1800" dirty="0" err="1"/>
              <a:t>kétoprofène</a:t>
            </a:r>
            <a:r>
              <a:rPr lang="fr-FR" sz="1800" dirty="0"/>
              <a:t> (AMM à partir de 6 mois) ont une présentation en sirop particulièrement adaptée à l’enfant (Grade B); </a:t>
            </a:r>
          </a:p>
          <a:p>
            <a:r>
              <a:rPr lang="fr-FR" sz="1800" dirty="0" smtClean="0"/>
              <a:t>Les </a:t>
            </a:r>
            <a:r>
              <a:rPr lang="fr-FR" sz="1800" dirty="0"/>
              <a:t>données de la littérature en infectiologie pédiatrique concernent essentiellement </a:t>
            </a:r>
            <a:r>
              <a:rPr lang="fr-FR" sz="1800" dirty="0" smtClean="0"/>
              <a:t>l’ibuprofène</a:t>
            </a:r>
            <a:endParaRPr lang="fr-FR" sz="1800" dirty="0"/>
          </a:p>
          <a:p>
            <a:r>
              <a:rPr lang="fr-FR" sz="1800" dirty="0" smtClean="0"/>
              <a:t>Les </a:t>
            </a:r>
            <a:r>
              <a:rPr lang="fr-FR" sz="1800" dirty="0"/>
              <a:t>suppositoires ne sont pas recommandés en dehors de difficultés d’administration orale (refus de l’enfant, dysphagie ou </a:t>
            </a:r>
            <a:r>
              <a:rPr lang="fr-FR" sz="1800" dirty="0" err="1"/>
              <a:t>odynophagie</a:t>
            </a:r>
            <a:r>
              <a:rPr lang="fr-FR" sz="1800" dirty="0"/>
              <a:t> majeures, vomissements</a:t>
            </a:r>
            <a:r>
              <a:rPr lang="fr-FR" sz="1800" dirty="0" smtClean="0"/>
              <a:t>) (</a:t>
            </a:r>
            <a:r>
              <a:rPr lang="fr-FR" sz="1800" dirty="0"/>
              <a:t>Accord </a:t>
            </a:r>
            <a:r>
              <a:rPr lang="fr-FR" sz="1800" dirty="0" smtClean="0"/>
              <a:t>professionnel)</a:t>
            </a:r>
            <a:endParaRPr lang="fr-FR" sz="1800" dirty="0"/>
          </a:p>
          <a:p>
            <a:pPr lvl="1">
              <a:buFont typeface="Courier New"/>
              <a:buChar char="o"/>
            </a:pPr>
            <a:endParaRPr lang="fr-FR" sz="2000" dirty="0" smtClean="0">
              <a:latin typeface="News Gothic MT" charset="0"/>
              <a:ea typeface="ＭＳ Ｐゴシック" charset="0"/>
            </a:endParaRPr>
          </a:p>
          <a:p>
            <a:pPr>
              <a:buFont typeface="Courier New"/>
              <a:buChar char="o"/>
            </a:pPr>
            <a:endParaRPr lang="fr-FR" dirty="0" smtClean="0">
              <a:latin typeface="News Gothic MT" charset="0"/>
              <a:ea typeface="ＭＳ Ｐゴシック" charset="0"/>
            </a:endParaRPr>
          </a:p>
        </p:txBody>
      </p:sp>
      <p:sp>
        <p:nvSpPr>
          <p:cNvPr id="2048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latin typeface="News Gothic MT" charset="0"/>
                <a:ea typeface="ＭＳ Ｐゴシック" charset="0"/>
              </a:rPr>
              <a:t>Durée du traitement par AINS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44824"/>
            <a:ext cx="8040688" cy="4097189"/>
          </a:xfrm>
        </p:spPr>
        <p:txBody>
          <a:bodyPr/>
          <a:lstStyle/>
          <a:p>
            <a:r>
              <a:rPr lang="fr-FR" dirty="0" smtClean="0"/>
              <a:t>Pour minimiser </a:t>
            </a:r>
            <a:r>
              <a:rPr lang="fr-FR" dirty="0"/>
              <a:t>les risques d’effets secondaires des AINS, la durée de leur prescription doit être </a:t>
            </a:r>
            <a:r>
              <a:rPr lang="fr-FR" dirty="0" smtClean="0"/>
              <a:t>la plus courte possible</a:t>
            </a:r>
            <a:endParaRPr lang="fr-FR" dirty="0"/>
          </a:p>
          <a:p>
            <a:pPr lvl="1"/>
            <a:r>
              <a:rPr lang="fr-FR" dirty="0" smtClean="0"/>
              <a:t>arrêt </a:t>
            </a:r>
            <a:r>
              <a:rPr lang="fr-FR" dirty="0"/>
              <a:t>dès disparition de la douleur. </a:t>
            </a:r>
            <a:endParaRPr lang="fr-FR" dirty="0"/>
          </a:p>
          <a:p>
            <a:pPr lvl="1"/>
            <a:r>
              <a:rPr lang="fr-FR" dirty="0" smtClean="0"/>
              <a:t>dans </a:t>
            </a:r>
            <a:r>
              <a:rPr lang="fr-FR" dirty="0"/>
              <a:t>les 72h </a:t>
            </a:r>
            <a:r>
              <a:rPr lang="fr-FR"/>
              <a:t>au </a:t>
            </a:r>
            <a:r>
              <a:rPr lang="fr-FR" smtClean="0"/>
              <a:t>maximum (au-delà </a:t>
            </a:r>
            <a:r>
              <a:rPr lang="fr-FR" dirty="0"/>
              <a:t>de cette durée, la persistance de la douleur doit faire rechercher une complication et suspendre </a:t>
            </a:r>
            <a:r>
              <a:rPr lang="fr-FR"/>
              <a:t>les </a:t>
            </a:r>
            <a:r>
              <a:rPr lang="fr-FR" smtClean="0"/>
              <a:t>AINS) </a:t>
            </a:r>
            <a:r>
              <a:rPr lang="fr-FR" dirty="0"/>
              <a:t>(Accord professionnel). 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2150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00808"/>
            <a:ext cx="8040688" cy="4241205"/>
          </a:xfrm>
        </p:spPr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eul </a:t>
            </a:r>
            <a:r>
              <a:rPr lang="fr-FR" dirty="0"/>
              <a:t>objectif </a:t>
            </a:r>
            <a:r>
              <a:rPr lang="fr-FR" dirty="0" smtClean="0"/>
              <a:t>des </a:t>
            </a:r>
            <a:r>
              <a:rPr lang="fr-FR" dirty="0"/>
              <a:t>AINS dans les infections ORL de </a:t>
            </a:r>
            <a:r>
              <a:rPr lang="fr-FR" dirty="0" smtClean="0"/>
              <a:t>l’enfant: traitement </a:t>
            </a:r>
            <a:r>
              <a:rPr lang="fr-FR" dirty="0"/>
              <a:t>de la douleur (grade A). </a:t>
            </a:r>
          </a:p>
          <a:p>
            <a:r>
              <a:rPr lang="fr-FR" dirty="0"/>
              <a:t>I</a:t>
            </a:r>
            <a:r>
              <a:rPr lang="fr-FR" dirty="0" smtClean="0"/>
              <a:t>nfections </a:t>
            </a:r>
            <a:r>
              <a:rPr lang="fr-FR" dirty="0"/>
              <a:t>ORL courantes non </a:t>
            </a:r>
            <a:r>
              <a:rPr lang="fr-FR" dirty="0" smtClean="0"/>
              <a:t>compliquées les </a:t>
            </a:r>
            <a:r>
              <a:rPr lang="fr-FR" dirty="0"/>
              <a:t>plus </a:t>
            </a:r>
            <a:r>
              <a:rPr lang="fr-FR" dirty="0" smtClean="0"/>
              <a:t>douloureuses: OMA </a:t>
            </a:r>
            <a:r>
              <a:rPr lang="fr-FR" dirty="0"/>
              <a:t>et </a:t>
            </a:r>
            <a:r>
              <a:rPr lang="fr-FR" dirty="0" smtClean="0"/>
              <a:t>angines </a:t>
            </a:r>
            <a:r>
              <a:rPr lang="fr-FR" dirty="0"/>
              <a:t>(grade B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</a:t>
            </a:r>
            <a:r>
              <a:rPr lang="fr-FR" dirty="0"/>
              <a:t>R</a:t>
            </a:r>
            <a:r>
              <a:rPr lang="fr-FR" dirty="0" smtClean="0"/>
              <a:t>hinopharyngites </a:t>
            </a:r>
            <a:r>
              <a:rPr lang="fr-FR" dirty="0"/>
              <a:t>et </a:t>
            </a:r>
            <a:r>
              <a:rPr lang="fr-FR" dirty="0" smtClean="0"/>
              <a:t>sinusites </a:t>
            </a:r>
            <a:r>
              <a:rPr lang="fr-FR" dirty="0"/>
              <a:t>maxillaires </a:t>
            </a:r>
            <a:r>
              <a:rPr lang="fr-FR" dirty="0" smtClean="0"/>
              <a:t>généralement moins </a:t>
            </a:r>
            <a:r>
              <a:rPr lang="fr-FR" dirty="0"/>
              <a:t>douloureuses et donc </a:t>
            </a:r>
            <a:r>
              <a:rPr lang="fr-FR" dirty="0" smtClean="0"/>
              <a:t>AINS moins fréquemment indiqués. </a:t>
            </a:r>
            <a:endParaRPr lang="fr-FR" dirty="0"/>
          </a:p>
          <a:p>
            <a:r>
              <a:rPr lang="fr-FR" dirty="0" smtClean="0"/>
              <a:t>La réduction de l’hyperthermie n’est </a:t>
            </a:r>
            <a:r>
              <a:rPr lang="fr-FR" dirty="0"/>
              <a:t>pas une priorité thérapeutique (grade A</a:t>
            </a:r>
            <a:r>
              <a:rPr lang="fr-FR" dirty="0" smtClean="0"/>
              <a:t>).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concernées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44824"/>
            <a:ext cx="8040688" cy="4320480"/>
          </a:xfrm>
        </p:spPr>
        <p:txBody>
          <a:bodyPr/>
          <a:lstStyle/>
          <a:p>
            <a:r>
              <a:rPr lang="fr-FR" dirty="0" smtClean="0"/>
              <a:t>Otites </a:t>
            </a:r>
            <a:r>
              <a:rPr lang="fr-FR" dirty="0"/>
              <a:t>moyennes </a:t>
            </a:r>
            <a:r>
              <a:rPr lang="fr-FR" dirty="0" smtClean="0"/>
              <a:t>aiguës</a:t>
            </a:r>
            <a:endParaRPr lang="fr-FR" dirty="0"/>
          </a:p>
          <a:p>
            <a:r>
              <a:rPr lang="fr-FR" dirty="0" smtClean="0"/>
              <a:t>Otites </a:t>
            </a:r>
            <a:r>
              <a:rPr lang="fr-FR" dirty="0"/>
              <a:t>externes </a:t>
            </a:r>
            <a:r>
              <a:rPr lang="fr-FR" dirty="0" smtClean="0"/>
              <a:t>aiguës </a:t>
            </a:r>
            <a:endParaRPr lang="fr-FR" dirty="0"/>
          </a:p>
          <a:p>
            <a:r>
              <a:rPr lang="fr-FR" dirty="0" smtClean="0"/>
              <a:t>Adénites </a:t>
            </a:r>
            <a:r>
              <a:rPr lang="fr-FR" dirty="0"/>
              <a:t>aiguës </a:t>
            </a:r>
            <a:r>
              <a:rPr lang="fr-FR" dirty="0" err="1" smtClean="0"/>
              <a:t>latéro</a:t>
            </a:r>
            <a:r>
              <a:rPr lang="fr-FR" dirty="0" smtClean="0"/>
              <a:t>-cervicales </a:t>
            </a:r>
            <a:r>
              <a:rPr lang="fr-FR" dirty="0"/>
              <a:t>ou </a:t>
            </a:r>
            <a:r>
              <a:rPr lang="fr-FR" dirty="0" smtClean="0"/>
              <a:t>rétro-pharyngées  </a:t>
            </a:r>
            <a:endParaRPr lang="fr-FR" dirty="0"/>
          </a:p>
          <a:p>
            <a:r>
              <a:rPr lang="fr-FR" dirty="0" smtClean="0"/>
              <a:t>Pharyngites </a:t>
            </a:r>
            <a:r>
              <a:rPr lang="fr-FR" dirty="0"/>
              <a:t>aiguës ; angines </a:t>
            </a:r>
          </a:p>
          <a:p>
            <a:r>
              <a:rPr lang="fr-FR" dirty="0" err="1" smtClean="0"/>
              <a:t>Rhinosinusites</a:t>
            </a:r>
            <a:r>
              <a:rPr lang="fr-FR" dirty="0" smtClean="0"/>
              <a:t> aiguës </a:t>
            </a:r>
            <a:endParaRPr lang="fr-FR" dirty="0"/>
          </a:p>
          <a:p>
            <a:r>
              <a:rPr lang="fr-FR" dirty="0"/>
              <a:t>I</a:t>
            </a:r>
            <a:r>
              <a:rPr lang="fr-FR" dirty="0" smtClean="0"/>
              <a:t>nfections </a:t>
            </a:r>
            <a:r>
              <a:rPr lang="fr-FR" dirty="0"/>
              <a:t>dentaires et </a:t>
            </a:r>
            <a:r>
              <a:rPr lang="fr-FR" dirty="0" err="1"/>
              <a:t>stomatologiques</a:t>
            </a:r>
            <a:r>
              <a:rPr lang="fr-FR" dirty="0"/>
              <a:t> </a:t>
            </a:r>
            <a:r>
              <a:rPr lang="fr-FR" dirty="0" smtClean="0"/>
              <a:t>exclues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-36513" y="-12700"/>
            <a:ext cx="8040688" cy="1065436"/>
          </a:xfrm>
        </p:spPr>
        <p:txBody>
          <a:bodyPr/>
          <a:lstStyle/>
          <a:p>
            <a:r>
              <a:rPr lang="fr-FR" sz="2800" dirty="0"/>
              <a:t>I</a:t>
            </a:r>
            <a:r>
              <a:rPr lang="fr-FR" sz="2800" dirty="0" smtClean="0"/>
              <a:t>ndications </a:t>
            </a:r>
            <a:r>
              <a:rPr lang="fr-FR" sz="2800" dirty="0"/>
              <a:t>des antalgiques et leur choix </a:t>
            </a:r>
            <a:r>
              <a:rPr lang="fr-FR" sz="2800" dirty="0" smtClean="0"/>
              <a:t>en fonction </a:t>
            </a:r>
            <a:r>
              <a:rPr lang="fr-FR" sz="2800" dirty="0"/>
              <a:t>du niveau de douleur </a:t>
            </a:r>
            <a:r>
              <a:rPr lang="fr-FR" sz="2800" dirty="0" smtClean="0"/>
              <a:t>(1)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/>
          <a:lstStyle/>
          <a:p>
            <a:r>
              <a:rPr lang="fr-FR" sz="2000" dirty="0" smtClean="0"/>
              <a:t>F</a:t>
            </a:r>
            <a:r>
              <a:rPr lang="fr-FR" sz="2000" dirty="0" smtClean="0"/>
              <a:t>aible </a:t>
            </a:r>
            <a:r>
              <a:rPr lang="fr-FR" sz="2000" dirty="0"/>
              <a:t>intensité (EVA &lt;3 ou EVENDOL &lt;4</a:t>
            </a:r>
            <a:r>
              <a:rPr lang="fr-FR" sz="2000" dirty="0" smtClean="0"/>
              <a:t>): ne </a:t>
            </a:r>
            <a:r>
              <a:rPr lang="fr-FR" sz="2000" dirty="0"/>
              <a:t>rien prescrire </a:t>
            </a:r>
            <a:r>
              <a:rPr lang="fr-FR" sz="2000" dirty="0" smtClean="0"/>
              <a:t>ou paracétamol </a:t>
            </a:r>
            <a:r>
              <a:rPr lang="fr-FR" sz="2000" dirty="0" smtClean="0"/>
              <a:t>seul.</a:t>
            </a:r>
            <a:endParaRPr lang="fr-FR" sz="2000" dirty="0"/>
          </a:p>
          <a:p>
            <a:r>
              <a:rPr lang="fr-FR" sz="2000" dirty="0"/>
              <a:t>I</a:t>
            </a:r>
            <a:r>
              <a:rPr lang="fr-FR" sz="2000" dirty="0" smtClean="0"/>
              <a:t>ntensité </a:t>
            </a:r>
            <a:r>
              <a:rPr lang="fr-FR" sz="2000" dirty="0"/>
              <a:t>moyenne (EVA </a:t>
            </a:r>
            <a:r>
              <a:rPr lang="fr-FR" sz="2000" dirty="0" smtClean="0"/>
              <a:t>3 à 5 </a:t>
            </a:r>
            <a:r>
              <a:rPr lang="fr-FR" sz="2000" dirty="0"/>
              <a:t>ou EVENDOL </a:t>
            </a:r>
            <a:r>
              <a:rPr lang="fr-FR" sz="2000" dirty="0" smtClean="0"/>
              <a:t>4 à 7): paracétamol </a:t>
            </a:r>
            <a:r>
              <a:rPr lang="fr-FR" sz="2000" dirty="0"/>
              <a:t>en première </a:t>
            </a:r>
            <a:r>
              <a:rPr lang="fr-FR" sz="2000" dirty="0" smtClean="0"/>
              <a:t>intention, et ajout </a:t>
            </a:r>
            <a:r>
              <a:rPr lang="fr-FR" sz="2000" dirty="0" smtClean="0"/>
              <a:t>ibuprofène* </a:t>
            </a:r>
            <a:r>
              <a:rPr lang="fr-FR" sz="2000" dirty="0"/>
              <a:t>en cas </a:t>
            </a:r>
            <a:r>
              <a:rPr lang="fr-FR" sz="2000" dirty="0" smtClean="0"/>
              <a:t>d’échec (ordonnance </a:t>
            </a:r>
            <a:r>
              <a:rPr lang="fr-FR" sz="2000" dirty="0"/>
              <a:t>évolutive). </a:t>
            </a:r>
          </a:p>
          <a:p>
            <a:r>
              <a:rPr lang="fr-FR" sz="2000" dirty="0" smtClean="0"/>
              <a:t>Intensité m</a:t>
            </a:r>
            <a:r>
              <a:rPr lang="fr-FR" sz="2000" dirty="0" smtClean="0"/>
              <a:t>odérée </a:t>
            </a:r>
            <a:r>
              <a:rPr lang="fr-FR" sz="2000" dirty="0"/>
              <a:t>à </a:t>
            </a:r>
            <a:r>
              <a:rPr lang="fr-FR" sz="2000" dirty="0" smtClean="0"/>
              <a:t>forte </a:t>
            </a:r>
            <a:r>
              <a:rPr lang="fr-FR" sz="2000" dirty="0"/>
              <a:t>(EVA </a:t>
            </a:r>
            <a:r>
              <a:rPr lang="fr-FR" sz="2000" dirty="0" smtClean="0"/>
              <a:t>5 à 7 </a:t>
            </a:r>
            <a:r>
              <a:rPr lang="fr-FR" sz="2000" dirty="0"/>
              <a:t>ou EVENDOL </a:t>
            </a:r>
            <a:r>
              <a:rPr lang="fr-FR" sz="2000" dirty="0" smtClean="0"/>
              <a:t>7 à10</a:t>
            </a:r>
            <a:r>
              <a:rPr lang="fr-FR" sz="2000" dirty="0"/>
              <a:t>), ou </a:t>
            </a:r>
            <a:r>
              <a:rPr lang="fr-FR" sz="2000" dirty="0" smtClean="0"/>
              <a:t>résistance </a:t>
            </a:r>
            <a:r>
              <a:rPr lang="fr-FR" sz="2000" dirty="0"/>
              <a:t>au </a:t>
            </a:r>
            <a:r>
              <a:rPr lang="fr-FR" sz="2000" dirty="0" smtClean="0"/>
              <a:t>paracétamol : </a:t>
            </a:r>
            <a:r>
              <a:rPr lang="fr-FR" sz="2000" dirty="0" smtClean="0"/>
              <a:t>AINS recommandés </a:t>
            </a:r>
            <a:r>
              <a:rPr lang="fr-FR" sz="2000" dirty="0"/>
              <a:t>en association avec le </a:t>
            </a:r>
            <a:r>
              <a:rPr lang="fr-FR" sz="2000" dirty="0" smtClean="0"/>
              <a:t>paracétamol*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* </a:t>
            </a:r>
            <a:r>
              <a:rPr lang="fr-FR" sz="1800" dirty="0" smtClean="0"/>
              <a:t>Si prescription de </a:t>
            </a:r>
            <a:r>
              <a:rPr lang="fr-FR" sz="1800" dirty="0"/>
              <a:t>p</a:t>
            </a:r>
            <a:r>
              <a:rPr lang="fr-FR" sz="1800" dirty="0" smtClean="0"/>
              <a:t>aracétamol </a:t>
            </a:r>
            <a:r>
              <a:rPr lang="fr-FR" sz="1800" dirty="0"/>
              <a:t>et </a:t>
            </a:r>
            <a:r>
              <a:rPr lang="fr-FR" sz="1800" dirty="0" smtClean="0"/>
              <a:t>ibuprofène</a:t>
            </a:r>
            <a:r>
              <a:rPr lang="fr-FR" sz="1600" dirty="0" smtClean="0"/>
              <a:t>: </a:t>
            </a:r>
          </a:p>
          <a:p>
            <a:pPr lvl="2"/>
            <a:r>
              <a:rPr lang="fr-FR" sz="1600" dirty="0" smtClean="0"/>
              <a:t>Association à prendre toutes </a:t>
            </a:r>
            <a:r>
              <a:rPr lang="fr-FR" sz="1600" dirty="0"/>
              <a:t>les 6 </a:t>
            </a:r>
            <a:r>
              <a:rPr lang="fr-FR" sz="1600" dirty="0" smtClean="0"/>
              <a:t>heures</a:t>
            </a:r>
          </a:p>
          <a:p>
            <a:pPr lvl="2"/>
            <a:r>
              <a:rPr lang="fr-FR" sz="1600" dirty="0" smtClean="0"/>
              <a:t>Ou </a:t>
            </a:r>
            <a:r>
              <a:rPr lang="fr-FR" sz="1600" dirty="0" smtClean="0"/>
              <a:t>alternance </a:t>
            </a:r>
            <a:r>
              <a:rPr lang="fr-FR" sz="1600" dirty="0"/>
              <a:t>toutes les 3 heures (chaque molécule prise toutes les 6 heures</a:t>
            </a:r>
            <a:r>
              <a:rPr lang="fr-FR" sz="1600" dirty="0" smtClean="0"/>
              <a:t>) </a:t>
            </a:r>
            <a:endParaRPr lang="fr-FR" sz="1600" dirty="0"/>
          </a:p>
        </p:txBody>
      </p:sp>
      <p:sp>
        <p:nvSpPr>
          <p:cNvPr id="1331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565650"/>
          </a:xfrm>
        </p:spPr>
        <p:txBody>
          <a:bodyPr/>
          <a:lstStyle/>
          <a:p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Intensité forte  </a:t>
            </a:r>
            <a:r>
              <a:rPr lang="fr-FR" sz="2000" dirty="0"/>
              <a:t>à </a:t>
            </a:r>
            <a:r>
              <a:rPr lang="fr-FR" sz="2000" dirty="0" smtClean="0"/>
              <a:t>très forte (EVA </a:t>
            </a:r>
            <a:r>
              <a:rPr lang="fr-FR" sz="2000" dirty="0" smtClean="0"/>
              <a:t>&gt; </a:t>
            </a:r>
            <a:r>
              <a:rPr lang="fr-FR" sz="2000" dirty="0"/>
              <a:t>7 ou EVENDOL </a:t>
            </a:r>
            <a:r>
              <a:rPr lang="fr-FR" sz="2000" dirty="0" smtClean="0"/>
              <a:t>&gt; </a:t>
            </a:r>
            <a:r>
              <a:rPr lang="fr-FR" sz="2000" dirty="0"/>
              <a:t>10), ou </a:t>
            </a:r>
            <a:r>
              <a:rPr lang="fr-FR" sz="2000" dirty="0" smtClean="0"/>
              <a:t>résistance </a:t>
            </a:r>
            <a:r>
              <a:rPr lang="fr-FR" sz="2000" dirty="0"/>
              <a:t>à </a:t>
            </a:r>
            <a:r>
              <a:rPr lang="fr-FR" sz="2000" dirty="0" smtClean="0"/>
              <a:t>paracétamol + </a:t>
            </a:r>
            <a:r>
              <a:rPr lang="fr-FR" sz="2000" dirty="0" smtClean="0"/>
              <a:t>ibuprofène : ajouter 1 </a:t>
            </a:r>
            <a:r>
              <a:rPr lang="fr-FR" sz="2000" dirty="0"/>
              <a:t>ou </a:t>
            </a:r>
            <a:r>
              <a:rPr lang="fr-FR" sz="2000" dirty="0" smtClean="0"/>
              <a:t>2 </a:t>
            </a:r>
            <a:r>
              <a:rPr lang="fr-FR" sz="2000" dirty="0"/>
              <a:t>doses orales de morphinique (morphine orale, ou </a:t>
            </a:r>
            <a:r>
              <a:rPr lang="fr-FR" sz="2000" dirty="0" err="1"/>
              <a:t>tramadol</a:t>
            </a:r>
            <a:r>
              <a:rPr lang="fr-FR" sz="2000" dirty="0"/>
              <a:t> au-dessus de 3 ans</a:t>
            </a:r>
            <a:r>
              <a:rPr lang="fr-FR" sz="2000" dirty="0" smtClean="0"/>
              <a:t>).</a:t>
            </a:r>
            <a:endParaRPr lang="fr-FR" sz="2000" dirty="0"/>
          </a:p>
          <a:p>
            <a:r>
              <a:rPr lang="fr-FR" sz="2000" dirty="0" smtClean="0"/>
              <a:t>L’objectif </a:t>
            </a:r>
            <a:r>
              <a:rPr lang="fr-FR" sz="2000" dirty="0"/>
              <a:t>est toujours d’obtenir </a:t>
            </a:r>
            <a:r>
              <a:rPr lang="fr-FR" sz="2000" dirty="0" smtClean="0"/>
              <a:t>un EVA </a:t>
            </a:r>
            <a:r>
              <a:rPr lang="fr-FR" sz="2000" dirty="0"/>
              <a:t>&lt; 3 ou </a:t>
            </a:r>
            <a:r>
              <a:rPr lang="fr-FR" sz="2000" dirty="0" smtClean="0"/>
              <a:t>EVENDOL &lt; 4</a:t>
            </a:r>
            <a:r>
              <a:rPr lang="fr-FR" sz="2000" dirty="0"/>
              <a:t>.</a:t>
            </a:r>
            <a:r>
              <a:rPr lang="fr-FR" sz="2000" dirty="0" smtClean="0"/>
              <a:t> </a:t>
            </a:r>
            <a:endParaRPr lang="fr-FR" sz="2000" dirty="0"/>
          </a:p>
          <a:p>
            <a:r>
              <a:rPr lang="fr-FR" sz="2000" dirty="0" smtClean="0"/>
              <a:t>Si OMA </a:t>
            </a:r>
            <a:r>
              <a:rPr lang="fr-FR" sz="2000" dirty="0"/>
              <a:t>avec </a:t>
            </a:r>
            <a:r>
              <a:rPr lang="fr-FR" sz="2000" dirty="0" smtClean="0"/>
              <a:t>douleurs d’intensité forte à très forte, la </a:t>
            </a:r>
            <a:r>
              <a:rPr lang="fr-FR" sz="2000" dirty="0"/>
              <a:t>p</a:t>
            </a:r>
            <a:r>
              <a:rPr lang="fr-FR" sz="2000" dirty="0" smtClean="0"/>
              <a:t>aracentèse n’a pas d’intérêt à titre antalgique.</a:t>
            </a:r>
            <a:endParaRPr lang="fr-FR" sz="2000" dirty="0"/>
          </a:p>
        </p:txBody>
      </p:sp>
      <p:sp>
        <p:nvSpPr>
          <p:cNvPr id="1434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1520" y="-50800"/>
            <a:ext cx="8338443" cy="1493838"/>
          </a:xfrm>
        </p:spPr>
        <p:txBody>
          <a:bodyPr/>
          <a:lstStyle/>
          <a:p>
            <a:r>
              <a:rPr lang="fr-FR" sz="2800" dirty="0"/>
              <a:t>Indications des antalgiques et leur choix en fonction du niveau de douleur </a:t>
            </a:r>
            <a:r>
              <a:rPr lang="fr-FR" sz="2800" dirty="0" smtClean="0"/>
              <a:t>(2)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0" y="-15875"/>
            <a:ext cx="8040688" cy="1493838"/>
          </a:xfrm>
        </p:spPr>
        <p:txBody>
          <a:bodyPr/>
          <a:lstStyle/>
          <a:p>
            <a:r>
              <a:rPr lang="fr-FR" sz="2800" b="1" dirty="0" smtClean="0">
                <a:latin typeface="News Gothic MT" charset="0"/>
                <a:ea typeface="ＭＳ Ｐゴシック" charset="0"/>
              </a:rPr>
              <a:t>AINS et évolution de l’infection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44824"/>
            <a:ext cx="8040688" cy="409718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l </a:t>
            </a:r>
            <a:r>
              <a:rPr lang="fr-FR" dirty="0"/>
              <a:t>n’existe aucune preuve d’une action des AINS sur : </a:t>
            </a:r>
          </a:p>
          <a:p>
            <a:r>
              <a:rPr lang="fr-FR" dirty="0" smtClean="0"/>
              <a:t>une </a:t>
            </a:r>
            <a:r>
              <a:rPr lang="fr-FR" dirty="0"/>
              <a:t>diminution de la durée d’évolution </a:t>
            </a:r>
            <a:r>
              <a:rPr lang="fr-FR" dirty="0" smtClean="0"/>
              <a:t>de l’infection </a:t>
            </a:r>
            <a:r>
              <a:rPr lang="fr-FR" dirty="0"/>
              <a:t>(Grade A) </a:t>
            </a:r>
          </a:p>
          <a:p>
            <a:r>
              <a:rPr lang="fr-FR" dirty="0" smtClean="0"/>
              <a:t>l’évolution </a:t>
            </a:r>
            <a:r>
              <a:rPr lang="fr-FR" dirty="0"/>
              <a:t>d’une </a:t>
            </a:r>
            <a:r>
              <a:rPr lang="fr-FR" dirty="0" smtClean="0"/>
              <a:t>OMA </a:t>
            </a:r>
            <a:r>
              <a:rPr lang="fr-FR" dirty="0" smtClean="0"/>
              <a:t>vers une </a:t>
            </a:r>
            <a:r>
              <a:rPr lang="fr-FR" dirty="0"/>
              <a:t>otite </a:t>
            </a:r>
            <a:r>
              <a:rPr lang="fr-FR" dirty="0" err="1"/>
              <a:t>séro</a:t>
            </a:r>
            <a:r>
              <a:rPr lang="fr-FR" dirty="0"/>
              <a:t>-muqueuse(OSM) (Grade B)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536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07950" y="-6350"/>
            <a:ext cx="8040688" cy="1493838"/>
          </a:xfrm>
        </p:spPr>
        <p:txBody>
          <a:bodyPr/>
          <a:lstStyle/>
          <a:p>
            <a:r>
              <a:rPr lang="fr-FR" sz="2800" b="1" dirty="0"/>
              <a:t>Contre-indications et limitations de </a:t>
            </a:r>
            <a:r>
              <a:rPr lang="fr-FR" sz="2800" b="1" dirty="0" smtClean="0"/>
              <a:t>prescription des AINS 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549275" y="1988840"/>
            <a:ext cx="8040688" cy="4176464"/>
          </a:xfrm>
        </p:spPr>
        <p:txBody>
          <a:bodyPr/>
          <a:lstStyle/>
          <a:p>
            <a:r>
              <a:rPr lang="fr-FR" sz="1800" dirty="0"/>
              <a:t>V</a:t>
            </a:r>
            <a:r>
              <a:rPr lang="fr-FR" sz="1800" dirty="0" smtClean="0"/>
              <a:t>aricelle </a:t>
            </a:r>
            <a:r>
              <a:rPr lang="fr-FR" sz="1800" dirty="0"/>
              <a:t>en cours </a:t>
            </a:r>
            <a:r>
              <a:rPr lang="fr-FR" sz="1800" dirty="0"/>
              <a:t>(</a:t>
            </a:r>
            <a:r>
              <a:rPr lang="fr-FR" sz="1800" dirty="0" smtClean="0"/>
              <a:t>risque </a:t>
            </a:r>
            <a:r>
              <a:rPr lang="fr-FR" sz="1800" dirty="0"/>
              <a:t>accru d’infections invasives à streptocoque A beta </a:t>
            </a:r>
            <a:r>
              <a:rPr lang="fr-FR" sz="1800" dirty="0" smtClean="0"/>
              <a:t>hémolytique) </a:t>
            </a:r>
            <a:r>
              <a:rPr lang="fr-FR" sz="1800" dirty="0"/>
              <a:t>(Grade C</a:t>
            </a:r>
            <a:r>
              <a:rPr lang="fr-FR" sz="1800" dirty="0" smtClean="0"/>
              <a:t>) </a:t>
            </a:r>
            <a:endParaRPr lang="fr-FR" sz="1800" dirty="0"/>
          </a:p>
          <a:p>
            <a:r>
              <a:rPr lang="fr-FR" sz="1800" dirty="0"/>
              <a:t>I</a:t>
            </a:r>
            <a:r>
              <a:rPr lang="fr-FR" sz="1800" dirty="0" smtClean="0"/>
              <a:t>nfection </a:t>
            </a:r>
            <a:r>
              <a:rPr lang="fr-FR" sz="1800" dirty="0"/>
              <a:t>ORL bactérienne </a:t>
            </a:r>
            <a:r>
              <a:rPr lang="fr-FR" sz="1800" dirty="0" smtClean="0"/>
              <a:t>grave ou compliquée (mastoïdite </a:t>
            </a:r>
            <a:r>
              <a:rPr lang="fr-FR" sz="1800" dirty="0"/>
              <a:t>aiguë extériorisée; abcès </a:t>
            </a:r>
            <a:r>
              <a:rPr lang="fr-FR" sz="1800" dirty="0" err="1"/>
              <a:t>rétropharyngé</a:t>
            </a:r>
            <a:r>
              <a:rPr lang="fr-FR" sz="1800" dirty="0"/>
              <a:t>, </a:t>
            </a:r>
            <a:r>
              <a:rPr lang="fr-FR" sz="1800" dirty="0" err="1"/>
              <a:t>rétrostylien</a:t>
            </a:r>
            <a:r>
              <a:rPr lang="fr-FR" sz="1800" dirty="0"/>
              <a:t> ou </a:t>
            </a:r>
            <a:r>
              <a:rPr lang="fr-FR" sz="1800" dirty="0" err="1"/>
              <a:t>préstylien</a:t>
            </a:r>
            <a:r>
              <a:rPr lang="fr-FR" sz="1800" dirty="0"/>
              <a:t>; cellulite faciale, cervicale ou cervico-médiastinale; sinusite non </a:t>
            </a:r>
            <a:r>
              <a:rPr lang="fr-FR" sz="1800" dirty="0" smtClean="0"/>
              <a:t>maxillaire), </a:t>
            </a:r>
            <a:r>
              <a:rPr lang="fr-FR" sz="1800" dirty="0"/>
              <a:t>complications infectieuses diverses (labyrinthite, paralysie faciale, infection orbitaire ou intracrânienne, thrombophlébite septique, métastase septique, choc septique) (Accord professionnel) ; </a:t>
            </a:r>
          </a:p>
          <a:p>
            <a:r>
              <a:rPr lang="fr-FR" sz="1800" dirty="0" smtClean="0"/>
              <a:t>Existence d’une autre localisation infectieuse en </a:t>
            </a:r>
            <a:r>
              <a:rPr lang="fr-FR" sz="1800" dirty="0" smtClean="0"/>
              <a:t>particulier </a:t>
            </a:r>
            <a:r>
              <a:rPr lang="fr-FR" sz="1800" dirty="0" err="1" smtClean="0"/>
              <a:t>pleuro-pulmonaire</a:t>
            </a:r>
            <a:r>
              <a:rPr lang="fr-FR" sz="1800" dirty="0" smtClean="0"/>
              <a:t>, </a:t>
            </a:r>
            <a:r>
              <a:rPr lang="fr-FR" sz="1800" dirty="0"/>
              <a:t>cutanée ou des tissus mous (Grade D). </a:t>
            </a:r>
          </a:p>
          <a:p>
            <a:pPr marL="0" indent="0">
              <a:buNone/>
            </a:pPr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638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350" y="0"/>
            <a:ext cx="8040688" cy="1493838"/>
          </a:xfrm>
        </p:spPr>
        <p:txBody>
          <a:bodyPr/>
          <a:lstStyle/>
          <a:p>
            <a:r>
              <a:rPr lang="fr-FR" sz="2800" b="1" dirty="0" smtClean="0">
                <a:latin typeface="News Gothic MT" charset="0"/>
                <a:ea typeface="ＭＳ Ｐゴシック" charset="0"/>
              </a:rPr>
              <a:t>Examens complémentaires préalables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00808"/>
            <a:ext cx="8040688" cy="4465042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Aucun </a:t>
            </a:r>
            <a:r>
              <a:rPr lang="fr-FR" dirty="0"/>
              <a:t>examen complémentaire </a:t>
            </a:r>
            <a:r>
              <a:rPr lang="fr-FR" dirty="0" smtClean="0"/>
              <a:t>n’est </a:t>
            </a:r>
            <a:r>
              <a:rPr lang="fr-FR" dirty="0"/>
              <a:t>nécessaire avant l’instauration d’un traitement par AINS chez un enfant souffrant d’une infection ORL (Accord professionnel). </a:t>
            </a:r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843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79388" y="-25400"/>
            <a:ext cx="8040687" cy="1493838"/>
          </a:xfrm>
        </p:spPr>
        <p:txBody>
          <a:bodyPr/>
          <a:lstStyle/>
          <a:p>
            <a:r>
              <a:rPr lang="fr-FR" sz="2800" b="1" dirty="0" smtClean="0">
                <a:latin typeface="News Gothic MT" charset="0"/>
                <a:ea typeface="ＭＳ Ｐゴシック" charset="0"/>
              </a:rPr>
              <a:t>Information de la famille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39515"/>
            <a:ext cx="8040688" cy="434181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 risques de complications sévères liées aux AINS sont réduits par une bonne information du patient ou de ses parents sur les risques de ce traitement et sur la conduite à tenir en cas de symptômes compatibles avec une telle complication (Accord professionnel). 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741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5800</TotalTime>
  <Words>759</Words>
  <Application>Microsoft Office PowerPoint</Application>
  <PresentationFormat>Affichage à l'écran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11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Office Theme</vt:lpstr>
      <vt:lpstr>2_Office Theme</vt:lpstr>
      <vt:lpstr>3_Office Theme</vt:lpstr>
      <vt:lpstr>4_Office Theme</vt:lpstr>
      <vt:lpstr>5_Office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Recommandations SFORL 2017   AINS et infections ORL pédiatriques </vt:lpstr>
      <vt:lpstr>Introduction</vt:lpstr>
      <vt:lpstr>Infections concernées</vt:lpstr>
      <vt:lpstr>Indications des antalgiques et leur choix en fonction du niveau de douleur (1)</vt:lpstr>
      <vt:lpstr>Indications des antalgiques et leur choix en fonction du niveau de douleur (2)</vt:lpstr>
      <vt:lpstr>AINS et évolution de l’infection</vt:lpstr>
      <vt:lpstr>Contre-indications et limitations de prescription des AINS </vt:lpstr>
      <vt:lpstr>Examens complémentaires préalables</vt:lpstr>
      <vt:lpstr>Information de la famille</vt:lpstr>
      <vt:lpstr>Interruption du traitement</vt:lpstr>
      <vt:lpstr>Choix de molécules</vt:lpstr>
      <vt:lpstr>Durée du traitement par AINS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BONNET Eric</cp:lastModifiedBy>
  <cp:revision>280</cp:revision>
  <cp:lastPrinted>1601-01-01T00:00:00Z</cp:lastPrinted>
  <dcterms:created xsi:type="dcterms:W3CDTF">2013-04-22T14:21:17Z</dcterms:created>
  <dcterms:modified xsi:type="dcterms:W3CDTF">2017-05-17T14:41:12Z</dcterms:modified>
</cp:coreProperties>
</file>