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80" r:id="rId4"/>
    <p:sldId id="281" r:id="rId5"/>
    <p:sldId id="271" r:id="rId6"/>
    <p:sldId id="291" r:id="rId7"/>
    <p:sldId id="292" r:id="rId8"/>
    <p:sldId id="293" r:id="rId9"/>
    <p:sldId id="275" r:id="rId10"/>
    <p:sldId id="277" r:id="rId11"/>
    <p:sldId id="278" r:id="rId1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DE VERDIÈRE Nathalie" initials="NCD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AFF"/>
    <a:srgbClr val="ACCDFF"/>
    <a:srgbClr val="AECEFF"/>
    <a:srgbClr val="C0F8E3"/>
    <a:srgbClr val="009999"/>
    <a:srgbClr val="9AF8F4"/>
    <a:srgbClr val="34E8A3"/>
    <a:srgbClr val="15B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210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09T19:22:28.469" idx="2">
    <p:pos x="1728" y="1851"/>
    <p:text>place des PHRC 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430E3-55C7-45BB-A6E7-19B189A700E1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0CBFF-F48C-4B2A-A4E3-7B6B79DD77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50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0CBFF-F48C-4B2A-A4E3-7B6B79DD774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0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0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41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87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19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44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79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09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70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0409C-8A6B-47B0-B6B5-24E6B2CB8975}" type="datetimeFigureOut">
              <a:rPr lang="fr-FR" smtClean="0"/>
              <a:pPr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51B1-DC7C-46DA-921B-C501C04C3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00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9.emf"/><Relationship Id="rId4" Type="http://schemas.openxmlformats.org/officeDocument/2006/relationships/image" Target="../media/image4.pn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3.png"/><Relationship Id="rId7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9.emf"/><Relationship Id="rId4" Type="http://schemas.openxmlformats.org/officeDocument/2006/relationships/image" Target="../media/image14.png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9308" y="306896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itchFamily="34" charset="0"/>
              </a:rPr>
              <a:t>RESEAU NATIONAL DE RECHERCHE CLINIQUE EN INFECTIOLOGIE</a:t>
            </a:r>
            <a:endParaRPr lang="fr-FR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30" name="Imag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27" y="1556792"/>
            <a:ext cx="351603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339752" y="5229200"/>
            <a:ext cx="4464496" cy="1131565"/>
            <a:chOff x="3201848" y="5877272"/>
            <a:chExt cx="3402013" cy="771525"/>
          </a:xfrm>
        </p:grpSpPr>
        <p:pic>
          <p:nvPicPr>
            <p:cNvPr id="1027" name="Picture 3" descr="IMM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1"/>
            <a:stretch>
              <a:fillRect/>
            </a:stretch>
          </p:blipFill>
          <p:spPr bwMode="auto">
            <a:xfrm>
              <a:off x="4535348" y="6142385"/>
              <a:ext cx="1414463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Image 40" descr="spil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848" y="5885210"/>
              <a:ext cx="720725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Imag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661" y="5877272"/>
              <a:ext cx="5842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Image 41" descr="CMI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336" y="5999510"/>
              <a:ext cx="461962" cy="64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6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611560" y="118549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Projets institutionnels</a:t>
            </a:r>
            <a:endParaRPr lang="fr-FR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/>
          <a:stretch/>
        </p:blipFill>
        <p:spPr bwMode="auto">
          <a:xfrm>
            <a:off x="369232" y="1354510"/>
            <a:ext cx="8269944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9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409700" y="2636912"/>
            <a:ext cx="6719639" cy="719138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Arial Narrow" pitchFamily="34" charset="0"/>
              </a:rPr>
              <a:t>Merci de votre attention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348038" y="3754438"/>
            <a:ext cx="25733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184482"/>
                </a:solidFill>
                <a:latin typeface="Arial Narrow" pitchFamily="34" charset="0"/>
              </a:rPr>
              <a:t>Contact :</a:t>
            </a:r>
          </a:p>
          <a:p>
            <a:pPr algn="ctr"/>
            <a:r>
              <a:rPr lang="fr-FR">
                <a:solidFill>
                  <a:srgbClr val="184482"/>
                </a:solidFill>
                <a:latin typeface="Arial Narrow" pitchFamily="34" charset="0"/>
              </a:rPr>
              <a:t>Marion NORET</a:t>
            </a:r>
          </a:p>
          <a:p>
            <a:pPr algn="ctr"/>
            <a:r>
              <a:rPr lang="fr-FR">
                <a:solidFill>
                  <a:srgbClr val="184482"/>
                </a:solidFill>
                <a:latin typeface="Arial Narrow" pitchFamily="34" charset="0"/>
              </a:rPr>
              <a:t>marion.noret@sls.aphp.fr</a:t>
            </a:r>
          </a:p>
          <a:p>
            <a:pPr algn="ctr"/>
            <a:r>
              <a:rPr lang="fr-FR">
                <a:solidFill>
                  <a:srgbClr val="184482"/>
                </a:solidFill>
                <a:latin typeface="Arial Narrow" pitchFamily="34" charset="0"/>
              </a:rPr>
              <a:t>+331 712 070 25</a:t>
            </a:r>
          </a:p>
          <a:p>
            <a:pPr algn="ctr"/>
            <a:r>
              <a:rPr lang="fr-FR">
                <a:solidFill>
                  <a:srgbClr val="184482"/>
                </a:solidFill>
                <a:latin typeface="Arial Narrow" pitchFamily="34" charset="0"/>
              </a:rPr>
              <a:t>Hôpital St Louis – APHP</a:t>
            </a:r>
          </a:p>
          <a:p>
            <a:pPr algn="ctr"/>
            <a:r>
              <a:rPr lang="fr-FR">
                <a:solidFill>
                  <a:srgbClr val="184482"/>
                </a:solidFill>
                <a:latin typeface="Arial Narrow" pitchFamily="34" charset="0"/>
              </a:rPr>
              <a:t>1 avenue Claude Vellefaux</a:t>
            </a:r>
          </a:p>
          <a:p>
            <a:pPr algn="ctr"/>
            <a:r>
              <a:rPr lang="fr-FR">
                <a:solidFill>
                  <a:srgbClr val="184482"/>
                </a:solidFill>
                <a:latin typeface="Arial Narrow" pitchFamily="34" charset="0"/>
              </a:rPr>
              <a:t>75010 PARIS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88913"/>
            <a:ext cx="22606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188075"/>
            <a:ext cx="2520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409700" y="5715000"/>
            <a:ext cx="632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>
                <a:solidFill>
                  <a:srgbClr val="184482"/>
                </a:solidFill>
                <a:latin typeface="Arial Narrow" pitchFamily="34" charset="0"/>
              </a:rPr>
              <a:t>Site internet : http://www.infectiologie.com/site/renarci.php</a:t>
            </a:r>
          </a:p>
        </p:txBody>
      </p:sp>
    </p:spTree>
    <p:extLst>
      <p:ext uri="{BB962C8B-B14F-4D97-AF65-F5344CB8AC3E}">
        <p14:creationId xmlns:p14="http://schemas.microsoft.com/office/powerpoint/2010/main" val="38763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1" y="1888232"/>
            <a:ext cx="7876678" cy="3773016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R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éseau d’investigation clinique destiné </a:t>
            </a:r>
            <a:r>
              <a:rPr lang="fr-F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à structurer et organiser la recherche clinique industrielle et académique 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dans le domaine des maladies infectieuses</a:t>
            </a:r>
          </a:p>
          <a:p>
            <a:pPr algn="just"/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R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éflexion initiée par la communauté des infectiologues français dès 2011</a:t>
            </a:r>
          </a:p>
          <a:p>
            <a:pPr algn="just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Démarrage officiel en novembre 2013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Imag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99" y="6395891"/>
            <a:ext cx="1128201" cy="46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1560" y="118549"/>
            <a:ext cx="3137490" cy="114300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Contexte</a:t>
            </a:r>
            <a:endParaRPr lang="fr-FR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8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2"/>
          <p:cNvPicPr>
            <a:picLocks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70" y="2708920"/>
            <a:ext cx="2160662" cy="21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60073"/>
            <a:ext cx="6779096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Accroître la participation de la France à des </a:t>
            </a:r>
            <a:r>
              <a:rPr lang="fr-FR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projets collaboratifs de recherche clinique et </a:t>
            </a:r>
            <a:r>
              <a:rPr lang="fr-FR" sz="2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translationnelle</a:t>
            </a:r>
            <a:r>
              <a:rPr lang="fr-FR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dans différents domaines de l'infectiologie</a:t>
            </a:r>
          </a:p>
          <a:p>
            <a:pPr algn="just"/>
            <a:r>
              <a:rPr lang="fr-FR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Mettre en place des essais thérapeutiques promus par l'industrie pharmaceutique ou la recherche publique dans </a:t>
            </a:r>
            <a:r>
              <a:rPr lang="fr-FR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des conditions optimisées</a:t>
            </a:r>
            <a:r>
              <a:rPr lang="fr-FR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fr-FR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et harmonisées</a:t>
            </a:r>
            <a:endParaRPr lang="fr-FR" sz="2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algn="just"/>
            <a:r>
              <a:rPr lang="fr-FR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Faciliter le recrutement de patients </a:t>
            </a:r>
            <a:r>
              <a:rPr lang="fr-FR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participant aux essais cliniques </a:t>
            </a:r>
          </a:p>
          <a:p>
            <a:pPr algn="just"/>
            <a:r>
              <a:rPr lang="fr-FR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Optimiser la capacité de la communauté </a:t>
            </a:r>
            <a:r>
              <a:rPr lang="fr-FR" sz="2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infectiologique</a:t>
            </a:r>
            <a:r>
              <a:rPr lang="fr-FR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à répondre à des appels à projets </a:t>
            </a:r>
            <a:r>
              <a:rPr lang="fr-FR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de recherche nationaux ou internationaux </a:t>
            </a:r>
          </a:p>
          <a:p>
            <a:pPr algn="just"/>
            <a:endParaRPr lang="fr-FR" dirty="0"/>
          </a:p>
        </p:txBody>
      </p:sp>
      <p:pic>
        <p:nvPicPr>
          <p:cNvPr id="7" name="Imag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99" y="6395891"/>
            <a:ext cx="1128201" cy="46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11560" y="118549"/>
            <a:ext cx="3240360" cy="114300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Objectifs</a:t>
            </a:r>
            <a:endParaRPr lang="fr-FR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28800"/>
            <a:ext cx="7968339" cy="4525963"/>
          </a:xfrm>
        </p:spPr>
        <p:txBody>
          <a:bodyPr>
            <a:normAutofit/>
          </a:bodyPr>
          <a:lstStyle/>
          <a:p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SPILF</a:t>
            </a:r>
          </a:p>
          <a:p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CMIT</a:t>
            </a:r>
          </a:p>
          <a:p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CeNGEPS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(2013)</a:t>
            </a:r>
          </a:p>
          <a:p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IMMI (Inserm)</a:t>
            </a:r>
          </a:p>
          <a:p>
            <a:pPr marL="0" indent="0">
              <a:buNone/>
            </a:pPr>
            <a:endParaRPr lang="fr-F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Objectif à plus long terme : Autofinancement via une rémunération en fonction de l’implication </a:t>
            </a:r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du 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réseau dans un </a:t>
            </a:r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projet 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donné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686948" y="3356992"/>
            <a:ext cx="4338117" cy="1152128"/>
            <a:chOff x="3201848" y="5877272"/>
            <a:chExt cx="3402013" cy="771525"/>
          </a:xfrm>
        </p:grpSpPr>
        <p:pic>
          <p:nvPicPr>
            <p:cNvPr id="7" name="Picture 3" descr="IMM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1"/>
            <a:stretch>
              <a:fillRect/>
            </a:stretch>
          </p:blipFill>
          <p:spPr bwMode="auto">
            <a:xfrm>
              <a:off x="4535348" y="6142385"/>
              <a:ext cx="1414463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40" descr="spil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848" y="5885210"/>
              <a:ext cx="720725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661" y="5877272"/>
              <a:ext cx="5842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41" descr="CM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336" y="5999510"/>
              <a:ext cx="461962" cy="64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mag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99" y="6395891"/>
            <a:ext cx="1128201" cy="46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611560" y="118549"/>
            <a:ext cx="3528392" cy="114300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Financements</a:t>
            </a:r>
            <a:endParaRPr lang="fr-FR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309813"/>
            <a:ext cx="10033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3390900"/>
            <a:ext cx="6365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72" y="1685752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/>
          <a:stretch>
            <a:fillRect/>
          </a:stretch>
        </p:blipFill>
        <p:spPr bwMode="auto">
          <a:xfrm>
            <a:off x="7573963" y="2833688"/>
            <a:ext cx="155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4144963" y="1414463"/>
            <a:ext cx="4103687" cy="12926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184482"/>
                </a:solidFill>
                <a:effectLst/>
                <a:uLnTx/>
                <a:uFillTx/>
                <a:latin typeface="Arial Narrow"/>
                <a:ea typeface="ＭＳ Ｐゴシック"/>
              </a:rPr>
              <a:t>COMITE DE PILOTAGE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184482"/>
                </a:solidFill>
                <a:effectLst/>
                <a:uLnTx/>
                <a:uFillTx/>
                <a:latin typeface="Arial Narrow"/>
                <a:ea typeface="ＭＳ Ｐゴシック"/>
              </a:rPr>
              <a:t>Pr Jean Michel MOLINA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184482"/>
                </a:solidFill>
                <a:effectLst/>
                <a:uLnTx/>
                <a:uFillTx/>
                <a:latin typeface="Arial Narrow"/>
                <a:ea typeface="ＭＳ Ｐゴシック"/>
              </a:rPr>
              <a:t>Dr Jacques GAILLAT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184482"/>
                </a:solidFill>
                <a:effectLst/>
                <a:uLnTx/>
                <a:uFillTx/>
                <a:latin typeface="Arial Narrow"/>
                <a:ea typeface="ＭＳ Ｐゴシック"/>
              </a:rPr>
              <a:t>Pr Bruno HOEN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184482"/>
                </a:solidFill>
                <a:effectLst/>
                <a:uLnTx/>
                <a:uFillTx/>
                <a:latin typeface="Arial Narrow"/>
                <a:ea typeface="ＭＳ Ｐゴシック"/>
              </a:rPr>
              <a:t>Pr Albert SOTTO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184482"/>
                </a:solidFill>
                <a:effectLst/>
                <a:uLnTx/>
                <a:uFillTx/>
                <a:latin typeface="Arial Narrow"/>
                <a:ea typeface="ＭＳ Ｐゴシック"/>
              </a:rPr>
              <a:t>Pr Pierre TATTEVIN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308350" y="4495800"/>
            <a:ext cx="25273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184482"/>
                </a:solidFill>
                <a:effectLst/>
                <a:uLnTx/>
                <a:uFillTx/>
                <a:latin typeface="Arial Narrow"/>
                <a:ea typeface="ＭＳ Ｐゴシック"/>
              </a:rPr>
              <a:t>EQUIPE PROJET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84482"/>
                </a:solidFill>
                <a:effectLst/>
                <a:uLnTx/>
                <a:uFillTx/>
                <a:latin typeface="Arial Narrow"/>
                <a:ea typeface="ＭＳ Ｐゴシック"/>
              </a:rPr>
              <a:t>Mme Marion NORET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84482"/>
                </a:solidFill>
                <a:effectLst/>
                <a:uLnTx/>
                <a:uFillTx/>
                <a:latin typeface="Arial Narrow"/>
                <a:ea typeface="ＭＳ Ｐゴシック"/>
              </a:rPr>
              <a:t>Chef de projet RENARCI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628900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Double flèche horizontale 38"/>
          <p:cNvSpPr/>
          <p:nvPr/>
        </p:nvSpPr>
        <p:spPr>
          <a:xfrm>
            <a:off x="1111250" y="2973388"/>
            <a:ext cx="604838" cy="234950"/>
          </a:xfrm>
          <a:prstGeom prst="leftRightArrow">
            <a:avLst/>
          </a:prstGeom>
          <a:solidFill>
            <a:srgbClr val="FFFFFF"/>
          </a:solidFill>
          <a:ln w="12700" cap="flat" cmpd="sng" algn="ctr">
            <a:solidFill>
              <a:srgbClr val="00000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ＭＳ Ｐゴシック"/>
            </a:endParaRPr>
          </a:p>
        </p:txBody>
      </p:sp>
      <p:sp>
        <p:nvSpPr>
          <p:cNvPr id="40" name="Double flèche horizontale 39"/>
          <p:cNvSpPr/>
          <p:nvPr/>
        </p:nvSpPr>
        <p:spPr>
          <a:xfrm>
            <a:off x="7446963" y="3089275"/>
            <a:ext cx="658812" cy="236538"/>
          </a:xfrm>
          <a:prstGeom prst="leftRightArrow">
            <a:avLst/>
          </a:prstGeom>
          <a:solidFill>
            <a:srgbClr val="FFFFFF"/>
          </a:solidFill>
          <a:ln w="12700" cap="flat" cmpd="sng" algn="ctr">
            <a:solidFill>
              <a:srgbClr val="FF5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ＭＳ Ｐゴシック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1403350" y="1414463"/>
            <a:ext cx="256222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184482"/>
                </a:solidFill>
                <a:latin typeface="Arial Narrow" pitchFamily="34" charset="0"/>
              </a:rPr>
              <a:t>CONSEIL SCIENTIFIQUE</a:t>
            </a:r>
          </a:p>
          <a:p>
            <a:pPr algn="ctr"/>
            <a:r>
              <a:rPr lang="fr-FR" sz="1400" b="1" u="sng" dirty="0">
                <a:solidFill>
                  <a:srgbClr val="184482"/>
                </a:solidFill>
                <a:latin typeface="Arial Narrow" pitchFamily="34" charset="0"/>
              </a:rPr>
              <a:t>Groupe de Recherche CMIT/SPILF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</a:t>
            </a:r>
            <a:r>
              <a:rPr lang="fr-FR" sz="1200" b="1" dirty="0" err="1">
                <a:solidFill>
                  <a:srgbClr val="184482"/>
                </a:solidFill>
                <a:latin typeface="Arial Narrow" pitchFamily="34" charset="0"/>
              </a:rPr>
              <a:t>Yazdan</a:t>
            </a:r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 YAZDANPANAH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Dr Elisabeth BOTHELO NEVERS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Dr Fabrice BRUNEEL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Pierre DELOBEL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Dr Jacques GAILLAT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Bruno HOEN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Vincent JARLIER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Odile LAUNAY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Marc LECUIT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Christian MICHELET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Jean Michel MOLINA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François RAFFI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Albert SOTTO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Pr Pierre TATTEVIN</a:t>
            </a:r>
          </a:p>
          <a:p>
            <a:pPr algn="ctr"/>
            <a:r>
              <a:rPr lang="fr-FR" sz="1200" b="1" dirty="0">
                <a:solidFill>
                  <a:srgbClr val="184482"/>
                </a:solidFill>
                <a:latin typeface="Arial Narrow" pitchFamily="34" charset="0"/>
              </a:rPr>
              <a:t>Muriel VRAY</a:t>
            </a:r>
          </a:p>
          <a:p>
            <a:pPr algn="ctr"/>
            <a:endParaRPr lang="fr-FR" sz="1200" b="1" dirty="0">
              <a:latin typeface="Arial Narrow" pitchFamily="34" charset="0"/>
            </a:endParaRPr>
          </a:p>
          <a:p>
            <a:pPr algn="ctr"/>
            <a:endParaRPr lang="fr-FR" sz="1200" b="1" dirty="0">
              <a:latin typeface="Arial Narrow" pitchFamily="34" charset="0"/>
            </a:endParaRPr>
          </a:p>
          <a:p>
            <a:pPr algn="ctr"/>
            <a:endParaRPr lang="fr-FR" sz="1200" dirty="0">
              <a:latin typeface="Arial Narrow" pitchFamily="34" charset="0"/>
            </a:endParaRP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5352579" y="5653236"/>
            <a:ext cx="1895475" cy="503238"/>
          </a:xfrm>
          <a:prstGeom prst="rect">
            <a:avLst/>
          </a:prstGeom>
          <a:gradFill rotWithShape="1">
            <a:gsLst>
              <a:gs pos="0">
                <a:srgbClr val="FFE9DD"/>
              </a:gs>
              <a:gs pos="64999">
                <a:srgbClr val="FFCBAF"/>
              </a:gs>
              <a:gs pos="100000">
                <a:srgbClr val="FFB78E"/>
              </a:gs>
            </a:gsLst>
            <a:lin ang="5400000" scaled="1"/>
          </a:gradFill>
          <a:ln w="9525">
            <a:solidFill>
              <a:srgbClr val="FD946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fr-FR" sz="2000" b="1">
                <a:solidFill>
                  <a:srgbClr val="000000"/>
                </a:solidFill>
                <a:latin typeface="Arial Narrow" pitchFamily="34" charset="0"/>
              </a:rPr>
              <a:t>Projets à promotion industrielle</a:t>
            </a:r>
          </a:p>
        </p:txBody>
      </p: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1907704" y="5653236"/>
            <a:ext cx="1754187" cy="50323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fr-FR" sz="2000" b="1">
                <a:solidFill>
                  <a:srgbClr val="000000"/>
                </a:solidFill>
                <a:latin typeface="Arial Narrow" pitchFamily="34" charset="0"/>
              </a:rPr>
              <a:t>Projets à promotion institutionnelle</a:t>
            </a:r>
          </a:p>
        </p:txBody>
      </p:sp>
      <p:sp>
        <p:nvSpPr>
          <p:cNvPr id="45" name="Double flèche horizontale 44"/>
          <p:cNvSpPr/>
          <p:nvPr/>
        </p:nvSpPr>
        <p:spPr>
          <a:xfrm rot="16200000">
            <a:off x="3915892" y="5711973"/>
            <a:ext cx="1217612" cy="265113"/>
          </a:xfrm>
          <a:prstGeom prst="leftRightArrow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ＭＳ Ｐゴシック"/>
            </a:endParaRPr>
          </a:p>
        </p:txBody>
      </p:sp>
      <p:sp>
        <p:nvSpPr>
          <p:cNvPr id="46" name="Double flèche horizontale 45"/>
          <p:cNvSpPr/>
          <p:nvPr/>
        </p:nvSpPr>
        <p:spPr bwMode="auto">
          <a:xfrm>
            <a:off x="3482504" y="5765949"/>
            <a:ext cx="965200" cy="250825"/>
          </a:xfrm>
          <a:prstGeom prst="leftRightArrow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65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7" name="Double flèche horizontale 46"/>
          <p:cNvSpPr/>
          <p:nvPr/>
        </p:nvSpPr>
        <p:spPr bwMode="auto">
          <a:xfrm rot="13745978">
            <a:off x="4912048" y="5327005"/>
            <a:ext cx="566737" cy="250825"/>
          </a:xfrm>
          <a:prstGeom prst="leftRightArrow">
            <a:avLst/>
          </a:prstGeom>
          <a:solidFill>
            <a:srgbClr val="FFFFFF"/>
          </a:solidFill>
          <a:ln w="3175" cap="flat" cmpd="sng" algn="ctr">
            <a:solidFill>
              <a:srgbClr val="E78A5C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8" name="Double flèche horizontale 47"/>
          <p:cNvSpPr/>
          <p:nvPr/>
        </p:nvSpPr>
        <p:spPr bwMode="auto">
          <a:xfrm rot="18859622">
            <a:off x="3576166" y="5340499"/>
            <a:ext cx="593725" cy="250825"/>
          </a:xfrm>
          <a:prstGeom prst="leftRightArrow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65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9" name="Double flèche horizontale 48"/>
          <p:cNvSpPr/>
          <p:nvPr/>
        </p:nvSpPr>
        <p:spPr bwMode="auto">
          <a:xfrm>
            <a:off x="4606454" y="5754836"/>
            <a:ext cx="985837" cy="252413"/>
          </a:xfrm>
          <a:prstGeom prst="leftRightArrow">
            <a:avLst/>
          </a:prstGeom>
          <a:solidFill>
            <a:srgbClr val="FFFFFF"/>
          </a:solidFill>
          <a:ln w="3175" cap="flat" cmpd="sng" algn="ctr">
            <a:solidFill>
              <a:srgbClr val="E78A5C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1367644" y="1081296"/>
            <a:ext cx="6408712" cy="4507944"/>
          </a:xfrm>
          <a:prstGeom prst="ellipse">
            <a:avLst/>
          </a:prstGeom>
          <a:solidFill>
            <a:srgbClr val="00B0F0">
              <a:alpha val="13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ＭＳ Ｐゴシック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itre 1"/>
          <p:cNvSpPr txBox="1">
            <a:spLocks/>
          </p:cNvSpPr>
          <p:nvPr/>
        </p:nvSpPr>
        <p:spPr>
          <a:xfrm>
            <a:off x="611560" y="118549"/>
            <a:ext cx="3528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Organisation</a:t>
            </a:r>
            <a:endParaRPr lang="fr-FR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4"/>
          <p:cNvSpPr>
            <a:spLocks noChangeArrowheads="1"/>
          </p:cNvSpPr>
          <p:nvPr/>
        </p:nvSpPr>
        <p:spPr bwMode="auto">
          <a:xfrm>
            <a:off x="635000" y="42926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>
              <a:latin typeface="Times New Roman" pitchFamily="18" charset="0"/>
            </a:endParaRPr>
          </a:p>
          <a:p>
            <a:endParaRPr lang="fr-FR">
              <a:latin typeface="Times New Roman" pitchFamily="18" charset="0"/>
            </a:endParaRPr>
          </a:p>
        </p:txBody>
      </p:sp>
      <p:sp>
        <p:nvSpPr>
          <p:cNvPr id="21509" name="ZoneTexte 25"/>
          <p:cNvSpPr txBox="1">
            <a:spLocks noChangeArrowheads="1"/>
          </p:cNvSpPr>
          <p:nvPr/>
        </p:nvSpPr>
        <p:spPr bwMode="auto">
          <a:xfrm>
            <a:off x="4300673" y="3463027"/>
            <a:ext cx="4109245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fr-FR" sz="2800" b="1" dirty="0" smtClean="0">
                <a:solidFill>
                  <a:srgbClr val="184482"/>
                </a:solidFill>
                <a:latin typeface="Arial Narrow" pitchFamily="34" charset="0"/>
              </a:rPr>
              <a:t>OCTOBRE </a:t>
            </a:r>
            <a:r>
              <a:rPr lang="fr-FR" sz="2800" b="1" dirty="0">
                <a:solidFill>
                  <a:srgbClr val="184482"/>
                </a:solidFill>
                <a:latin typeface="Arial Narrow" pitchFamily="34" charset="0"/>
              </a:rPr>
              <a:t>2014 : </a:t>
            </a:r>
            <a:r>
              <a:rPr lang="fr-FR" sz="2800" b="1" dirty="0" smtClean="0">
                <a:solidFill>
                  <a:srgbClr val="FF0000"/>
                </a:solidFill>
                <a:latin typeface="Arial Narrow" pitchFamily="34" charset="0"/>
              </a:rPr>
              <a:t>49 </a:t>
            </a:r>
            <a:r>
              <a:rPr lang="fr-FR" sz="2800" b="1" dirty="0">
                <a:solidFill>
                  <a:srgbClr val="FF0000"/>
                </a:solidFill>
                <a:latin typeface="Arial Narrow" pitchFamily="34" charset="0"/>
              </a:rPr>
              <a:t>sites adhérents </a:t>
            </a:r>
            <a:r>
              <a:rPr lang="fr-FR" sz="2800" b="1" dirty="0">
                <a:solidFill>
                  <a:srgbClr val="184482"/>
                </a:solidFill>
                <a:latin typeface="Arial Narrow" pitchFamily="34" charset="0"/>
              </a:rPr>
              <a:t>repartis sur le territoire français</a:t>
            </a:r>
          </a:p>
        </p:txBody>
      </p:sp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4300674" y="4129876"/>
            <a:ext cx="34221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184482"/>
                </a:solidFill>
                <a:latin typeface="Arial Narrow" pitchFamily="34" charset="0"/>
              </a:rPr>
              <a:t>10 </a:t>
            </a:r>
            <a:r>
              <a:rPr lang="fr-FR" sz="1600" dirty="0">
                <a:solidFill>
                  <a:srgbClr val="184482"/>
                </a:solidFill>
                <a:latin typeface="Arial Narrow" pitchFamily="34" charset="0"/>
              </a:rPr>
              <a:t>Centres Hospitaliers</a:t>
            </a:r>
            <a:endParaRPr lang="fr-FR" sz="1600" dirty="0" smtClean="0">
              <a:solidFill>
                <a:srgbClr val="184482"/>
              </a:solidFill>
              <a:latin typeface="Arial Narrow" pitchFamily="34" charset="0"/>
            </a:endParaRPr>
          </a:p>
          <a:p>
            <a:r>
              <a:rPr lang="fr-FR" sz="1600" dirty="0" smtClean="0">
                <a:solidFill>
                  <a:srgbClr val="184482"/>
                </a:solidFill>
                <a:latin typeface="Arial Narrow" pitchFamily="34" charset="0"/>
              </a:rPr>
              <a:t>9 </a:t>
            </a:r>
            <a:r>
              <a:rPr lang="fr-FR" sz="1600" dirty="0">
                <a:solidFill>
                  <a:srgbClr val="184482"/>
                </a:solidFill>
                <a:latin typeface="Arial Narrow" pitchFamily="34" charset="0"/>
              </a:rPr>
              <a:t>Centres Hospitaliers Universitaires</a:t>
            </a:r>
          </a:p>
          <a:p>
            <a:r>
              <a:rPr lang="fr-FR" sz="1600" dirty="0">
                <a:solidFill>
                  <a:srgbClr val="184482"/>
                </a:solidFill>
                <a:latin typeface="Arial Narrow" pitchFamily="34" charset="0"/>
              </a:rPr>
              <a:t>1 Hôpital d’Instruction des Armées</a:t>
            </a:r>
          </a:p>
          <a:p>
            <a:r>
              <a:rPr lang="fr-FR" sz="1600" dirty="0">
                <a:solidFill>
                  <a:srgbClr val="184482"/>
                </a:solidFill>
                <a:latin typeface="Arial Narrow" pitchFamily="34" charset="0"/>
              </a:rPr>
              <a:t>1 Hôpital Privé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178175" y="1270000"/>
            <a:ext cx="2525713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184482"/>
                </a:solidFill>
                <a:latin typeface="Arial Narrow" pitchFamily="34" charset="0"/>
              </a:rPr>
              <a:t>EQUIPE PROJET</a:t>
            </a:r>
          </a:p>
          <a:p>
            <a:pPr algn="ctr">
              <a:defRPr/>
            </a:pPr>
            <a:r>
              <a:rPr lang="fr-FR" sz="1200" dirty="0">
                <a:solidFill>
                  <a:srgbClr val="184482"/>
                </a:solidFill>
                <a:latin typeface="Arial Narrow" pitchFamily="34" charset="0"/>
              </a:rPr>
              <a:t>Mme Marion NORET </a:t>
            </a:r>
          </a:p>
          <a:p>
            <a:pPr algn="ctr">
              <a:defRPr/>
            </a:pPr>
            <a:r>
              <a:rPr lang="fr-FR" sz="1200" dirty="0">
                <a:solidFill>
                  <a:srgbClr val="184482"/>
                </a:solidFill>
                <a:latin typeface="Arial Narrow" pitchFamily="34" charset="0"/>
              </a:rPr>
              <a:t>Chef de projet RENARCI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268913" y="2412881"/>
            <a:ext cx="1895475" cy="503237"/>
          </a:xfrm>
          <a:prstGeom prst="rect">
            <a:avLst/>
          </a:prstGeom>
          <a:gradFill rotWithShape="1">
            <a:gsLst>
              <a:gs pos="0">
                <a:srgbClr val="FFE9DD"/>
              </a:gs>
              <a:gs pos="64999">
                <a:srgbClr val="FFCBAF"/>
              </a:gs>
              <a:gs pos="100000">
                <a:srgbClr val="FFB78E"/>
              </a:gs>
            </a:gsLst>
            <a:lin ang="5400000" scaled="1"/>
          </a:gradFill>
          <a:ln w="9525">
            <a:solidFill>
              <a:srgbClr val="FD946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fr-FR" sz="2000" b="1">
                <a:solidFill>
                  <a:srgbClr val="000000"/>
                </a:solidFill>
                <a:latin typeface="Arial Narrow" pitchFamily="34" charset="0"/>
              </a:rPr>
              <a:t>Projets à promotion industrielle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1822450" y="2412881"/>
            <a:ext cx="1754188" cy="503237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fr-FR" sz="2000" b="1" dirty="0">
                <a:solidFill>
                  <a:srgbClr val="000000"/>
                </a:solidFill>
                <a:latin typeface="Arial Narrow" pitchFamily="34" charset="0"/>
              </a:rPr>
              <a:t>Projets à promotion institutionnelle</a:t>
            </a:r>
          </a:p>
        </p:txBody>
      </p:sp>
      <p:sp>
        <p:nvSpPr>
          <p:cNvPr id="29" name="Double flèche horizontale 28"/>
          <p:cNvSpPr/>
          <p:nvPr/>
        </p:nvSpPr>
        <p:spPr>
          <a:xfrm rot="16200000">
            <a:off x="3833019" y="2469237"/>
            <a:ext cx="1216025" cy="265113"/>
          </a:xfrm>
          <a:prstGeom prst="leftRight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Double flèche horizontale 30"/>
          <p:cNvSpPr/>
          <p:nvPr/>
        </p:nvSpPr>
        <p:spPr bwMode="auto">
          <a:xfrm>
            <a:off x="3398838" y="2527181"/>
            <a:ext cx="965200" cy="250825"/>
          </a:xfrm>
          <a:prstGeom prst="leftRightArrow">
            <a:avLst/>
          </a:prstGeom>
          <a:ln w="31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Double flèche horizontale 31"/>
          <p:cNvSpPr/>
          <p:nvPr/>
        </p:nvSpPr>
        <p:spPr bwMode="auto">
          <a:xfrm rot="13745978">
            <a:off x="4827588" y="2087443"/>
            <a:ext cx="566737" cy="252413"/>
          </a:xfrm>
          <a:prstGeom prst="leftRightArrow">
            <a:avLst/>
          </a:prstGeom>
          <a:ln w="3175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Double flèche horizontale 32"/>
          <p:cNvSpPr/>
          <p:nvPr/>
        </p:nvSpPr>
        <p:spPr bwMode="auto">
          <a:xfrm rot="18859622">
            <a:off x="3492500" y="2100144"/>
            <a:ext cx="592137" cy="252412"/>
          </a:xfrm>
          <a:prstGeom prst="leftRightArrow">
            <a:avLst/>
          </a:prstGeom>
          <a:ln w="31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Double flèche horizontale 33"/>
          <p:cNvSpPr/>
          <p:nvPr/>
        </p:nvSpPr>
        <p:spPr bwMode="auto">
          <a:xfrm>
            <a:off x="4521200" y="2516068"/>
            <a:ext cx="987425" cy="250825"/>
          </a:xfrm>
          <a:prstGeom prst="leftRightArrow">
            <a:avLst/>
          </a:prstGeom>
          <a:ln w="3175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21" name="Rectangle 1"/>
          <p:cNvSpPr>
            <a:spLocks noChangeArrowheads="1"/>
          </p:cNvSpPr>
          <p:nvPr/>
        </p:nvSpPr>
        <p:spPr bwMode="auto">
          <a:xfrm>
            <a:off x="4300674" y="5207094"/>
            <a:ext cx="40157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 Narrow" pitchFamily="34" charset="0"/>
              </a:rPr>
              <a:t>Le RENARCI est ouvert aux infectiologues français qui souhaitent contribuer par leur expérience à des projets de recherche clinique en infectiologie.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611560" y="118549"/>
            <a:ext cx="3528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Organisation</a:t>
            </a:r>
            <a:endParaRPr lang="fr-FR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670191" cy="349740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381000" y="3124200"/>
            <a:ext cx="533400" cy="685800"/>
          </a:xfrm>
          <a:prstGeom prst="rect">
            <a:avLst/>
          </a:prstGeom>
          <a:solidFill>
            <a:srgbClr val="A8C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Projets industriels :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Mise en place de projets réalisables en pratique courante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Accès aux enquêtes de faisabilité des projets de recherche clinique nationaux et internationaux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Ouverture de la recherche clinique à tous (CH, hôpitaux privés et hôpitaux militaires)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Financements du personnel de recherche et des services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Publications et reconnaissance dans le domaine de la recherche</a:t>
            </a:r>
          </a:p>
          <a:p>
            <a:pPr lvl="1"/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11560" y="118549"/>
            <a:ext cx="73792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Le RENARCI pour la communauté des infectiologues</a:t>
            </a:r>
            <a:endParaRPr lang="fr-FR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6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Projets institutionnels :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Aide à la soumission aux appels d’offre nationaux et internationaux (relecture du projet par le groupe recherche)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Aide à la mise en place du projet en France via des enquêtes de faisabilité au sein du réseau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Communication au sein du réseau pour booster les inclusions</a:t>
            </a:r>
          </a:p>
          <a:p>
            <a:pPr lvl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Tenir informer les investigateurs du réseau des projets en cours d’étude</a:t>
            </a:r>
          </a:p>
          <a:p>
            <a:pPr lvl="1"/>
            <a:endParaRPr lang="fr-F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11560" y="118549"/>
            <a:ext cx="73792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Le RENARCI pour la communauté des infectiologues</a:t>
            </a:r>
            <a:endParaRPr lang="fr-FR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18" y="188640"/>
            <a:ext cx="895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8" y="44624"/>
            <a:ext cx="47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18" y="280474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11560" y="118549"/>
            <a:ext cx="38884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Projets industriels</a:t>
            </a:r>
            <a:endParaRPr lang="fr-FR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/>
        </p:blipFill>
        <p:spPr bwMode="auto">
          <a:xfrm>
            <a:off x="388282" y="1412776"/>
            <a:ext cx="8338081" cy="521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0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467</Words>
  <Application>Microsoft Office PowerPoint</Application>
  <PresentationFormat>Affichage à l'écran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Contexte</vt:lpstr>
      <vt:lpstr>Objectifs</vt:lpstr>
      <vt:lpstr>Financements</vt:lpstr>
      <vt:lpstr>Présentation PowerPoint</vt:lpstr>
      <vt:lpstr>Présentation PowerPoint</vt:lpstr>
      <vt:lpstr>Présentation PowerPoint</vt:lpstr>
      <vt:lpstr>Présentation PowerPoint</vt:lpstr>
      <vt:lpstr>Projets industriels</vt:lpstr>
      <vt:lpstr>Présentation PowerPoint</vt:lpstr>
      <vt:lpstr>Merci de votre attention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4067465</dc:creator>
  <cp:lastModifiedBy>4067465</cp:lastModifiedBy>
  <cp:revision>61</cp:revision>
  <cp:lastPrinted>2014-07-24T14:27:54Z</cp:lastPrinted>
  <dcterms:created xsi:type="dcterms:W3CDTF">2015-03-24T09:25:23Z</dcterms:created>
  <dcterms:modified xsi:type="dcterms:W3CDTF">2015-05-19T08:33:57Z</dcterms:modified>
</cp:coreProperties>
</file>