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1242" r:id="rId4"/>
    <p:sldId id="272" r:id="rId5"/>
    <p:sldId id="1106" r:id="rId6"/>
    <p:sldId id="1107" r:id="rId7"/>
    <p:sldId id="1108" r:id="rId8"/>
    <p:sldId id="1109" r:id="rId9"/>
    <p:sldId id="1243" r:id="rId10"/>
    <p:sldId id="1114" r:id="rId11"/>
    <p:sldId id="259" r:id="rId12"/>
    <p:sldId id="268" r:id="rId13"/>
    <p:sldId id="269" r:id="rId14"/>
    <p:sldId id="270" r:id="rId15"/>
    <p:sldId id="1251" r:id="rId16"/>
    <p:sldId id="271" r:id="rId17"/>
    <p:sldId id="1250" r:id="rId18"/>
    <p:sldId id="1248" r:id="rId19"/>
    <p:sldId id="1119" r:id="rId20"/>
    <p:sldId id="1252" r:id="rId21"/>
    <p:sldId id="267" r:id="rId22"/>
    <p:sldId id="266" r:id="rId23"/>
    <p:sldId id="1245" r:id="rId24"/>
    <p:sldId id="1115" r:id="rId25"/>
    <p:sldId id="1116" r:id="rId26"/>
    <p:sldId id="273" r:id="rId27"/>
    <p:sldId id="297" r:id="rId28"/>
    <p:sldId id="298" r:id="rId29"/>
    <p:sldId id="1246" r:id="rId30"/>
    <p:sldId id="1253" r:id="rId31"/>
    <p:sldId id="299" r:id="rId32"/>
    <p:sldId id="320" r:id="rId33"/>
    <p:sldId id="1117" r:id="rId34"/>
    <p:sldId id="1120" r:id="rId35"/>
    <p:sldId id="1121" r:id="rId36"/>
    <p:sldId id="1122" r:id="rId37"/>
    <p:sldId id="1123" r:id="rId38"/>
    <p:sldId id="1244" r:id="rId39"/>
    <p:sldId id="1249" r:id="rId40"/>
    <p:sldId id="1124" r:id="rId41"/>
    <p:sldId id="1125" r:id="rId42"/>
    <p:sldId id="1126" r:id="rId43"/>
    <p:sldId id="1127" r:id="rId44"/>
    <p:sldId id="1128" r:id="rId45"/>
    <p:sldId id="1129" r:id="rId46"/>
    <p:sldId id="1131" r:id="rId47"/>
    <p:sldId id="1236" r:id="rId48"/>
    <p:sldId id="1239" r:id="rId49"/>
    <p:sldId id="1240" r:id="rId50"/>
    <p:sldId id="1241" r:id="rId51"/>
    <p:sldId id="1254" r:id="rId5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984"/>
    <a:srgbClr val="57AFAA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2"/>
    <p:restoredTop sz="92633"/>
  </p:normalViewPr>
  <p:slideViewPr>
    <p:cSldViewPr snapToGrid="0" snapToObjects="1">
      <p:cViewPr varScale="1">
        <p:scale>
          <a:sx n="97" d="100"/>
          <a:sy n="97" d="100"/>
        </p:scale>
        <p:origin x="18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Microoraganismes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i="1" dirty="0"/>
                      <a:t>S. </a:t>
                    </a:r>
                    <a:r>
                      <a:rPr lang="en-US" i="1" dirty="0" err="1"/>
                      <a:t>aureus</a:t>
                    </a:r>
                    <a:r>
                      <a:rPr lang="en-US" dirty="0"/>
                      <a:t>
36%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83-1748-B50D-DE40B0DD8A0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i="1" dirty="0"/>
                      <a:t>Candida</a:t>
                    </a:r>
                    <a:r>
                      <a:rPr lang="en-US" dirty="0"/>
                      <a:t>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83-1748-B50D-DE40B0DD8A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Feuil1!$A$2:$A$7</c:f>
              <c:strCache>
                <c:ptCount val="6"/>
                <c:pt idx="0">
                  <c:v>S. aureus</c:v>
                </c:pt>
                <c:pt idx="1">
                  <c:v>SCN</c:v>
                </c:pt>
                <c:pt idx="2">
                  <c:v>Streptocoques</c:v>
                </c:pt>
                <c:pt idx="3">
                  <c:v>BGN</c:v>
                </c:pt>
                <c:pt idx="4">
                  <c:v>Anaérobies</c:v>
                </c:pt>
                <c:pt idx="5">
                  <c:v>Candida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0.35000000000000009</c:v>
                </c:pt>
                <c:pt idx="1">
                  <c:v>0.15000000000000005</c:v>
                </c:pt>
                <c:pt idx="2">
                  <c:v>0.15000000000000005</c:v>
                </c:pt>
                <c:pt idx="3">
                  <c:v>0.28000000000000008</c:v>
                </c:pt>
                <c:pt idx="4">
                  <c:v>4.0000000000000015E-2</c:v>
                </c:pt>
                <c:pt idx="5">
                  <c:v>2.0000000000000007E-2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4D-4CFD-888D-DBCD12DF24F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1CAA3-D7F2-F140-9D4E-26CE4888ECA1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E36B4-2783-6344-9ABF-D4063107B1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66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E36B4-2783-6344-9ABF-D4063107B1C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07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ＭＳ Ｐゴシック" pitchFamily="-84" charset="-128"/>
              </a:rPr>
              <a:t>PET de notre patient qui montre un hypermétabolisme important n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intéressant pas l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intégralité de la prothèse. Pour info, il existait également un hypermétabolisme au niveau de la partie distale droite mais l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image n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était pas très jolie… </a:t>
            </a:r>
            <a:endParaRPr lang="fr-FR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99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 micro-organismes</a:t>
            </a:r>
            <a:r>
              <a:rPr lang="fr-FR" baseline="0" dirty="0"/>
              <a:t> = N1 + N2 + N3 + N4 + …	n S. aureus = n1 + n2 + n3 +…   n’SCN = n’1 + n’2 + n’3 +…</a:t>
            </a:r>
          </a:p>
          <a:p>
            <a:r>
              <a:rPr lang="fr-FR" baseline="0" dirty="0"/>
              <a:t>% S aureus = n/N     % SCN = n’/N.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7FCA-B796-4FCB-8F64-9854ACDCFB87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451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3D17A-F24A-9448-9FAF-77FDDAC3C32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64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3D17A-F24A-9448-9FAF-77FDDAC3C32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60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E36B4-2783-6344-9ABF-D4063107B1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98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E36B4-2783-6344-9ABF-D4063107B1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5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un</a:t>
            </a:r>
            <a:r>
              <a:rPr lang="fr-FR" baseline="0" dirty="0"/>
              <a:t> tableau pour les diapos 7 et 8 : signes communs, signes évocateurs selon la localisation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7FCA-B796-4FCB-8F64-9854ACDCFB8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74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47FCA-B796-4FCB-8F64-9854ACDCFB8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11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ＭＳ Ｐゴシック" pitchFamily="-84" charset="-128"/>
              </a:rPr>
              <a:t>Scanner de notre patient qui ne montre pas grand-chose (thrombose de la branche iliaque droite sans ischémie de jambe). D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où la diapo suivante sur l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intérêt du PET</a:t>
            </a:r>
            <a:endParaRPr lang="fr-FR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42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ＭＳ Ｐゴシック" pitchFamily="-84" charset="-128"/>
              </a:rPr>
              <a:t>Plus grosse série s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intéressant au sujet</a:t>
            </a:r>
            <a:endParaRPr lang="fr-FR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9969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ＭＳ Ｐゴシック" pitchFamily="-84" charset="-128"/>
              </a:rPr>
              <a:t>Illustre les problèmes de spécificité en cas d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hypermétabolisme diffus</a:t>
            </a:r>
            <a:endParaRPr lang="fr-FR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76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ＭＳ Ｐゴシック" pitchFamily="-84" charset="-128"/>
              </a:rPr>
              <a:t>Meilleur spécificité en cas d</a:t>
            </a:r>
            <a:r>
              <a:rPr lang="ja-JP" altLang="fr-FR">
                <a:ea typeface="ＭＳ Ｐゴシック" pitchFamily="-84" charset="-128"/>
              </a:rPr>
              <a:t>’</a:t>
            </a:r>
            <a:r>
              <a:rPr lang="fr-FR" altLang="ja-JP">
                <a:ea typeface="ＭＳ Ｐゴシック" pitchFamily="-84" charset="-128"/>
              </a:rPr>
              <a:t>hypemétabolisme localisé</a:t>
            </a:r>
            <a:endParaRPr lang="fr-FR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43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22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26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46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2534" y="342900"/>
            <a:ext cx="8195733" cy="11049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1745546" y="1828800"/>
            <a:ext cx="5671255" cy="41148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3703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93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07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38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32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76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77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6822" y="6356351"/>
            <a:ext cx="1403979" cy="365125"/>
          </a:xfrm>
          <a:prstGeom prst="rect">
            <a:avLst/>
          </a:prstGeom>
        </p:spPr>
        <p:txBody>
          <a:bodyPr/>
          <a:lstStyle/>
          <a:p>
            <a:fld id="{39F360C3-0180-9E49-8EBF-51D832F1DE8C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6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F4D8D-19BE-824E-A14D-0AB6FC4A561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jra2019_vignette carre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1" y="6161497"/>
            <a:ext cx="660172" cy="5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57AFA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7AFAA"/>
        </a:buClr>
        <a:buFont typeface="Arial"/>
        <a:buChar char="•"/>
        <a:defRPr sz="3200" kern="1200">
          <a:solidFill>
            <a:srgbClr val="57AFA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7498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7498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7498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7498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10" Type="http://schemas.openxmlformats.org/officeDocument/2006/relationships/image" Target="../media/image36.tiff"/><Relationship Id="rId4" Type="http://schemas.openxmlformats.org/officeDocument/2006/relationships/image" Target="../media/image30.tiff"/><Relationship Id="rId9" Type="http://schemas.openxmlformats.org/officeDocument/2006/relationships/image" Target="../media/image3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0999" y="1707117"/>
            <a:ext cx="8415867" cy="1470025"/>
          </a:xfrm>
        </p:spPr>
        <p:txBody>
          <a:bodyPr>
            <a:noAutofit/>
          </a:bodyPr>
          <a:lstStyle/>
          <a:p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53B3AB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Infection de prothèse vasculaire aortique</a:t>
            </a:r>
            <a:endParaRPr lang="fr-FR" sz="4800" dirty="0">
              <a:solidFill>
                <a:srgbClr val="57AFAA"/>
              </a:solidFill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8599" y="3440598"/>
            <a:ext cx="8656893" cy="2312501"/>
          </a:xfrm>
        </p:spPr>
        <p:txBody>
          <a:bodyPr>
            <a:normAutofit fontScale="55000" lnSpcReduction="20000"/>
          </a:bodyPr>
          <a:lstStyle/>
          <a:p>
            <a:r>
              <a:rPr lang="fr-FR" b="1" dirty="0">
                <a:latin typeface="Arial"/>
                <a:cs typeface="Arial"/>
              </a:rPr>
              <a:t>Pr Matthieu </a:t>
            </a:r>
            <a:r>
              <a:rPr lang="fr-FR" b="1" dirty="0" err="1">
                <a:latin typeface="Arial"/>
                <a:cs typeface="Arial"/>
              </a:rPr>
              <a:t>Revest</a:t>
            </a:r>
            <a:endParaRPr lang="fr-FR" b="1" dirty="0">
              <a:latin typeface="Arial"/>
              <a:cs typeface="Arial"/>
            </a:endParaRPr>
          </a:p>
          <a:p>
            <a:r>
              <a:rPr lang="fr-FR" sz="2500" dirty="0">
                <a:latin typeface="Arial"/>
                <a:cs typeface="Arial"/>
              </a:rPr>
              <a:t>Service des Maladies Infectieuses et Réanimation Médicale, CHU Rennes</a:t>
            </a:r>
          </a:p>
          <a:p>
            <a:r>
              <a:rPr lang="fr-FR" sz="2500" dirty="0">
                <a:latin typeface="Arial"/>
                <a:cs typeface="Arial"/>
              </a:rPr>
              <a:t>Inserm U1230 et CIC-Inserm 1414, Université Rennes 1</a:t>
            </a:r>
          </a:p>
          <a:p>
            <a:r>
              <a:rPr lang="fr-FR" sz="2500" dirty="0">
                <a:latin typeface="Arial"/>
                <a:cs typeface="Arial"/>
              </a:rPr>
              <a:t>GRIP: Groupe de Réflexion sur les Infections de Prothèse vasculaire</a:t>
            </a:r>
          </a:p>
          <a:p>
            <a:endParaRPr lang="fr-FR" sz="1500" dirty="0">
              <a:latin typeface="Arial"/>
              <a:cs typeface="Arial"/>
            </a:endParaRPr>
          </a:p>
          <a:p>
            <a:r>
              <a:rPr lang="fr-FR" sz="3300" b="1" dirty="0">
                <a:latin typeface="Arial"/>
                <a:cs typeface="Arial"/>
              </a:rPr>
              <a:t>Dr Eric Bonnet</a:t>
            </a:r>
          </a:p>
          <a:p>
            <a:r>
              <a:rPr lang="fr-FR" sz="2500" dirty="0">
                <a:latin typeface="Arial"/>
                <a:cs typeface="Arial"/>
              </a:rPr>
              <a:t>Equipe Mobile d’Infectiologie, Hôpital Joseph </a:t>
            </a:r>
            <a:r>
              <a:rPr lang="fr-FR" sz="2500" dirty="0" err="1">
                <a:latin typeface="Arial"/>
                <a:cs typeface="Arial"/>
              </a:rPr>
              <a:t>Ducuing</a:t>
            </a:r>
            <a:r>
              <a:rPr lang="fr-FR" sz="2500" dirty="0">
                <a:latin typeface="Arial"/>
                <a:cs typeface="Arial"/>
              </a:rPr>
              <a:t>. Clinique Pasteur. Clinique </a:t>
            </a:r>
            <a:r>
              <a:rPr lang="fr-FR" sz="2500" dirty="0" err="1">
                <a:latin typeface="Arial"/>
                <a:cs typeface="Arial"/>
              </a:rPr>
              <a:t>Médipôle</a:t>
            </a:r>
            <a:r>
              <a:rPr lang="fr-FR" sz="2500" dirty="0">
                <a:latin typeface="Arial"/>
                <a:cs typeface="Arial"/>
              </a:rPr>
              <a:t>. Toulouse.</a:t>
            </a:r>
          </a:p>
          <a:p>
            <a:r>
              <a:rPr lang="fr-FR" sz="2500" dirty="0">
                <a:latin typeface="Arial"/>
                <a:cs typeface="Arial"/>
              </a:rPr>
              <a:t>Membre du groupe des référentiels et du groupe Bon Usage de la SPILF.</a:t>
            </a:r>
          </a:p>
          <a:p>
            <a:r>
              <a:rPr lang="fr-FR" sz="2500" dirty="0">
                <a:latin typeface="Arial"/>
                <a:cs typeface="Arial"/>
              </a:rPr>
              <a:t>Membres de l’ESGIAI (</a:t>
            </a:r>
            <a:r>
              <a:rPr lang="fr-FR" sz="2500" dirty="0" err="1">
                <a:latin typeface="Arial"/>
                <a:cs typeface="Arial"/>
              </a:rPr>
              <a:t>European</a:t>
            </a:r>
            <a:r>
              <a:rPr lang="fr-FR" sz="2500" dirty="0">
                <a:latin typeface="Arial"/>
                <a:cs typeface="Arial"/>
              </a:rPr>
              <a:t> </a:t>
            </a:r>
            <a:r>
              <a:rPr lang="fr-FR" sz="2500" dirty="0" err="1">
                <a:latin typeface="Arial"/>
                <a:cs typeface="Arial"/>
              </a:rPr>
              <a:t>Study</a:t>
            </a:r>
            <a:r>
              <a:rPr lang="fr-FR" sz="2500" dirty="0">
                <a:latin typeface="Arial"/>
                <a:cs typeface="Arial"/>
              </a:rPr>
              <a:t> Group of Implant  </a:t>
            </a:r>
            <a:r>
              <a:rPr lang="fr-FR" sz="2500" dirty="0" err="1">
                <a:latin typeface="Arial"/>
                <a:cs typeface="Arial"/>
              </a:rPr>
              <a:t>Associated</a:t>
            </a:r>
            <a:r>
              <a:rPr lang="fr-FR" sz="2500" dirty="0">
                <a:latin typeface="Arial"/>
                <a:cs typeface="Arial"/>
              </a:rPr>
              <a:t> Infections)</a:t>
            </a:r>
          </a:p>
          <a:p>
            <a:endParaRPr lang="fr-FR" sz="2900" dirty="0">
              <a:latin typeface="Arial"/>
              <a:cs typeface="Arial"/>
            </a:endParaRPr>
          </a:p>
        </p:txBody>
      </p:sp>
      <p:pic>
        <p:nvPicPr>
          <p:cNvPr id="5" name="Image 4" descr="jra2019_vignette large_20c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047205"/>
          </a:xfrm>
          <a:prstGeom prst="rect">
            <a:avLst/>
          </a:prstGeom>
        </p:spPr>
      </p:pic>
      <p:pic>
        <p:nvPicPr>
          <p:cNvPr id="6" name="Picture 16" descr="logo-ur1">
            <a:extLst>
              <a:ext uri="{FF2B5EF4-FFF2-40B4-BE49-F238E27FC236}">
                <a16:creationId xmlns:a16="http://schemas.microsoft.com/office/drawing/2014/main" id="{18CDE2FA-2F8F-DD4F-A001-9DF23CBC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48" y="6249577"/>
            <a:ext cx="1227445" cy="42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F873013F-D783-4B4A-A562-C949FCAB6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186535"/>
              </p:ext>
            </p:extLst>
          </p:nvPr>
        </p:nvGraphicFramePr>
        <p:xfrm>
          <a:off x="6970643" y="6249577"/>
          <a:ext cx="400716" cy="49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Image" r:id="rId5" imgW="714756" imgH="876300" progId="Word.Picture.8">
                  <p:embed/>
                </p:oleObj>
              </mc:Choice>
              <mc:Fallback>
                <p:oleObj name="Image" r:id="rId5" imgW="714756" imgH="876300" progId="Word.Picture.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949C26B-86A6-6248-87E1-C9C2B03502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0643" y="6249577"/>
                        <a:ext cx="400716" cy="49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50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960" y="872071"/>
            <a:ext cx="3992033" cy="392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2" y="1452038"/>
            <a:ext cx="4607278" cy="26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09748" y="4353283"/>
            <a:ext cx="2668412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600">
                <a:solidFill>
                  <a:srgbClr val="254061"/>
                </a:solidFill>
              </a:rPr>
              <a:t>Prothèse en dacron tricoté (A, B) ou tissé (C, D)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93037" y="4897971"/>
            <a:ext cx="2667000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sz="1600">
                <a:solidFill>
                  <a:srgbClr val="254061"/>
                </a:solidFill>
              </a:rPr>
              <a:t>Prothèse en PTFE</a:t>
            </a:r>
          </a:p>
        </p:txBody>
      </p:sp>
      <p:sp>
        <p:nvSpPr>
          <p:cNvPr id="104453" name="ZoneTexte 10"/>
          <p:cNvSpPr txBox="1">
            <a:spLocks noChangeArrowheads="1"/>
          </p:cNvSpPr>
          <p:nvPr/>
        </p:nvSpPr>
        <p:spPr bwMode="auto">
          <a:xfrm>
            <a:off x="6317913" y="6415048"/>
            <a:ext cx="2634544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/>
            <a:r>
              <a:rPr lang="fr-FR" altLang="x-none" sz="1422" dirty="0" err="1">
                <a:solidFill>
                  <a:srgbClr val="254061"/>
                </a:solidFill>
              </a:rPr>
              <a:t>Chafké</a:t>
            </a:r>
            <a:r>
              <a:rPr lang="fr-FR" altLang="x-none" sz="1422" dirty="0">
                <a:solidFill>
                  <a:srgbClr val="254061"/>
                </a:solidFill>
              </a:rPr>
              <a:t> et al, 2004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FE28F5-C0BE-344A-A83F-C3BFE752FAE2}"/>
              </a:ext>
            </a:extLst>
          </p:cNvPr>
          <p:cNvSpPr txBox="1"/>
          <p:nvPr/>
        </p:nvSpPr>
        <p:spPr>
          <a:xfrm>
            <a:off x="1326121" y="5482743"/>
            <a:ext cx="296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Pour les grosses artères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DC72E9-20D7-F94A-B801-9E293F0BE661}"/>
              </a:ext>
            </a:extLst>
          </p:cNvPr>
          <p:cNvSpPr txBox="1"/>
          <p:nvPr/>
        </p:nvSpPr>
        <p:spPr>
          <a:xfrm>
            <a:off x="4979306" y="5482743"/>
            <a:ext cx="3682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Pour les artères périphériques</a:t>
            </a:r>
          </a:p>
        </p:txBody>
      </p:sp>
    </p:spTree>
    <p:extLst>
      <p:ext uri="{BB962C8B-B14F-4D97-AF65-F5344CB8AC3E}">
        <p14:creationId xmlns:p14="http://schemas.microsoft.com/office/powerpoint/2010/main" val="129754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E73D8-2174-384A-B970-AA00E29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81CD6-EB00-6D40-A255-D1E04A21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0933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/>
              <a:t>ATCD:</a:t>
            </a:r>
          </a:p>
          <a:p>
            <a:pPr lvl="1"/>
            <a:r>
              <a:rPr lang="fr-FR" dirty="0"/>
              <a:t>Tabagisme non sevré (70 PA)</a:t>
            </a:r>
          </a:p>
          <a:p>
            <a:pPr lvl="1"/>
            <a:r>
              <a:rPr lang="fr-FR" dirty="0"/>
              <a:t>Infarctus du myocarde à 43 ans: </a:t>
            </a:r>
            <a:r>
              <a:rPr lang="fr-FR" dirty="0" err="1"/>
              <a:t>stent</a:t>
            </a:r>
            <a:r>
              <a:rPr lang="fr-FR" dirty="0"/>
              <a:t> sur IVA</a:t>
            </a:r>
          </a:p>
          <a:p>
            <a:pPr lvl="1"/>
            <a:r>
              <a:rPr lang="fr-FR" dirty="0" err="1"/>
              <a:t>Endoprothèse</a:t>
            </a:r>
            <a:r>
              <a:rPr lang="fr-FR" dirty="0"/>
              <a:t> aortique bifurquée en 2009 sur anévrisme aorte abdominale</a:t>
            </a:r>
          </a:p>
          <a:p>
            <a:pPr lvl="1"/>
            <a:endParaRPr lang="fr-FR" dirty="0"/>
          </a:p>
          <a:p>
            <a:r>
              <a:rPr lang="fr-FR" dirty="0"/>
              <a:t>Altération de l’état général depuis 2 mois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2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E73D8-2174-384A-B970-AA00E29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81CD6-EB00-6D40-A255-D1E04A21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093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Consulte son médecin traitant pour cette AEG</a:t>
            </a:r>
          </a:p>
          <a:p>
            <a:endParaRPr lang="fr-FR" dirty="0"/>
          </a:p>
          <a:p>
            <a:r>
              <a:rPr lang="fr-FR" dirty="0"/>
              <a:t>Pas de point d’appel clinique</a:t>
            </a:r>
          </a:p>
          <a:p>
            <a:endParaRPr lang="fr-FR" dirty="0"/>
          </a:p>
          <a:p>
            <a:r>
              <a:rPr lang="fr-FR" dirty="0"/>
              <a:t>Bilan:</a:t>
            </a:r>
          </a:p>
          <a:p>
            <a:pPr lvl="1"/>
            <a:r>
              <a:rPr lang="fr-FR" dirty="0"/>
              <a:t>NFS: normale</a:t>
            </a:r>
          </a:p>
          <a:p>
            <a:pPr lvl="1"/>
            <a:r>
              <a:rPr lang="fr-FR" dirty="0"/>
              <a:t>CRP: 25 mg/L</a:t>
            </a:r>
          </a:p>
          <a:p>
            <a:pPr lvl="1"/>
            <a:r>
              <a:rPr lang="fr-FR" dirty="0"/>
              <a:t>Hémoculture stérile</a:t>
            </a:r>
          </a:p>
          <a:p>
            <a:pPr lvl="1"/>
            <a:r>
              <a:rPr lang="fr-FR" dirty="0" err="1"/>
              <a:t>Iono</a:t>
            </a:r>
            <a:r>
              <a:rPr lang="fr-FR" dirty="0"/>
              <a:t>, BH, EPP, RP: RAS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49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984B5C-B8CC-4C49-A082-53FDF4FDE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Ce tableau est-il compatible avec une infection de l’</a:t>
            </a:r>
            <a:r>
              <a:rPr lang="fr-FR" dirty="0" err="1"/>
              <a:t>endoprothèse</a:t>
            </a:r>
            <a:r>
              <a:rPr lang="fr-FR" dirty="0"/>
              <a:t> ?</a:t>
            </a:r>
          </a:p>
          <a:p>
            <a:pPr lvl="1"/>
            <a:endParaRPr lang="fr-FR" sz="1200" dirty="0"/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Oui</a:t>
            </a:r>
          </a:p>
          <a:p>
            <a:pPr lvl="1">
              <a:buFont typeface="+mj-lt"/>
              <a:buAutoNum type="arabicPeriod"/>
            </a:pPr>
            <a:endParaRPr lang="fr-FR" sz="1200" dirty="0"/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Non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38E0CEE-844B-0544-8076-E5955105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</a:t>
            </a:r>
          </a:p>
        </p:txBody>
      </p:sp>
    </p:spTree>
    <p:extLst>
      <p:ext uri="{BB962C8B-B14F-4D97-AF65-F5344CB8AC3E}">
        <p14:creationId xmlns:p14="http://schemas.microsoft.com/office/powerpoint/2010/main" val="249034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4A636-7EC4-8443-AC4B-9654FFC5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des IPV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52866292-F694-E14A-8A5D-C6C1A25957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462088"/>
            <a:ext cx="8602662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381E80F5-A7BA-3B4D-AFA7-093C5C210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962400"/>
            <a:ext cx="8320087" cy="355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E6F991CF-FAB5-2248-B6E3-6C9AFD9BB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75200"/>
            <a:ext cx="8320087" cy="355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FCDC323D-FAAE-B049-BA2A-82484F9F5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288" y="6157913"/>
            <a:ext cx="3249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dirty="0" err="1">
                <a:solidFill>
                  <a:srgbClr val="174984"/>
                </a:solidFill>
                <a:latin typeface="Helvetica" pitchFamily="-84" charset="0"/>
              </a:rPr>
              <a:t>Legout</a:t>
            </a:r>
            <a:r>
              <a:rPr lang="fr-FR" dirty="0">
                <a:solidFill>
                  <a:srgbClr val="174984"/>
                </a:solidFill>
                <a:latin typeface="Helvetica" pitchFamily="-84" charset="0"/>
              </a:rPr>
              <a:t> et al. CMI, 2011</a:t>
            </a:r>
          </a:p>
        </p:txBody>
      </p:sp>
    </p:spTree>
    <p:extLst>
      <p:ext uri="{BB962C8B-B14F-4D97-AF65-F5344CB8AC3E}">
        <p14:creationId xmlns:p14="http://schemas.microsoft.com/office/powerpoint/2010/main" val="50223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7" y="395608"/>
            <a:ext cx="7128792" cy="94516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Signes cliniques</a:t>
            </a:r>
            <a:br>
              <a:rPr lang="fr-FR" sz="4000" dirty="0"/>
            </a:br>
            <a:r>
              <a:rPr lang="fr-FR" sz="3200" dirty="0">
                <a:solidFill>
                  <a:srgbClr val="2C7C9F"/>
                </a:solidFill>
              </a:rPr>
              <a:t>IPV intra-cavitaires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4525963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Fièvre fréquente</a:t>
            </a:r>
            <a:endParaRPr lang="fr-FR" sz="2200" dirty="0"/>
          </a:p>
          <a:p>
            <a:pPr lvl="1">
              <a:spcBef>
                <a:spcPts val="0"/>
              </a:spcBef>
            </a:pPr>
            <a:r>
              <a:rPr lang="fr-FR" dirty="0"/>
              <a:t>Signes locaux et régionaux</a:t>
            </a:r>
          </a:p>
          <a:p>
            <a:pPr lvl="2">
              <a:spcBef>
                <a:spcPts val="0"/>
              </a:spcBef>
            </a:pPr>
            <a:r>
              <a:rPr lang="fr-FR" sz="2200" dirty="0"/>
              <a:t>Hémorragie digestive (en cas de fistule entre prothèse et intestin)</a:t>
            </a:r>
          </a:p>
          <a:p>
            <a:pPr lvl="2">
              <a:spcBef>
                <a:spcPts val="0"/>
              </a:spcBef>
            </a:pPr>
            <a:r>
              <a:rPr lang="fr-FR" sz="2200" dirty="0"/>
              <a:t>Douleurs intra-abdominales</a:t>
            </a:r>
          </a:p>
          <a:p>
            <a:pPr lvl="2">
              <a:spcBef>
                <a:spcPts val="0"/>
              </a:spcBef>
            </a:pPr>
            <a:r>
              <a:rPr lang="fr-FR" sz="2200" dirty="0"/>
              <a:t>Faux anévrismes anastomotiques ou anévrismes </a:t>
            </a:r>
            <a:r>
              <a:rPr lang="fr-FR" sz="2200" dirty="0" err="1"/>
              <a:t>mycotiques</a:t>
            </a:r>
            <a:endParaRPr lang="fr-FR" sz="2200" dirty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fr-FR" sz="2200" dirty="0" err="1"/>
              <a:t>Spondylodiscite</a:t>
            </a:r>
            <a:r>
              <a:rPr lang="fr-FR" sz="2200" dirty="0"/>
              <a:t> de contiguïté</a:t>
            </a:r>
          </a:p>
          <a:p>
            <a:pPr lvl="1">
              <a:spcBef>
                <a:spcPts val="0"/>
              </a:spcBef>
            </a:pPr>
            <a:r>
              <a:rPr lang="fr-FR" dirty="0">
                <a:sym typeface="Wingdings" pitchFamily="2" charset="2"/>
              </a:rPr>
              <a:t>Signes à distance</a:t>
            </a:r>
          </a:p>
          <a:p>
            <a:pPr lvl="2">
              <a:spcBef>
                <a:spcPts val="0"/>
              </a:spcBef>
            </a:pPr>
            <a:r>
              <a:rPr lang="fr-FR" sz="2200" dirty="0"/>
              <a:t>Ischémie aigue de membre (secondaire à un ou des embole(s)) </a:t>
            </a:r>
          </a:p>
          <a:p>
            <a:pPr lvl="2">
              <a:spcBef>
                <a:spcPts val="0"/>
              </a:spcBef>
            </a:pPr>
            <a:r>
              <a:rPr lang="fr-FR" sz="2200" dirty="0">
                <a:sym typeface="Wingdings" pitchFamily="2" charset="2"/>
              </a:rPr>
              <a:t>Localisations septiques secondaires</a:t>
            </a:r>
          </a:p>
          <a:p>
            <a:pPr marL="0" indent="0">
              <a:spcAft>
                <a:spcPts val="1200"/>
              </a:spcAft>
              <a:buNone/>
            </a:pPr>
            <a:endParaRPr lang="fr-FR" sz="3000" dirty="0">
              <a:solidFill>
                <a:srgbClr val="2C7C9F"/>
              </a:solidFill>
            </a:endParaRPr>
          </a:p>
          <a:p>
            <a:pPr marL="685800" lvl="2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01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A57A4-9B15-754F-A4D4-729DE603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des IPV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31968F-2F99-2346-B2EE-9ED00174D4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IPV cavitaire:</a:t>
            </a:r>
          </a:p>
          <a:p>
            <a:pPr marL="692150" lvl="1" indent="-347663" eaLnBrk="1" hangingPunct="1">
              <a:lnSpc>
                <a:spcPct val="90000"/>
              </a:lnSpc>
            </a:pPr>
            <a:r>
              <a:rPr lang="fr-FR" sz="2000" dirty="0">
                <a:ea typeface="ＭＳ Ｐゴシック" pitchFamily="-84" charset="-128"/>
              </a:rPr>
              <a:t>Fièvre: </a:t>
            </a:r>
            <a:r>
              <a:rPr lang="fr-FR" sz="2000" dirty="0">
                <a:solidFill>
                  <a:srgbClr val="FF0000"/>
                </a:solidFill>
                <a:ea typeface="ＭＳ Ｐゴシック" pitchFamily="-84" charset="-128"/>
              </a:rPr>
              <a:t>75 %</a:t>
            </a:r>
          </a:p>
          <a:p>
            <a:pPr marL="692150" lvl="1" indent="-347663" eaLnBrk="1" hangingPunct="1">
              <a:lnSpc>
                <a:spcPct val="90000"/>
              </a:lnSpc>
            </a:pPr>
            <a:r>
              <a:rPr lang="fr-FR" sz="2000" dirty="0">
                <a:ea typeface="ＭＳ Ｐゴシック" pitchFamily="-84" charset="-128"/>
              </a:rPr>
              <a:t>Douleur abdominale: </a:t>
            </a:r>
            <a:r>
              <a:rPr lang="fr-FR" sz="2000" dirty="0">
                <a:solidFill>
                  <a:srgbClr val="FF0000"/>
                </a:solidFill>
                <a:ea typeface="ＭＳ Ｐゴシック" pitchFamily="-84" charset="-128"/>
              </a:rPr>
              <a:t>25 %</a:t>
            </a:r>
          </a:p>
          <a:p>
            <a:pPr marL="692150" lvl="1" indent="-347663" eaLnBrk="1" hangingPunct="1">
              <a:lnSpc>
                <a:spcPct val="90000"/>
              </a:lnSpc>
            </a:pPr>
            <a:endParaRPr lang="fr-FR" sz="1200" dirty="0">
              <a:solidFill>
                <a:srgbClr val="000000"/>
              </a:solidFill>
              <a:ea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endParaRPr lang="fr-FR" sz="1200" dirty="0">
              <a:solidFill>
                <a:srgbClr val="000000"/>
              </a:solidFill>
              <a:ea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Biologie standard: peu d</a:t>
            </a:r>
            <a:r>
              <a:rPr lang="ja-JP" altLang="fr-FR" sz="2400">
                <a:ea typeface="ＭＳ Ｐゴシック" pitchFamily="-84" charset="-128"/>
              </a:rPr>
              <a:t>’</a:t>
            </a:r>
            <a:r>
              <a:rPr lang="fr-FR" altLang="ja-JP" sz="2400" dirty="0">
                <a:ea typeface="ＭＳ Ｐゴシック" pitchFamily="-84" charset="-128"/>
              </a:rPr>
              <a:t>aide</a:t>
            </a:r>
          </a:p>
          <a:p>
            <a:pPr marL="692150" lvl="1" indent="-347663" eaLnBrk="1" hangingPunct="1">
              <a:lnSpc>
                <a:spcPct val="90000"/>
              </a:lnSpc>
            </a:pPr>
            <a:r>
              <a:rPr lang="fr-FR" sz="2000" dirty="0">
                <a:ea typeface="ＭＳ Ｐゴシック" pitchFamily="-84" charset="-128"/>
              </a:rPr>
              <a:t>Hyperleucocytose et syndrome inflammatoire</a:t>
            </a:r>
          </a:p>
          <a:p>
            <a:pPr marL="692150" lvl="1" indent="-347663" eaLnBrk="1" hangingPunct="1">
              <a:lnSpc>
                <a:spcPct val="90000"/>
              </a:lnSpc>
            </a:pPr>
            <a:r>
              <a:rPr lang="fr-FR" sz="2000" dirty="0">
                <a:ea typeface="ＭＳ Ｐゴシック" pitchFamily="-84" charset="-128"/>
              </a:rPr>
              <a:t>Assez fréquemment modérés</a:t>
            </a:r>
          </a:p>
          <a:p>
            <a:pPr marL="692150" lvl="1" indent="-347663" eaLnBrk="1" hangingPunct="1">
              <a:lnSpc>
                <a:spcPct val="90000"/>
              </a:lnSpc>
            </a:pPr>
            <a:r>
              <a:rPr lang="fr-FR" sz="2000" dirty="0">
                <a:ea typeface="ＭＳ Ｐゴシック" pitchFamily="-84" charset="-128"/>
              </a:rPr>
              <a:t>Peuvent être absents</a:t>
            </a:r>
          </a:p>
          <a:p>
            <a:pPr marL="692150" lvl="1" indent="-347663" eaLnBrk="1" hangingPunct="1">
              <a:lnSpc>
                <a:spcPct val="90000"/>
              </a:lnSpc>
            </a:pPr>
            <a:endParaRPr lang="fr-FR" sz="2000" dirty="0">
              <a:solidFill>
                <a:srgbClr val="000000"/>
              </a:solidFill>
              <a:ea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Hémocultures non systématiquement positives: </a:t>
            </a:r>
            <a:r>
              <a:rPr lang="fr-FR" sz="2400" dirty="0">
                <a:solidFill>
                  <a:srgbClr val="FF0000"/>
                </a:solidFill>
                <a:ea typeface="ＭＳ Ｐゴシック" pitchFamily="-84" charset="-128"/>
              </a:rPr>
              <a:t>0 à 65% </a:t>
            </a:r>
            <a:r>
              <a:rPr lang="fr-FR" sz="2400" dirty="0">
                <a:ea typeface="ＭＳ Ｐゴシック" pitchFamily="-84" charset="-128"/>
              </a:rPr>
              <a:t>des cas (11 études)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Seule étude prospective (</a:t>
            </a:r>
            <a:r>
              <a:rPr lang="fr-FR" sz="2400" dirty="0" err="1">
                <a:ea typeface="ＭＳ Ｐゴシック" pitchFamily="-84" charset="-128"/>
              </a:rPr>
              <a:t>Legout</a:t>
            </a:r>
            <a:r>
              <a:rPr lang="fr-FR" sz="2400" dirty="0">
                <a:ea typeface="ＭＳ Ｐゴシック" pitchFamily="-84" charset="-128"/>
              </a:rPr>
              <a:t>, CMI, 2011):</a:t>
            </a:r>
            <a:r>
              <a:rPr lang="fr-FR" sz="2400" dirty="0">
                <a:solidFill>
                  <a:srgbClr val="000000"/>
                </a:solidFill>
                <a:ea typeface="ＭＳ Ｐゴシック" pitchFamily="-84" charset="-128"/>
              </a:rPr>
              <a:t> </a:t>
            </a:r>
            <a:r>
              <a:rPr lang="fr-FR" sz="2400" dirty="0">
                <a:solidFill>
                  <a:srgbClr val="FF0000"/>
                </a:solidFill>
                <a:ea typeface="ＭＳ Ｐゴシック" pitchFamily="-84" charset="-128"/>
              </a:rPr>
              <a:t>34 %</a:t>
            </a:r>
            <a:endParaRPr lang="fr-FR" sz="24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83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323600"/>
            <a:ext cx="7263085" cy="801144"/>
          </a:xfrm>
        </p:spPr>
        <p:txBody>
          <a:bodyPr/>
          <a:lstStyle/>
          <a:p>
            <a:r>
              <a:rPr lang="fr-FR" sz="3600" dirty="0"/>
              <a:t>Examens biologiques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496944" cy="460851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NFS (hyperleucocytose dans 25% des cas)</a:t>
            </a:r>
          </a:p>
          <a:p>
            <a:r>
              <a:rPr lang="fr-FR" dirty="0">
                <a:solidFill>
                  <a:srgbClr val="000000"/>
                </a:solidFill>
              </a:rPr>
              <a:t>CRP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Intérêt diagnostique (toujours élevée en cas d’IPV)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Intérêt pronostique : la persistance d’une CRP élevée doit faire évoquer un échec du traitement</a:t>
            </a:r>
          </a:p>
          <a:p>
            <a:r>
              <a:rPr lang="fr-FR" dirty="0">
                <a:solidFill>
                  <a:srgbClr val="000000"/>
                </a:solidFill>
              </a:rPr>
              <a:t>Le dosage des autres </a:t>
            </a:r>
            <a:r>
              <a:rPr lang="fr-FR" dirty="0" err="1">
                <a:solidFill>
                  <a:srgbClr val="000000"/>
                </a:solidFill>
              </a:rPr>
              <a:t>biomarqueurs</a:t>
            </a:r>
            <a:r>
              <a:rPr lang="fr-FR" dirty="0">
                <a:solidFill>
                  <a:srgbClr val="000000"/>
                </a:solidFill>
              </a:rPr>
              <a:t> (</a:t>
            </a:r>
            <a:r>
              <a:rPr lang="fr-FR" dirty="0" err="1">
                <a:solidFill>
                  <a:srgbClr val="000000"/>
                </a:solidFill>
              </a:rPr>
              <a:t>procalcitonine</a:t>
            </a:r>
            <a:r>
              <a:rPr lang="fr-FR" dirty="0">
                <a:solidFill>
                  <a:srgbClr val="000000"/>
                </a:solidFill>
              </a:rPr>
              <a:t>, fibrinogène, VS,…) n’est pas recommandé </a:t>
            </a:r>
          </a:p>
          <a:p>
            <a:pPr marL="457200" lvl="1" indent="0">
              <a:buNone/>
            </a:pP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6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7880"/>
            <a:ext cx="8229600" cy="459060"/>
          </a:xfrm>
        </p:spPr>
        <p:txBody>
          <a:bodyPr>
            <a:normAutofit fontScale="90000"/>
          </a:bodyPr>
          <a:lstStyle/>
          <a:p>
            <a:r>
              <a:rPr lang="fr-FR" dirty="0"/>
              <a:t>Examens microbiologiques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863600"/>
            <a:ext cx="8568952" cy="5949776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Hémocultures systématiques (de 2 à 3 paires maximum) : positives dans 1/3 des cas</a:t>
            </a:r>
          </a:p>
          <a:p>
            <a:r>
              <a:rPr lang="fr-FR" dirty="0"/>
              <a:t>Ponction (radioguidée si nécessaire) d’une collection liquidienne péri-prothétique</a:t>
            </a:r>
          </a:p>
          <a:p>
            <a:r>
              <a:rPr lang="fr-FR" dirty="0"/>
              <a:t>Prélèvements peropératoires</a:t>
            </a:r>
          </a:p>
          <a:p>
            <a:pPr lvl="1"/>
            <a:r>
              <a:rPr lang="fr-FR" dirty="0"/>
              <a:t>Au moins 3 prélèvements tissulaires au contact de la prothèse</a:t>
            </a:r>
          </a:p>
          <a:p>
            <a:pPr lvl="1"/>
            <a:r>
              <a:rPr lang="fr-FR" dirty="0"/>
              <a:t>Au moins 3 sections de matériel (selon la taille de la prothèse)</a:t>
            </a:r>
          </a:p>
          <a:p>
            <a:pPr lvl="1">
              <a:spcAft>
                <a:spcPts val="1200"/>
              </a:spcAft>
            </a:pPr>
            <a:r>
              <a:rPr lang="fr-FR" dirty="0"/>
              <a:t>Proscrire le recueil par écouvillon</a:t>
            </a:r>
          </a:p>
          <a:p>
            <a:pPr>
              <a:spcBef>
                <a:spcPts val="0"/>
              </a:spcBef>
            </a:pPr>
            <a:r>
              <a:rPr lang="fr-FR" b="1" dirty="0"/>
              <a:t>Il n’est pas recommandé </a:t>
            </a:r>
            <a:r>
              <a:rPr lang="fr-FR" dirty="0"/>
              <a:t>d’effectuer : </a:t>
            </a:r>
          </a:p>
          <a:p>
            <a:pPr lvl="1">
              <a:spcBef>
                <a:spcPts val="0"/>
              </a:spcBef>
            </a:pPr>
            <a:r>
              <a:rPr lang="fr-FR" dirty="0"/>
              <a:t>des </a:t>
            </a:r>
            <a:r>
              <a:rPr lang="fr-FR" b="1" dirty="0"/>
              <a:t>prélèvements superficiels de cicatrice </a:t>
            </a:r>
            <a:r>
              <a:rPr lang="fr-FR" dirty="0"/>
              <a:t>(même si celle-ci est désunie), des </a:t>
            </a:r>
            <a:r>
              <a:rPr lang="fr-FR" b="1" dirty="0"/>
              <a:t>orifices </a:t>
            </a:r>
            <a:r>
              <a:rPr lang="fr-FR" dirty="0"/>
              <a:t>ou des </a:t>
            </a:r>
            <a:r>
              <a:rPr lang="fr-FR" b="1" dirty="0"/>
              <a:t>trajets de fistules</a:t>
            </a:r>
          </a:p>
          <a:p>
            <a:pPr lvl="1">
              <a:spcBef>
                <a:spcPts val="0"/>
              </a:spcBef>
            </a:pPr>
            <a:r>
              <a:rPr lang="fr-FR" dirty="0"/>
              <a:t>des prélèvements à partir </a:t>
            </a:r>
            <a:r>
              <a:rPr lang="fr-FR" b="1" dirty="0"/>
              <a:t>des liquides de drainage </a:t>
            </a:r>
          </a:p>
          <a:p>
            <a:pPr marL="349250" lvl="1" indent="0">
              <a:spcBef>
                <a:spcPts val="0"/>
              </a:spcBef>
              <a:buNone/>
            </a:pPr>
            <a:r>
              <a:rPr lang="fr-FR" b="1" dirty="0"/>
              <a:t>	   (</a:t>
            </a:r>
            <a:r>
              <a:rPr lang="fr-FR" dirty="0"/>
              <a:t>en raison de la contamination par la flore commensale) </a:t>
            </a:r>
          </a:p>
          <a:p>
            <a:pPr lvl="1">
              <a:spcBef>
                <a:spcPts val="0"/>
              </a:spcBef>
            </a:pPr>
            <a:endParaRPr lang="fr-FR" b="1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7465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A57A4-9B15-754F-A4D4-729DE603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des IPV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31968F-2F99-2346-B2EE-9ED00174D4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dirty="0">
                <a:ea typeface="ＭＳ Ｐゴシック" pitchFamily="-84" charset="-128"/>
              </a:rPr>
              <a:t>Voie de contamination principale: de l’extérieur vers l’intérieur: </a:t>
            </a:r>
            <a:r>
              <a:rPr lang="fr-FR" sz="2800" b="1" dirty="0">
                <a:solidFill>
                  <a:srgbClr val="FF0000"/>
                </a:solidFill>
                <a:ea typeface="ＭＳ Ｐゴシック" pitchFamily="-84" charset="-128"/>
              </a:rPr>
              <a:t>75 %</a:t>
            </a:r>
          </a:p>
          <a:p>
            <a:pPr marL="692150" lvl="1" indent="-347663" eaLnBrk="1" hangingPunct="1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Postopératoire immédiat</a:t>
            </a:r>
          </a:p>
          <a:p>
            <a:pPr marL="692150" lvl="1" indent="-347663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Au contact d’un foyer infectieux</a:t>
            </a:r>
          </a:p>
          <a:p>
            <a:pPr marL="692150" lvl="1" indent="-347663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Au contact du tube digestif</a:t>
            </a:r>
          </a:p>
          <a:p>
            <a:pPr marL="692150" lvl="1" indent="-347663">
              <a:lnSpc>
                <a:spcPct val="90000"/>
              </a:lnSpc>
            </a:pPr>
            <a:endParaRPr lang="fr-FR" sz="2000" dirty="0">
              <a:ea typeface="ＭＳ Ｐゴシック" pitchFamily="-84" charset="-128"/>
            </a:endParaRPr>
          </a:p>
          <a:p>
            <a:pPr marL="292100" indent="-347663">
              <a:lnSpc>
                <a:spcPct val="90000"/>
              </a:lnSpc>
            </a:pPr>
            <a:r>
              <a:rPr lang="fr-FR" sz="2800" dirty="0">
                <a:ea typeface="ＭＳ Ｐゴシック" pitchFamily="-84" charset="-128"/>
              </a:rPr>
              <a:t>Voie hématogène: situation finalement rare:</a:t>
            </a:r>
          </a:p>
          <a:p>
            <a:pPr marL="692150" lvl="1" indent="-347663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Hémocultures positives que dans un tiers des cas</a:t>
            </a:r>
          </a:p>
          <a:p>
            <a:pPr marL="692150" lvl="1" indent="-347663">
              <a:lnSpc>
                <a:spcPct val="90000"/>
              </a:lnSpc>
            </a:pPr>
            <a:r>
              <a:rPr lang="fr-FR" sz="2400" dirty="0">
                <a:ea typeface="ＭＳ Ｐゴシック" pitchFamily="-84" charset="-128"/>
              </a:rPr>
              <a:t>Physiopathologie non superposable à celle de l’endocardite</a:t>
            </a:r>
          </a:p>
          <a:p>
            <a:pPr eaLnBrk="1" hangingPunct="1">
              <a:lnSpc>
                <a:spcPct val="90000"/>
              </a:lnSpc>
            </a:pPr>
            <a:endParaRPr lang="fr-FR" sz="12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229852-EBFC-A746-89E2-FC748F028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113" y="6213686"/>
            <a:ext cx="304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r-FR" altLang="x-none" sz="1200">
                <a:solidFill>
                  <a:schemeClr val="tx2"/>
                </a:solidFill>
              </a:rPr>
              <a:t> </a:t>
            </a:r>
            <a:r>
              <a:rPr lang="fr-FR" altLang="x-none" sz="1200" dirty="0" err="1">
                <a:solidFill>
                  <a:schemeClr val="tx2"/>
                </a:solidFill>
              </a:rPr>
              <a:t>Herscu</a:t>
            </a:r>
            <a:r>
              <a:rPr lang="fr-FR" altLang="x-none" sz="1200" dirty="0">
                <a:solidFill>
                  <a:schemeClr val="tx2"/>
                </a:solidFill>
              </a:rPr>
              <a:t>, </a:t>
            </a:r>
            <a:r>
              <a:rPr lang="fr-FR" altLang="x-none" sz="1200" dirty="0" err="1">
                <a:solidFill>
                  <a:schemeClr val="tx2"/>
                </a:solidFill>
              </a:rPr>
              <a:t>Surg</a:t>
            </a:r>
            <a:r>
              <a:rPr lang="fr-FR" altLang="x-none" sz="1200" dirty="0">
                <a:solidFill>
                  <a:schemeClr val="tx2"/>
                </a:solidFill>
              </a:rPr>
              <a:t> Clin </a:t>
            </a:r>
            <a:r>
              <a:rPr lang="fr-FR" altLang="x-none" sz="1200" dirty="0" err="1">
                <a:solidFill>
                  <a:schemeClr val="tx2"/>
                </a:solidFill>
              </a:rPr>
              <a:t>North</a:t>
            </a:r>
            <a:r>
              <a:rPr lang="fr-FR" altLang="x-none" sz="1200" dirty="0">
                <a:solidFill>
                  <a:schemeClr val="tx2"/>
                </a:solidFill>
              </a:rPr>
              <a:t> Am, 2009; </a:t>
            </a:r>
            <a:r>
              <a:rPr lang="fr-FR" altLang="x-none" sz="1200" dirty="0" err="1">
                <a:solidFill>
                  <a:schemeClr val="tx2"/>
                </a:solidFill>
              </a:rPr>
              <a:t>Saleem</a:t>
            </a:r>
            <a:r>
              <a:rPr lang="fr-FR" altLang="x-none" sz="1200" dirty="0">
                <a:solidFill>
                  <a:schemeClr val="tx2"/>
                </a:solidFill>
              </a:rPr>
              <a:t>, Am J </a:t>
            </a:r>
            <a:r>
              <a:rPr lang="fr-FR" altLang="x-none" sz="1200" dirty="0" err="1">
                <a:solidFill>
                  <a:schemeClr val="tx2"/>
                </a:solidFill>
              </a:rPr>
              <a:t>Surg</a:t>
            </a:r>
            <a:r>
              <a:rPr lang="fr-FR" altLang="x-none" sz="1200" dirty="0">
                <a:solidFill>
                  <a:schemeClr val="tx2"/>
                </a:solidFill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06622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>
          <a:xfrm>
            <a:off x="316089" y="1314449"/>
            <a:ext cx="8633178" cy="719139"/>
          </a:xfrm>
        </p:spPr>
        <p:txBody>
          <a:bodyPr>
            <a:normAutofit/>
          </a:bodyPr>
          <a:lstStyle/>
          <a:p>
            <a:pPr algn="l"/>
            <a:r>
              <a:rPr lang="fr-FR" sz="1800" dirty="0">
                <a:latin typeface="Arial" charset="0"/>
              </a:rPr>
              <a:t>Déclaration de liens d’intérêt avec les industries de santé</a:t>
            </a:r>
            <a:br>
              <a:rPr lang="fr-FR" sz="1800" dirty="0">
                <a:latin typeface="Arial" charset="0"/>
              </a:rPr>
            </a:br>
            <a:r>
              <a:rPr lang="fr-FR" sz="1800" dirty="0">
                <a:latin typeface="Arial" charset="0"/>
              </a:rPr>
              <a:t>en rapport avec le thème de la présentation (loi du 04/03/2002) 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21121" y="2892963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16388" name="ZoneTexte 46"/>
          <p:cNvSpPr txBox="1">
            <a:spLocks noChangeArrowheads="1"/>
          </p:cNvSpPr>
          <p:nvPr/>
        </p:nvSpPr>
        <p:spPr bwMode="auto">
          <a:xfrm>
            <a:off x="8112464" y="2833688"/>
            <a:ext cx="373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0646" y="2212975"/>
            <a:ext cx="6012854" cy="9367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16390" name="Rectangle 12"/>
          <p:cNvSpPr>
            <a:spLocks noChangeArrowheads="1"/>
          </p:cNvSpPr>
          <p:nvPr/>
        </p:nvSpPr>
        <p:spPr bwMode="auto">
          <a:xfrm>
            <a:off x="904171" y="3488056"/>
            <a:ext cx="57601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Consultant ou membre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un conseil scientifique</a:t>
            </a:r>
            <a:r>
              <a:rPr lang="fr-FR" altLang="ja-JP" sz="1600" b="1" dirty="0">
                <a:solidFill>
                  <a:srgbClr val="CC0066"/>
                </a:solidFill>
                <a:cs typeface="Arial" charset="0"/>
              </a:rPr>
              <a:t> </a:t>
            </a:r>
          </a:p>
        </p:txBody>
      </p:sp>
      <p:sp>
        <p:nvSpPr>
          <p:cNvPr id="11" name="Larme 10"/>
          <p:cNvSpPr/>
          <p:nvPr/>
        </p:nvSpPr>
        <p:spPr bwMode="auto">
          <a:xfrm rot="2700000">
            <a:off x="461124" y="4167716"/>
            <a:ext cx="360363" cy="320323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904172" y="4120328"/>
            <a:ext cx="61050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Conférencier ou auteur/rédacteur rémunéré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articles ou documents</a:t>
            </a:r>
            <a:endParaRPr lang="fr-FR" altLang="ja-JP" sz="1600" b="1" dirty="0">
              <a:solidFill>
                <a:srgbClr val="CC0066"/>
              </a:solidFill>
              <a:cs typeface="Arial" charset="0"/>
            </a:endParaRPr>
          </a:p>
        </p:txBody>
      </p:sp>
      <p:sp>
        <p:nvSpPr>
          <p:cNvPr id="13" name="Larme 12"/>
          <p:cNvSpPr/>
          <p:nvPr/>
        </p:nvSpPr>
        <p:spPr bwMode="auto">
          <a:xfrm rot="2700000">
            <a:off x="462533" y="4778925"/>
            <a:ext cx="373063" cy="310444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4" name="Rectangle 14"/>
          <p:cNvSpPr>
            <a:spLocks noChangeArrowheads="1"/>
          </p:cNvSpPr>
          <p:nvPr/>
        </p:nvSpPr>
        <p:spPr bwMode="auto">
          <a:xfrm>
            <a:off x="904173" y="4718663"/>
            <a:ext cx="59731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Prise en charge de frais de voyage,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hébergement ou d’inscription</a:t>
            </a:r>
            <a:br>
              <a:rPr lang="fr-FR" altLang="ja-JP" sz="1600" dirty="0">
                <a:solidFill>
                  <a:srgbClr val="CC0066"/>
                </a:solidFill>
                <a:cs typeface="Arial" charset="0"/>
              </a:rPr>
            </a:b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à des congrès ou autres manifestations: </a:t>
            </a:r>
            <a:r>
              <a:rPr lang="fr-FR" altLang="ja-JP" sz="1600" b="1" dirty="0">
                <a:solidFill>
                  <a:srgbClr val="CC0066"/>
                </a:solidFill>
                <a:cs typeface="Arial" charset="0"/>
              </a:rPr>
              <a:t>JNI 2017</a:t>
            </a:r>
          </a:p>
        </p:txBody>
      </p:sp>
      <p:sp>
        <p:nvSpPr>
          <p:cNvPr id="15" name="Larme 14"/>
          <p:cNvSpPr/>
          <p:nvPr/>
        </p:nvSpPr>
        <p:spPr bwMode="auto">
          <a:xfrm rot="2700000">
            <a:off x="467385" y="5567628"/>
            <a:ext cx="374651" cy="296333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6" name="Rectangle 15"/>
          <p:cNvSpPr>
            <a:spLocks noChangeArrowheads="1"/>
          </p:cNvSpPr>
          <p:nvPr/>
        </p:nvSpPr>
        <p:spPr bwMode="auto">
          <a:xfrm>
            <a:off x="904172" y="5540035"/>
            <a:ext cx="6272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Investigateur principal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une recherche ou d’une étude clinique</a:t>
            </a:r>
            <a:endParaRPr lang="fr-FR" altLang="ja-JP" sz="1600" b="1" dirty="0">
              <a:solidFill>
                <a:srgbClr val="CC0066"/>
              </a:solidFill>
              <a:cs typeface="Arial" charset="0"/>
            </a:endParaRPr>
          </a:p>
        </p:txBody>
      </p:sp>
      <p:sp>
        <p:nvSpPr>
          <p:cNvPr id="17" name="Larme 16"/>
          <p:cNvSpPr/>
          <p:nvPr/>
        </p:nvSpPr>
        <p:spPr bwMode="auto">
          <a:xfrm rot="2700000">
            <a:off x="461123" y="3503690"/>
            <a:ext cx="360363" cy="320323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7440111" y="3510660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399" name="Rectangle 33"/>
          <p:cNvSpPr>
            <a:spLocks noChangeArrowheads="1"/>
          </p:cNvSpPr>
          <p:nvPr/>
        </p:nvSpPr>
        <p:spPr bwMode="auto">
          <a:xfrm>
            <a:off x="8197168" y="3510660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 dirty="0">
              <a:latin typeface="Times" charset="0"/>
              <a:cs typeface="MS PGothic" charset="0"/>
            </a:endParaRPr>
          </a:p>
        </p:txBody>
      </p:sp>
      <p:sp>
        <p:nvSpPr>
          <p:cNvPr id="16400" name="Rectangle 36"/>
          <p:cNvSpPr>
            <a:spLocks noChangeArrowheads="1"/>
          </p:cNvSpPr>
          <p:nvPr/>
        </p:nvSpPr>
        <p:spPr bwMode="auto">
          <a:xfrm>
            <a:off x="7440111" y="4158736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1" name="Rectangle 37"/>
          <p:cNvSpPr>
            <a:spLocks noChangeArrowheads="1"/>
          </p:cNvSpPr>
          <p:nvPr/>
        </p:nvSpPr>
        <p:spPr bwMode="auto">
          <a:xfrm>
            <a:off x="8197168" y="4158736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2" name="Rectangle 40"/>
          <p:cNvSpPr>
            <a:spLocks noChangeArrowheads="1"/>
          </p:cNvSpPr>
          <p:nvPr/>
        </p:nvSpPr>
        <p:spPr bwMode="auto">
          <a:xfrm>
            <a:off x="7440111" y="4798418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3" name="Rectangle 41"/>
          <p:cNvSpPr>
            <a:spLocks noChangeArrowheads="1"/>
          </p:cNvSpPr>
          <p:nvPr/>
        </p:nvSpPr>
        <p:spPr bwMode="auto">
          <a:xfrm>
            <a:off x="8197168" y="4798418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4" name="Rectangle 44"/>
          <p:cNvSpPr>
            <a:spLocks noChangeArrowheads="1"/>
          </p:cNvSpPr>
          <p:nvPr/>
        </p:nvSpPr>
        <p:spPr bwMode="auto">
          <a:xfrm>
            <a:off x="7440111" y="5547718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5" name="Rectangle 45"/>
          <p:cNvSpPr>
            <a:spLocks noChangeArrowheads="1"/>
          </p:cNvSpPr>
          <p:nvPr/>
        </p:nvSpPr>
        <p:spPr bwMode="auto">
          <a:xfrm>
            <a:off x="8197168" y="5547718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752153" y="2212975"/>
            <a:ext cx="2197114" cy="9367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236209" y="355352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236209" y="420159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236209" y="483969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236209" y="559216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984800" y="355352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984800" y="420159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984800" y="483969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7984800" y="559216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9296402" y="2"/>
            <a:ext cx="2177345" cy="68294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16416" name="ZoneTexte 35"/>
          <p:cNvSpPr txBox="1">
            <a:spLocks noChangeArrowheads="1"/>
          </p:cNvSpPr>
          <p:nvPr/>
        </p:nvSpPr>
        <p:spPr bwMode="auto">
          <a:xfrm>
            <a:off x="9403647" y="88901"/>
            <a:ext cx="2149123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>
                <a:solidFill>
                  <a:srgbClr val="7030A0"/>
                </a:solidFill>
              </a:rPr>
              <a:t>Utilisez cette icône de validation pour cocher les cases :</a:t>
            </a:r>
          </a:p>
          <a:p>
            <a:endParaRPr lang="fr-FR" sz="2000">
              <a:solidFill>
                <a:srgbClr val="7030A0"/>
              </a:solidFill>
            </a:endParaRPr>
          </a:p>
          <a:p>
            <a:endParaRPr lang="fr-FR" altLang="ja-JP" sz="2000" b="1">
              <a:solidFill>
                <a:srgbClr val="7030A0"/>
              </a:solidFill>
              <a:cs typeface="Arial" charset="0"/>
            </a:endParaRP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Pour ce faire, 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copiez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puis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coller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 celle-ci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sur les cases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à cocher.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N’oubliez pas,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si vous cochez « 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OUI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 », de préciser la liste des organismes ou firmes pharmaceutiques concernés dans le champ associé.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Merci.</a:t>
            </a:r>
          </a:p>
        </p:txBody>
      </p:sp>
      <p:pic>
        <p:nvPicPr>
          <p:cNvPr id="16417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046" y="4073107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arme 37"/>
          <p:cNvSpPr/>
          <p:nvPr/>
        </p:nvSpPr>
        <p:spPr bwMode="auto">
          <a:xfrm rot="2700000">
            <a:off x="6809819" y="2331579"/>
            <a:ext cx="217487" cy="193322"/>
          </a:xfrm>
          <a:prstGeom prst="teardrop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419" name="ZoneTexte 38"/>
          <p:cNvSpPr txBox="1">
            <a:spLocks noChangeArrowheads="1"/>
          </p:cNvSpPr>
          <p:nvPr/>
        </p:nvSpPr>
        <p:spPr bwMode="auto">
          <a:xfrm>
            <a:off x="7056147" y="2220547"/>
            <a:ext cx="1893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1400" dirty="0">
                <a:solidFill>
                  <a:srgbClr val="7030A0"/>
                </a:solidFill>
                <a:cs typeface="Arial" charset="0"/>
              </a:rPr>
              <a:t>L’orateur ne souhaite pas répondre </a:t>
            </a:r>
            <a:endParaRPr lang="fr-FR" sz="1400" dirty="0"/>
          </a:p>
        </p:txBody>
      </p:sp>
      <p:sp>
        <p:nvSpPr>
          <p:cNvPr id="41" name="Larme 40"/>
          <p:cNvSpPr/>
          <p:nvPr/>
        </p:nvSpPr>
        <p:spPr bwMode="auto">
          <a:xfrm rot="2700000">
            <a:off x="9337940" y="196235"/>
            <a:ext cx="217488" cy="193323"/>
          </a:xfrm>
          <a:prstGeom prst="teardrop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422" name="ZoneTexte 41"/>
          <p:cNvSpPr txBox="1">
            <a:spLocks noChangeArrowheads="1"/>
          </p:cNvSpPr>
          <p:nvPr/>
        </p:nvSpPr>
        <p:spPr bwMode="auto">
          <a:xfrm>
            <a:off x="506479" y="2229754"/>
            <a:ext cx="5842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1600" b="1" dirty="0">
                <a:solidFill>
                  <a:srgbClr val="2D2D8A"/>
                </a:solidFill>
                <a:cs typeface="Arial" charset="0"/>
              </a:rPr>
              <a:t>Intervenant : </a:t>
            </a:r>
            <a:r>
              <a:rPr lang="fr-FR" altLang="ja-JP" sz="1600" dirty="0" err="1">
                <a:solidFill>
                  <a:srgbClr val="2D2D8A"/>
                </a:solidFill>
                <a:cs typeface="Arial" charset="0"/>
              </a:rPr>
              <a:t>Revest</a:t>
            </a:r>
            <a:r>
              <a:rPr lang="fr-FR" altLang="ja-JP" sz="1600" dirty="0">
                <a:solidFill>
                  <a:srgbClr val="2D2D8A"/>
                </a:solidFill>
                <a:cs typeface="Arial" charset="0"/>
              </a:rPr>
              <a:t> Matthieu</a:t>
            </a:r>
            <a:endParaRPr lang="fr-FR" sz="1600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6423" name="ZoneTexte 43"/>
          <p:cNvSpPr txBox="1">
            <a:spLocks noChangeArrowheads="1"/>
          </p:cNvSpPr>
          <p:nvPr/>
        </p:nvSpPr>
        <p:spPr bwMode="auto">
          <a:xfrm>
            <a:off x="506479" y="2657458"/>
            <a:ext cx="5842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1600" b="1" dirty="0">
                <a:solidFill>
                  <a:srgbClr val="2D2D8A"/>
                </a:solidFill>
                <a:cs typeface="Arial" charset="0"/>
              </a:rPr>
              <a:t>Titre : </a:t>
            </a:r>
            <a:r>
              <a:rPr lang="fr-FR" altLang="ja-JP" sz="1600" dirty="0">
                <a:solidFill>
                  <a:srgbClr val="2D2D8A"/>
                </a:solidFill>
                <a:cs typeface="Arial" charset="0"/>
              </a:rPr>
              <a:t>Infections de prothèse vasculaire</a:t>
            </a:r>
            <a:endParaRPr lang="fr-FR" sz="1600" dirty="0">
              <a:solidFill>
                <a:srgbClr val="2D2D8A"/>
              </a:solidFill>
              <a:cs typeface="Arial" charset="0"/>
            </a:endParaRPr>
          </a:p>
        </p:txBody>
      </p:sp>
      <p:pic>
        <p:nvPicPr>
          <p:cNvPr id="2" name="Image 1" descr="jra2019_vignette large_20c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047205"/>
          </a:xfrm>
          <a:prstGeom prst="rect">
            <a:avLst/>
          </a:prstGeom>
        </p:spPr>
      </p:pic>
      <p:pic>
        <p:nvPicPr>
          <p:cNvPr id="42" name="Image 35">
            <a:extLst>
              <a:ext uri="{FF2B5EF4-FFF2-40B4-BE49-F238E27FC236}">
                <a16:creationId xmlns:a16="http://schemas.microsoft.com/office/drawing/2014/main" id="{DC2CC53F-F83B-A64E-850F-AE843D7C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43" y="3456959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35">
            <a:extLst>
              <a:ext uri="{FF2B5EF4-FFF2-40B4-BE49-F238E27FC236}">
                <a16:creationId xmlns:a16="http://schemas.microsoft.com/office/drawing/2014/main" id="{2FD831E3-EE87-214F-9130-4AB016912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67" y="1585913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35">
            <a:extLst>
              <a:ext uri="{FF2B5EF4-FFF2-40B4-BE49-F238E27FC236}">
                <a16:creationId xmlns:a16="http://schemas.microsoft.com/office/drawing/2014/main" id="{AB7D920A-609E-AB43-ACBF-F0DE427C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67" y="4759521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35">
            <a:extLst>
              <a:ext uri="{FF2B5EF4-FFF2-40B4-BE49-F238E27FC236}">
                <a16:creationId xmlns:a16="http://schemas.microsoft.com/office/drawing/2014/main" id="{8AF4DA94-5C75-A141-99AC-A704032EC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45" y="5506244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746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9136"/>
          </a:xfrm>
        </p:spPr>
        <p:txBody>
          <a:bodyPr>
            <a:normAutofit fontScale="90000"/>
          </a:bodyPr>
          <a:lstStyle/>
          <a:p>
            <a:r>
              <a:rPr lang="fr-FR" dirty="0"/>
              <a:t>Physiopathologie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tx1"/>
                </a:solidFill>
              </a:rPr>
              <a:t>Différentes modalités d’infection</a:t>
            </a: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Le plus fréquemment, </a:t>
            </a:r>
            <a:r>
              <a:rPr lang="fr-FR" sz="2400" b="1" dirty="0">
                <a:solidFill>
                  <a:schemeClr val="tx1"/>
                </a:solidFill>
              </a:rPr>
              <a:t>contamination bactérienne peropératoire</a:t>
            </a:r>
            <a:r>
              <a:rPr lang="fr-FR" sz="2400" dirty="0">
                <a:solidFill>
                  <a:schemeClr val="tx1"/>
                </a:solidFill>
              </a:rPr>
              <a:t> de la prothèse </a:t>
            </a: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Autres possibilités</a:t>
            </a:r>
          </a:p>
          <a:p>
            <a:pPr lvl="2"/>
            <a:r>
              <a:rPr lang="fr-FR" sz="2400" dirty="0">
                <a:solidFill>
                  <a:schemeClr val="tx1"/>
                </a:solidFill>
              </a:rPr>
              <a:t>Infection </a:t>
            </a:r>
            <a:r>
              <a:rPr lang="fr-FR" sz="2400" b="1" dirty="0">
                <a:solidFill>
                  <a:schemeClr val="tx1"/>
                </a:solidFill>
              </a:rPr>
              <a:t>par </a:t>
            </a:r>
            <a:r>
              <a:rPr lang="fr-FR" sz="2400" b="1" dirty="0" err="1">
                <a:solidFill>
                  <a:schemeClr val="tx1"/>
                </a:solidFill>
              </a:rPr>
              <a:t>contiguité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à </a:t>
            </a:r>
            <a:r>
              <a:rPr lang="en-US" sz="2400" dirty="0" err="1">
                <a:solidFill>
                  <a:schemeClr val="tx1"/>
                </a:solidFill>
              </a:rPr>
              <a:t>partir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d’une</a:t>
            </a:r>
            <a:r>
              <a:rPr lang="en-US" sz="2400" dirty="0">
                <a:solidFill>
                  <a:schemeClr val="tx1"/>
                </a:solidFill>
              </a:rPr>
              <a:t> infection </a:t>
            </a:r>
            <a:r>
              <a:rPr lang="en-US" sz="2400" dirty="0" err="1">
                <a:solidFill>
                  <a:schemeClr val="tx1"/>
                </a:solidFill>
              </a:rPr>
              <a:t>d’une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plaie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opératoire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ou</a:t>
            </a:r>
            <a:r>
              <a:rPr lang="en-US" sz="2400" dirty="0">
                <a:solidFill>
                  <a:schemeClr val="tx1"/>
                </a:solidFill>
              </a:rPr>
              <a:t> d’un </a:t>
            </a:r>
            <a:r>
              <a:rPr lang="en-US" sz="2400" dirty="0" err="1">
                <a:solidFill>
                  <a:schemeClr val="tx1"/>
                </a:solidFill>
              </a:rPr>
              <a:t>abcès</a:t>
            </a:r>
            <a:r>
              <a:rPr lang="en-US" sz="2400" dirty="0">
                <a:solidFill>
                  <a:schemeClr val="tx1"/>
                </a:solidFill>
              </a:rPr>
              <a:t> intra-abdominal </a:t>
            </a:r>
            <a:r>
              <a:rPr lang="en-US" sz="2400" dirty="0" err="1">
                <a:solidFill>
                  <a:schemeClr val="tx1"/>
                </a:solidFill>
              </a:rPr>
              <a:t>ou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intrapelvien</a:t>
            </a:r>
            <a:endParaRPr lang="en-US" sz="2400" dirty="0">
              <a:solidFill>
                <a:schemeClr val="tx1"/>
              </a:solidFill>
            </a:endParaRPr>
          </a:p>
          <a:p>
            <a:pPr lvl="2"/>
            <a:r>
              <a:rPr lang="fr-FR" sz="2400" dirty="0">
                <a:solidFill>
                  <a:schemeClr val="tx1"/>
                </a:solidFill>
              </a:rPr>
              <a:t>Erosion d’un greffon vasculaire avec le </a:t>
            </a:r>
            <a:r>
              <a:rPr lang="fr-FR" sz="2400" b="1" dirty="0">
                <a:solidFill>
                  <a:schemeClr val="tx1"/>
                </a:solidFill>
              </a:rPr>
              <a:t>développement d’une communication fistulaire entre l’aorte abdominale et le duodénum ou le côlon.</a:t>
            </a:r>
          </a:p>
          <a:p>
            <a:pPr lvl="2"/>
            <a:r>
              <a:rPr lang="fr-FR" sz="2400" b="1" spc="20" dirty="0">
                <a:solidFill>
                  <a:schemeClr val="tx1"/>
                </a:solidFill>
                <a:latin typeface="+mj-lt"/>
                <a:cs typeface="News Gothic Std"/>
              </a:rPr>
              <a:t>Colonisation bactérienne d’un thrombus</a:t>
            </a:r>
            <a:r>
              <a:rPr lang="fr-FR" sz="2400" spc="20" dirty="0">
                <a:solidFill>
                  <a:schemeClr val="tx1"/>
                </a:solidFill>
                <a:latin typeface="+mj-lt"/>
                <a:cs typeface="News Gothic Std"/>
              </a:rPr>
              <a:t>.</a:t>
            </a:r>
          </a:p>
          <a:p>
            <a:pPr lvl="2"/>
            <a:r>
              <a:rPr lang="fr-FR" sz="2400" b="1" dirty="0">
                <a:solidFill>
                  <a:schemeClr val="tx1"/>
                </a:solidFill>
              </a:rPr>
              <a:t>Inoculation directe de l’infection pendant une intervention</a:t>
            </a:r>
            <a:r>
              <a:rPr lang="fr-FR" sz="2400" dirty="0">
                <a:solidFill>
                  <a:schemeClr val="tx1"/>
                </a:solidFill>
              </a:rPr>
              <a:t>, comme une aspiration percutanée ou le drainage d’un abcès ou d’une collection liquidienne</a:t>
            </a:r>
          </a:p>
          <a:p>
            <a:pPr lvl="2"/>
            <a:r>
              <a:rPr lang="fr-FR" sz="2400" dirty="0">
                <a:solidFill>
                  <a:schemeClr val="tx1"/>
                </a:solidFill>
              </a:rPr>
              <a:t>Moins fréquemment, </a:t>
            </a:r>
            <a:r>
              <a:rPr lang="fr-FR" sz="2400" b="1" dirty="0">
                <a:solidFill>
                  <a:schemeClr val="tx1"/>
                </a:solidFill>
              </a:rPr>
              <a:t>origine hématogène </a:t>
            </a:r>
            <a:r>
              <a:rPr lang="fr-FR" sz="2400" dirty="0">
                <a:solidFill>
                  <a:schemeClr val="tx1"/>
                </a:solidFill>
              </a:rPr>
              <a:t>(risque décroissant avec le temps)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06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E73D8-2174-384A-B970-AA00E29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81CD6-EB00-6D40-A255-D1E04A21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0933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174984"/>
                </a:solidFill>
              </a:rPr>
              <a:t>Il est hospitalisé le 10/04 pour fièvre: 38,7°C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Sont apparues des douleurs abdominales depuis 48 heures 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Le bilan initial ne montre rien de nouveau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Les hémocultures sont en cours</a:t>
            </a:r>
          </a:p>
        </p:txBody>
      </p:sp>
    </p:spTree>
    <p:extLst>
      <p:ext uri="{BB962C8B-B14F-4D97-AF65-F5344CB8AC3E}">
        <p14:creationId xmlns:p14="http://schemas.microsoft.com/office/powerpoint/2010/main" val="213750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0DF0E-53DF-C146-8B96-D6B2083D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Vous suspectez une infection de l’</a:t>
            </a:r>
            <a:r>
              <a:rPr lang="fr-FR" sz="3200" dirty="0" err="1"/>
              <a:t>endoprothèse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2533C8-D4C8-9042-9BC1-FBD0608E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600201"/>
            <a:ext cx="8746433" cy="4525963"/>
          </a:xfrm>
        </p:spPr>
        <p:txBody>
          <a:bodyPr>
            <a:normAutofit/>
          </a:bodyPr>
          <a:lstStyle/>
          <a:p>
            <a:r>
              <a:rPr lang="fr-FR" sz="2800" dirty="0"/>
              <a:t>Quel(s) examen(s) réalisez-vous en première intention ?</a:t>
            </a:r>
          </a:p>
          <a:p>
            <a:endParaRPr lang="fr-FR" sz="2800" dirty="0"/>
          </a:p>
          <a:p>
            <a:pPr marL="914400" lvl="1" indent="-457200">
              <a:buFont typeface="+mj-lt"/>
              <a:buAutoNum type="arabicPeriod"/>
            </a:pPr>
            <a:r>
              <a:rPr lang="fr-FR" sz="2400" dirty="0"/>
              <a:t>Echographie abdominale</a:t>
            </a:r>
          </a:p>
          <a:p>
            <a:pPr lvl="1">
              <a:buFont typeface="+mj-lt"/>
              <a:buAutoNum type="arabicPeriod"/>
            </a:pPr>
            <a:endParaRPr lang="fr-FR" sz="800" dirty="0"/>
          </a:p>
          <a:p>
            <a:pPr marL="914400" lvl="1" indent="-457200">
              <a:buFont typeface="+mj-lt"/>
              <a:buAutoNum type="arabicPeriod"/>
            </a:pPr>
            <a:r>
              <a:rPr lang="fr-FR" sz="2400" dirty="0"/>
              <a:t>Scanner abdominopelvien avec injection</a:t>
            </a:r>
          </a:p>
          <a:p>
            <a:pPr lvl="1">
              <a:buFont typeface="+mj-lt"/>
              <a:buAutoNum type="arabicPeriod"/>
            </a:pPr>
            <a:endParaRPr lang="fr-FR" sz="800" dirty="0"/>
          </a:p>
          <a:p>
            <a:pPr marL="914400" lvl="1" indent="-457200">
              <a:buFont typeface="+mj-lt"/>
              <a:buAutoNum type="arabicPeriod"/>
            </a:pPr>
            <a:r>
              <a:rPr lang="fr-FR" sz="2400" dirty="0"/>
              <a:t>IRM abdominale</a:t>
            </a:r>
          </a:p>
          <a:p>
            <a:pPr lvl="1">
              <a:buFont typeface="+mj-lt"/>
              <a:buAutoNum type="arabicPeriod"/>
            </a:pPr>
            <a:endParaRPr lang="fr-FR" sz="800" dirty="0"/>
          </a:p>
          <a:p>
            <a:pPr marL="914400" lvl="1" indent="-457200">
              <a:buFont typeface="+mj-lt"/>
              <a:buAutoNum type="arabicPeriod"/>
            </a:pPr>
            <a:r>
              <a:rPr lang="fr-FR" sz="2400" dirty="0"/>
              <a:t>Scintigraphie aux polynucléaires marqués</a:t>
            </a:r>
          </a:p>
          <a:p>
            <a:pPr lvl="1">
              <a:buFont typeface="+mj-lt"/>
              <a:buAutoNum type="arabicPeriod"/>
            </a:pPr>
            <a:endParaRPr lang="fr-FR" sz="800" dirty="0"/>
          </a:p>
          <a:p>
            <a:pPr marL="914400" lvl="1" indent="-457200">
              <a:buFont typeface="+mj-lt"/>
              <a:buAutoNum type="arabicPeriod"/>
            </a:pPr>
            <a:r>
              <a:rPr lang="fr-FR" sz="2400" baseline="30000" dirty="0">
                <a:latin typeface="+mj-lt"/>
                <a:ea typeface="ＭＳ Ｐゴシック" pitchFamily="-84" charset="-128"/>
              </a:rPr>
              <a:t>18</a:t>
            </a:r>
            <a:r>
              <a:rPr lang="fr-FR" sz="2400" dirty="0">
                <a:latin typeface="+mj-lt"/>
                <a:ea typeface="ＭＳ Ｐゴシック" pitchFamily="-84" charset="-128"/>
              </a:rPr>
              <a:t>FDG TEP-scan</a:t>
            </a:r>
          </a:p>
          <a:p>
            <a:pPr lvl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09734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59048"/>
            <a:ext cx="8229600" cy="576064"/>
          </a:xfrm>
        </p:spPr>
        <p:txBody>
          <a:bodyPr>
            <a:noAutofit/>
          </a:bodyPr>
          <a:lstStyle/>
          <a:p>
            <a:r>
              <a:rPr lang="fr-FR" sz="3600" dirty="0"/>
              <a:t>Imagerie conventionnelle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836712"/>
            <a:ext cx="8424936" cy="554461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Echographie/écho-doppler (+++ IPV extra-cavitaires)</a:t>
            </a:r>
          </a:p>
          <a:p>
            <a:r>
              <a:rPr lang="fr-FR" dirty="0"/>
              <a:t>(</a:t>
            </a:r>
            <a:r>
              <a:rPr lang="fr-FR" dirty="0" err="1"/>
              <a:t>Angio</a:t>
            </a:r>
            <a:r>
              <a:rPr lang="fr-FR" dirty="0"/>
              <a:t>-)Scanner</a:t>
            </a:r>
          </a:p>
          <a:p>
            <a:pPr lvl="1"/>
            <a:r>
              <a:rPr lang="fr-FR" dirty="0"/>
              <a:t>Indiqué en première intention du fait de son accessibilité</a:t>
            </a:r>
          </a:p>
          <a:p>
            <a:pPr lvl="1"/>
            <a:r>
              <a:rPr lang="fr-FR" dirty="0"/>
              <a:t>Performances faibles en cas d’infection précoce, débutante ou chronique pauci-symptomatique </a:t>
            </a:r>
          </a:p>
          <a:p>
            <a:pPr lvl="1"/>
            <a:r>
              <a:rPr lang="fr-FR" dirty="0"/>
              <a:t>Performances inférieures à celles de l’imagerie nucléaire</a:t>
            </a:r>
          </a:p>
          <a:p>
            <a:r>
              <a:rPr lang="fr-FR" dirty="0"/>
              <a:t>IRM</a:t>
            </a:r>
          </a:p>
          <a:p>
            <a:pPr lvl="1"/>
            <a:r>
              <a:rPr lang="fr-FR" dirty="0"/>
              <a:t>Faible spécificité avant le 6</a:t>
            </a:r>
            <a:r>
              <a:rPr lang="fr-FR" baseline="30000" dirty="0"/>
              <a:t>ème</a:t>
            </a:r>
            <a:r>
              <a:rPr lang="fr-FR" dirty="0"/>
              <a:t> mois post-opératoire</a:t>
            </a:r>
          </a:p>
          <a:p>
            <a:pPr lvl="1"/>
            <a:r>
              <a:rPr lang="fr-FR" dirty="0"/>
              <a:t>Plus-value diagnostique par rapport au scanner : pas d’étude comparative</a:t>
            </a:r>
          </a:p>
          <a:p>
            <a:pPr lvl="2"/>
            <a:endParaRPr lang="fr-FR" dirty="0"/>
          </a:p>
          <a:p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977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03350"/>
            <a:ext cx="8507413" cy="4876800"/>
          </a:xfrm>
        </p:spPr>
        <p:txBody>
          <a:bodyPr/>
          <a:lstStyle/>
          <a:p>
            <a:pPr eaLnBrk="1" hangingPunct="1">
              <a:buClr>
                <a:srgbClr val="272E37"/>
              </a:buClr>
            </a:pPr>
            <a:r>
              <a:rPr lang="fr-FR" sz="2400" b="1" dirty="0">
                <a:solidFill>
                  <a:srgbClr val="FF0000"/>
                </a:solidFill>
                <a:ea typeface="ＭＳ Ｐゴシック" pitchFamily="-84" charset="-128"/>
              </a:rPr>
              <a:t>Scanner injecté +++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Présence de gaz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Epaississement tissulaire ou infiltration péri-prothétique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Collection liquidienne péri-prothétique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Epaississement </a:t>
            </a:r>
            <a:r>
              <a:rPr lang="fr-FR" sz="2000" dirty="0" err="1">
                <a:solidFill>
                  <a:schemeClr val="tx2"/>
                </a:solidFill>
                <a:ea typeface="ＭＳ Ｐゴシック" pitchFamily="-84" charset="-128"/>
              </a:rPr>
              <a:t>endo</a:t>
            </a:r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-prothétique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Pseudo-anévrisme anastomotique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Thrombose de prothèse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Fistule </a:t>
            </a:r>
            <a:r>
              <a:rPr lang="fr-FR" sz="2000" dirty="0" err="1">
                <a:solidFill>
                  <a:schemeClr val="tx2"/>
                </a:solidFill>
                <a:ea typeface="ＭＳ Ｐゴシック" pitchFamily="-84" charset="-128"/>
              </a:rPr>
              <a:t>prothéto</a:t>
            </a:r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-digestive pour les prothèse aortiques</a:t>
            </a:r>
          </a:p>
          <a:p>
            <a:pPr marL="692150" lvl="1" indent="-347663" eaLnBrk="1" hangingPunct="1"/>
            <a:endParaRPr lang="fr-FR" sz="1200" dirty="0">
              <a:solidFill>
                <a:schemeClr val="tx2"/>
              </a:solidFill>
              <a:ea typeface="ＭＳ Ｐゴシック" pitchFamily="-84" charset="-128"/>
            </a:endParaRPr>
          </a:p>
          <a:p>
            <a:pPr eaLnBrk="1" hangingPunct="1"/>
            <a:r>
              <a:rPr lang="fr-FR" sz="2400" dirty="0">
                <a:ea typeface="ＭＳ Ｐゴシック" pitchFamily="-84" charset="-128"/>
              </a:rPr>
              <a:t>Moins performant en postopératoire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Les bulles d</a:t>
            </a:r>
            <a:r>
              <a:rPr lang="ja-JP" altLang="fr-FR" sz="2000">
                <a:solidFill>
                  <a:schemeClr val="tx2"/>
                </a:solidFill>
                <a:ea typeface="ＭＳ Ｐゴシック" pitchFamily="-84" charset="-128"/>
              </a:rPr>
              <a:t>’</a:t>
            </a:r>
            <a:r>
              <a:rPr lang="fr-FR" altLang="ja-JP" sz="2000" dirty="0">
                <a:solidFill>
                  <a:schemeClr val="tx2"/>
                </a:solidFill>
                <a:ea typeface="ＭＳ Ｐゴシック" pitchFamily="-84" charset="-128"/>
              </a:rPr>
              <a:t>air très évocatrices seulement après 7 semaines</a:t>
            </a:r>
          </a:p>
          <a:p>
            <a:pPr marL="692150" lvl="1" indent="-347663" eaLnBrk="1" hangingPunct="1"/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</a:rPr>
              <a:t>Les collections péri-prothétiques ne sont évocatrices </a:t>
            </a:r>
            <a:r>
              <a:rPr lang="fr-FR" sz="2000" dirty="0" err="1">
                <a:solidFill>
                  <a:schemeClr val="tx2"/>
                </a:solidFill>
                <a:ea typeface="ＭＳ Ｐゴシック" pitchFamily="-84" charset="-128"/>
              </a:rPr>
              <a:t>qu</a:t>
            </a:r>
            <a:r>
              <a:rPr lang="ja-JP" altLang="fr-FR" sz="2000">
                <a:solidFill>
                  <a:schemeClr val="tx2"/>
                </a:solidFill>
                <a:ea typeface="ＭＳ Ｐゴシック" pitchFamily="-84" charset="-128"/>
              </a:rPr>
              <a:t>’</a:t>
            </a:r>
            <a:r>
              <a:rPr lang="fr-FR" altLang="ja-JP" sz="2000" dirty="0">
                <a:solidFill>
                  <a:schemeClr val="tx2"/>
                </a:solidFill>
                <a:ea typeface="ＭＳ Ｐゴシック" pitchFamily="-84" charset="-128"/>
              </a:rPr>
              <a:t>au delà de 6 mois</a:t>
            </a:r>
          </a:p>
          <a:p>
            <a:pPr eaLnBrk="1" hangingPunct="1"/>
            <a:endParaRPr lang="fr-FR" sz="1200" dirty="0">
              <a:solidFill>
                <a:schemeClr val="tx2"/>
              </a:solidFill>
              <a:ea typeface="ＭＳ Ｐゴシック" pitchFamily="-84" charset="-128"/>
            </a:endParaRPr>
          </a:p>
        </p:txBody>
      </p:sp>
      <p:sp>
        <p:nvSpPr>
          <p:cNvPr id="37891" name="ZoneTexte 1"/>
          <p:cNvSpPr txBox="1">
            <a:spLocks noChangeArrowheads="1"/>
          </p:cNvSpPr>
          <p:nvPr/>
        </p:nvSpPr>
        <p:spPr bwMode="auto">
          <a:xfrm>
            <a:off x="4859338" y="6358283"/>
            <a:ext cx="4105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200"/>
              <a:t>Valentine, 2001; Orton, 2000; Egun, 2000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5F98745-5E54-C248-A494-B76807AC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6079"/>
          </a:xfrm>
        </p:spPr>
        <p:txBody>
          <a:bodyPr>
            <a:noAutofit/>
          </a:bodyPr>
          <a:lstStyle/>
          <a:p>
            <a:r>
              <a:rPr lang="fr-FR" sz="3600" dirty="0"/>
              <a:t>Imagerie des IPV</a:t>
            </a:r>
          </a:p>
        </p:txBody>
      </p:sp>
    </p:spTree>
    <p:extLst>
      <p:ext uri="{BB962C8B-B14F-4D97-AF65-F5344CB8AC3E}">
        <p14:creationId xmlns:p14="http://schemas.microsoft.com/office/powerpoint/2010/main" val="186127009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numéro de diapositive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F9440C-A2E0-4D26-B534-43D9EA37C7D0}" type="slidenum">
              <a:rPr lang="fr-FR"/>
              <a:pPr/>
              <a:t>25</a:t>
            </a:fld>
            <a:endParaRPr lang="fr-FR"/>
          </a:p>
        </p:txBody>
      </p:sp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>
              <a:ea typeface="ＭＳ Ｐゴシック" pitchFamily="-84" charset="-128"/>
            </a:endParaRPr>
          </a:p>
        </p:txBody>
      </p:sp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fr-FR">
              <a:ea typeface="ＭＳ Ｐゴシック" pitchFamily="-84" charset="-128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4032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60350"/>
            <a:ext cx="3967162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3284538"/>
            <a:ext cx="40386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8115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u numéro de diapositive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C61DD2-2BBB-4504-AC9B-54C88AA58897}" type="slidenum">
              <a:rPr lang="fr-FR"/>
              <a:pPr/>
              <a:t>26</a:t>
            </a:fld>
            <a:endParaRPr lang="fr-FR"/>
          </a:p>
        </p:txBody>
      </p:sp>
      <p:pic>
        <p:nvPicPr>
          <p:cNvPr id="40962" name="Imag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25" y="1347788"/>
            <a:ext cx="367665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à coins arrondis 7"/>
          <p:cNvSpPr>
            <a:spLocks noChangeArrowheads="1"/>
          </p:cNvSpPr>
          <p:nvPr/>
        </p:nvSpPr>
        <p:spPr bwMode="auto">
          <a:xfrm>
            <a:off x="250825" y="333375"/>
            <a:ext cx="8467725" cy="1943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  <a:round/>
            <a:headEnd/>
            <a:tailEnd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964" name="Rectangle 3"/>
          <p:cNvSpPr txBox="1">
            <a:spLocks noChangeArrowheads="1"/>
          </p:cNvSpPr>
          <p:nvPr/>
        </p:nvSpPr>
        <p:spPr bwMode="auto">
          <a:xfrm>
            <a:off x="269875" y="2692400"/>
            <a:ext cx="85074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400" dirty="0">
                <a:latin typeface="Calibri" pitchFamily="34" charset="0"/>
              </a:rPr>
              <a:t>Etude prospective, comparative (TDM IV), 76 patients</a:t>
            </a:r>
          </a:p>
          <a:p>
            <a:pPr marL="692150" lvl="1" indent="-347663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000" dirty="0">
                <a:latin typeface="Calibri" pitchFamily="34" charset="0"/>
              </a:rPr>
              <a:t>Sensibilité: 98,2% </a:t>
            </a:r>
          </a:p>
          <a:p>
            <a:pPr marL="692150" lvl="1" indent="-347663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000" dirty="0">
                <a:latin typeface="Calibri" pitchFamily="34" charset="0"/>
              </a:rPr>
              <a:t>Spécificité: </a:t>
            </a:r>
            <a:r>
              <a:rPr lang="fr-FR" sz="2000" b="1" dirty="0">
                <a:solidFill>
                  <a:srgbClr val="FF0000"/>
                </a:solidFill>
                <a:latin typeface="Calibri" pitchFamily="34" charset="0"/>
              </a:rPr>
              <a:t>75,5%</a:t>
            </a: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b="1" dirty="0">
                <a:latin typeface="Calibri" pitchFamily="34" charset="0"/>
              </a:rPr>
              <a:t>(91,2% si </a:t>
            </a:r>
            <a:r>
              <a:rPr lang="fr-FR" sz="2000" b="1" dirty="0" err="1">
                <a:latin typeface="Calibri" pitchFamily="34" charset="0"/>
              </a:rPr>
              <a:t>hypermétabolisme</a:t>
            </a:r>
            <a:r>
              <a:rPr lang="fr-FR" sz="2000" b="1" dirty="0">
                <a:latin typeface="Calibri" pitchFamily="34" charset="0"/>
              </a:rPr>
              <a:t> localisé)</a:t>
            </a:r>
          </a:p>
          <a:p>
            <a:pPr marL="692150" lvl="1" indent="-347663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000" dirty="0">
                <a:latin typeface="Calibri" pitchFamily="34" charset="0"/>
              </a:rPr>
              <a:t>VPP: </a:t>
            </a:r>
            <a:r>
              <a:rPr lang="fr-FR" sz="2000" b="1" dirty="0">
                <a:solidFill>
                  <a:srgbClr val="FF0000"/>
                </a:solidFill>
                <a:latin typeface="Calibri" pitchFamily="34" charset="0"/>
              </a:rPr>
              <a:t>84,4%</a:t>
            </a:r>
            <a:r>
              <a:rPr lang="fr-FR" sz="2000" b="1" dirty="0">
                <a:latin typeface="Calibri" pitchFamily="34" charset="0"/>
              </a:rPr>
              <a:t> (93,5% si </a:t>
            </a:r>
            <a:r>
              <a:rPr lang="fr-FR" sz="2000" b="1" dirty="0" err="1">
                <a:latin typeface="Calibri" pitchFamily="34" charset="0"/>
              </a:rPr>
              <a:t>hypermétabolisme</a:t>
            </a:r>
            <a:r>
              <a:rPr lang="fr-FR" sz="2000" b="1" dirty="0">
                <a:latin typeface="Calibri" pitchFamily="34" charset="0"/>
              </a:rPr>
              <a:t> localisé)</a:t>
            </a:r>
          </a:p>
          <a:p>
            <a:pPr marL="692150" lvl="1" indent="-347663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000" dirty="0">
                <a:latin typeface="Calibri" pitchFamily="34" charset="0"/>
              </a:rPr>
              <a:t>VPN: 96,9%</a:t>
            </a:r>
            <a:endParaRPr lang="fr-FR" sz="12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0965" name="Imag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" y="404813"/>
            <a:ext cx="84582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0009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u numéro de diapositive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5FCA4A-87BC-4E6A-818A-BB137FB045F9}" type="slidenum">
              <a:rPr lang="fr-FR"/>
              <a:pPr/>
              <a:t>27</a:t>
            </a:fld>
            <a:endParaRPr lang="fr-FR"/>
          </a:p>
        </p:txBody>
      </p:sp>
      <p:pic>
        <p:nvPicPr>
          <p:cNvPr id="43010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466725"/>
            <a:ext cx="73310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Imag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450" y="3694113"/>
            <a:ext cx="7380288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3025775" y="5232400"/>
            <a:ext cx="3249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FFFFFF"/>
                </a:solidFill>
                <a:latin typeface="Helvetica" pitchFamily="-84" charset="0"/>
              </a:rPr>
              <a:t>Infection</a:t>
            </a:r>
          </a:p>
        </p:txBody>
      </p:sp>
      <p:sp>
        <p:nvSpPr>
          <p:cNvPr id="43013" name="ZoneTexte 7"/>
          <p:cNvSpPr txBox="1">
            <a:spLocks noChangeArrowheads="1"/>
          </p:cNvSpPr>
          <p:nvPr/>
        </p:nvSpPr>
        <p:spPr bwMode="auto">
          <a:xfrm>
            <a:off x="7011988" y="6488113"/>
            <a:ext cx="162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>
                <a:latin typeface="Helvetica" pitchFamily="-84" charset="0"/>
              </a:rPr>
              <a:t>Spacek, 2009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6600" y="476250"/>
            <a:ext cx="215900" cy="27130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89600" y="476250"/>
            <a:ext cx="250825" cy="27130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203575" y="3695700"/>
            <a:ext cx="215900" cy="27273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780088" y="3690938"/>
            <a:ext cx="231775" cy="27241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algn="b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3009900" y="1597025"/>
            <a:ext cx="3249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FFFFFF"/>
                </a:solidFill>
                <a:latin typeface="Helvetica" pitchFamily="-84" charset="0"/>
              </a:rPr>
              <a:t>Pas d</a:t>
            </a:r>
            <a:r>
              <a:rPr lang="ja-JP" altLang="fr-FR" sz="3200" b="1">
                <a:solidFill>
                  <a:srgbClr val="FFFFFF"/>
                </a:solidFill>
                <a:latin typeface="Helvetica" pitchFamily="-84" charset="0"/>
              </a:rPr>
              <a:t>’</a:t>
            </a:r>
            <a:r>
              <a:rPr lang="fr-FR" altLang="ja-JP" sz="3200" b="1">
                <a:solidFill>
                  <a:srgbClr val="FFFFFF"/>
                </a:solidFill>
                <a:latin typeface="Helvetica" pitchFamily="-84" charset="0"/>
              </a:rPr>
              <a:t>infection</a:t>
            </a:r>
            <a:endParaRPr lang="fr-FR" sz="3200" b="1">
              <a:solidFill>
                <a:srgbClr val="FFFFFF"/>
              </a:solidFill>
              <a:latin typeface="Helvetica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8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u numéro de diapositive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3ADE18-DF88-4A7E-B6A2-6456BFEE3E67}" type="slidenum">
              <a:rPr lang="fr-FR"/>
              <a:pPr/>
              <a:t>28</a:t>
            </a:fld>
            <a:endParaRPr lang="fr-FR"/>
          </a:p>
        </p:txBody>
      </p:sp>
      <p:pic>
        <p:nvPicPr>
          <p:cNvPr id="45058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563" y="955675"/>
            <a:ext cx="6296025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ZoneTexte 4"/>
          <p:cNvSpPr txBox="1">
            <a:spLocks noChangeArrowheads="1"/>
          </p:cNvSpPr>
          <p:nvPr/>
        </p:nvSpPr>
        <p:spPr bwMode="auto">
          <a:xfrm>
            <a:off x="7011988" y="6334125"/>
            <a:ext cx="162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>
                <a:latin typeface="Helvetica" pitchFamily="-84" charset="0"/>
              </a:rPr>
              <a:t>Spacek, 2009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346450" y="4048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Infection</a:t>
            </a:r>
          </a:p>
        </p:txBody>
      </p:sp>
    </p:spTree>
    <p:extLst>
      <p:ext uri="{BB962C8B-B14F-4D97-AF65-F5344CB8AC3E}">
        <p14:creationId xmlns:p14="http://schemas.microsoft.com/office/powerpoint/2010/main" val="197380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6348"/>
            <a:ext cx="8229600" cy="576064"/>
          </a:xfrm>
        </p:spPr>
        <p:txBody>
          <a:bodyPr>
            <a:noAutofit/>
          </a:bodyPr>
          <a:lstStyle/>
          <a:p>
            <a:r>
              <a:rPr lang="fr-FR" sz="3600" dirty="0"/>
              <a:t>Imagerie nucléaire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626469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18F-FDG-PET/CT </a:t>
            </a:r>
          </a:p>
          <a:p>
            <a:pPr lvl="1"/>
            <a:r>
              <a:rPr lang="fr-FR" dirty="0"/>
              <a:t>Sensibilité = 95%, spécificité = 80%</a:t>
            </a:r>
          </a:p>
          <a:p>
            <a:pPr lvl="1"/>
            <a:r>
              <a:rPr lang="fr-FR" dirty="0" err="1"/>
              <a:t>Hypermétabolisme</a:t>
            </a:r>
            <a:r>
              <a:rPr lang="fr-FR" dirty="0"/>
              <a:t> péri-prothétique </a:t>
            </a:r>
            <a:r>
              <a:rPr lang="fr-FR" b="1" dirty="0"/>
              <a:t>homogène et diffus non spécifique </a:t>
            </a:r>
            <a:r>
              <a:rPr lang="fr-FR" dirty="0"/>
              <a:t>(constant dans les 3 premiers mois et pouvant persister des années après la pose de la prothèse)</a:t>
            </a:r>
          </a:p>
          <a:p>
            <a:r>
              <a:rPr lang="fr-FR" dirty="0"/>
              <a:t>Scintigraphie aux leucocytes marqués au Technétium 99/SPECT-CT </a:t>
            </a:r>
          </a:p>
          <a:p>
            <a:pPr lvl="1"/>
            <a:r>
              <a:rPr lang="fr-FR" dirty="0"/>
              <a:t>Sensibilité = 99%, spécificité = 82%</a:t>
            </a:r>
          </a:p>
          <a:p>
            <a:pPr lvl="1"/>
            <a:r>
              <a:rPr lang="fr-FR" dirty="0"/>
              <a:t>Examen fonctionnel de référence</a:t>
            </a:r>
          </a:p>
          <a:p>
            <a:pPr lvl="1"/>
            <a:r>
              <a:rPr lang="fr-FR" dirty="0"/>
              <a:t>Moins sensible en cas d’infection chronique pauci-symptomatique et moins spécifique en période post opératoire </a:t>
            </a:r>
          </a:p>
        </p:txBody>
      </p:sp>
    </p:spTree>
    <p:extLst>
      <p:ext uri="{BB962C8B-B14F-4D97-AF65-F5344CB8AC3E}">
        <p14:creationId xmlns:p14="http://schemas.microsoft.com/office/powerpoint/2010/main" val="357715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>
          <a:xfrm>
            <a:off x="316089" y="1314449"/>
            <a:ext cx="8633178" cy="719139"/>
          </a:xfrm>
        </p:spPr>
        <p:txBody>
          <a:bodyPr>
            <a:normAutofit/>
          </a:bodyPr>
          <a:lstStyle/>
          <a:p>
            <a:pPr algn="l"/>
            <a:r>
              <a:rPr lang="fr-FR" sz="1800" dirty="0">
                <a:latin typeface="Arial" charset="0"/>
              </a:rPr>
              <a:t>Déclaration de liens d’intérêt avec les industries de santé</a:t>
            </a:r>
            <a:br>
              <a:rPr lang="fr-FR" sz="1800" dirty="0">
                <a:latin typeface="Arial" charset="0"/>
              </a:rPr>
            </a:br>
            <a:r>
              <a:rPr lang="fr-FR" sz="1800" dirty="0">
                <a:latin typeface="Arial" charset="0"/>
              </a:rPr>
              <a:t>en rapport avec le thème de la présentation (loi du 04/03/2002) 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21121" y="2892963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16388" name="ZoneTexte 46"/>
          <p:cNvSpPr txBox="1">
            <a:spLocks noChangeArrowheads="1"/>
          </p:cNvSpPr>
          <p:nvPr/>
        </p:nvSpPr>
        <p:spPr bwMode="auto">
          <a:xfrm>
            <a:off x="8112464" y="2833688"/>
            <a:ext cx="373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0646" y="2212975"/>
            <a:ext cx="6012854" cy="9367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16390" name="Rectangle 12"/>
          <p:cNvSpPr>
            <a:spLocks noChangeArrowheads="1"/>
          </p:cNvSpPr>
          <p:nvPr/>
        </p:nvSpPr>
        <p:spPr bwMode="auto">
          <a:xfrm>
            <a:off x="904171" y="3488056"/>
            <a:ext cx="57601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Consultant ou membre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un conseil scientifique</a:t>
            </a:r>
            <a:r>
              <a:rPr lang="fr-FR" altLang="ja-JP" sz="1600" b="1" dirty="0">
                <a:solidFill>
                  <a:srgbClr val="CC0066"/>
                </a:solidFill>
                <a:cs typeface="Arial" charset="0"/>
              </a:rPr>
              <a:t> </a:t>
            </a:r>
          </a:p>
        </p:txBody>
      </p:sp>
      <p:sp>
        <p:nvSpPr>
          <p:cNvPr id="11" name="Larme 10"/>
          <p:cNvSpPr/>
          <p:nvPr/>
        </p:nvSpPr>
        <p:spPr bwMode="auto">
          <a:xfrm rot="2700000">
            <a:off x="461124" y="4167716"/>
            <a:ext cx="360363" cy="320323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904172" y="4120328"/>
            <a:ext cx="61050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Conférencier ou auteur/rédacteur rémunéré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articles ou documents</a:t>
            </a:r>
            <a:endParaRPr lang="fr-FR" altLang="ja-JP" sz="1600" b="1" dirty="0">
              <a:solidFill>
                <a:srgbClr val="CC0066"/>
              </a:solidFill>
              <a:cs typeface="Arial" charset="0"/>
            </a:endParaRPr>
          </a:p>
        </p:txBody>
      </p:sp>
      <p:sp>
        <p:nvSpPr>
          <p:cNvPr id="13" name="Larme 12"/>
          <p:cNvSpPr/>
          <p:nvPr/>
        </p:nvSpPr>
        <p:spPr bwMode="auto">
          <a:xfrm rot="2700000">
            <a:off x="462533" y="4778925"/>
            <a:ext cx="373063" cy="310444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4" name="Rectangle 14"/>
          <p:cNvSpPr>
            <a:spLocks noChangeArrowheads="1"/>
          </p:cNvSpPr>
          <p:nvPr/>
        </p:nvSpPr>
        <p:spPr bwMode="auto">
          <a:xfrm>
            <a:off x="904173" y="4718663"/>
            <a:ext cx="59731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Prise en charge de frais de voyage,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hébergement ou d’inscription</a:t>
            </a:r>
            <a:br>
              <a:rPr lang="fr-FR" altLang="ja-JP" sz="1600" dirty="0">
                <a:solidFill>
                  <a:srgbClr val="CC0066"/>
                </a:solidFill>
                <a:cs typeface="Arial" charset="0"/>
              </a:rPr>
            </a:b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à des congrès ou autres manifestations: </a:t>
            </a:r>
            <a:r>
              <a:rPr lang="fr-FR" altLang="ja-JP" sz="1600" b="1" dirty="0">
                <a:solidFill>
                  <a:srgbClr val="CC0066"/>
                </a:solidFill>
                <a:cs typeface="Arial" charset="0"/>
              </a:rPr>
              <a:t>JNI 2017</a:t>
            </a:r>
          </a:p>
        </p:txBody>
      </p:sp>
      <p:sp>
        <p:nvSpPr>
          <p:cNvPr id="15" name="Larme 14"/>
          <p:cNvSpPr/>
          <p:nvPr/>
        </p:nvSpPr>
        <p:spPr bwMode="auto">
          <a:xfrm rot="2700000">
            <a:off x="467385" y="5567628"/>
            <a:ext cx="374651" cy="296333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6" name="Rectangle 15"/>
          <p:cNvSpPr>
            <a:spLocks noChangeArrowheads="1"/>
          </p:cNvSpPr>
          <p:nvPr/>
        </p:nvSpPr>
        <p:spPr bwMode="auto">
          <a:xfrm>
            <a:off x="904172" y="5540035"/>
            <a:ext cx="6272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600" dirty="0">
                <a:solidFill>
                  <a:srgbClr val="CC0066"/>
                </a:solidFill>
              </a:rPr>
              <a:t>Investigateur principal d’</a:t>
            </a:r>
            <a:r>
              <a:rPr lang="fr-FR" altLang="ja-JP" sz="1600" dirty="0">
                <a:solidFill>
                  <a:srgbClr val="CC0066"/>
                </a:solidFill>
                <a:cs typeface="Arial" charset="0"/>
              </a:rPr>
              <a:t>une recherche ou d’une étude clinique</a:t>
            </a:r>
            <a:endParaRPr lang="fr-FR" altLang="ja-JP" sz="1600" b="1" dirty="0">
              <a:solidFill>
                <a:srgbClr val="CC0066"/>
              </a:solidFill>
              <a:cs typeface="Arial" charset="0"/>
            </a:endParaRPr>
          </a:p>
        </p:txBody>
      </p:sp>
      <p:sp>
        <p:nvSpPr>
          <p:cNvPr id="17" name="Larme 16"/>
          <p:cNvSpPr/>
          <p:nvPr/>
        </p:nvSpPr>
        <p:spPr bwMode="auto">
          <a:xfrm rot="2700000">
            <a:off x="461123" y="3503690"/>
            <a:ext cx="360363" cy="320323"/>
          </a:xfrm>
          <a:prstGeom prst="teardrop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7440111" y="3510660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399" name="Rectangle 33"/>
          <p:cNvSpPr>
            <a:spLocks noChangeArrowheads="1"/>
          </p:cNvSpPr>
          <p:nvPr/>
        </p:nvSpPr>
        <p:spPr bwMode="auto">
          <a:xfrm>
            <a:off x="8197168" y="3510660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 dirty="0">
              <a:latin typeface="Times" charset="0"/>
              <a:cs typeface="MS PGothic" charset="0"/>
            </a:endParaRPr>
          </a:p>
        </p:txBody>
      </p:sp>
      <p:sp>
        <p:nvSpPr>
          <p:cNvPr id="16400" name="Rectangle 36"/>
          <p:cNvSpPr>
            <a:spLocks noChangeArrowheads="1"/>
          </p:cNvSpPr>
          <p:nvPr/>
        </p:nvSpPr>
        <p:spPr bwMode="auto">
          <a:xfrm>
            <a:off x="7440111" y="4158736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1" name="Rectangle 37"/>
          <p:cNvSpPr>
            <a:spLocks noChangeArrowheads="1"/>
          </p:cNvSpPr>
          <p:nvPr/>
        </p:nvSpPr>
        <p:spPr bwMode="auto">
          <a:xfrm>
            <a:off x="8197168" y="4158736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2" name="Rectangle 40"/>
          <p:cNvSpPr>
            <a:spLocks noChangeArrowheads="1"/>
          </p:cNvSpPr>
          <p:nvPr/>
        </p:nvSpPr>
        <p:spPr bwMode="auto">
          <a:xfrm>
            <a:off x="7440111" y="4798418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3" name="Rectangle 41"/>
          <p:cNvSpPr>
            <a:spLocks noChangeArrowheads="1"/>
          </p:cNvSpPr>
          <p:nvPr/>
        </p:nvSpPr>
        <p:spPr bwMode="auto">
          <a:xfrm>
            <a:off x="8197168" y="4798418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4" name="Rectangle 44"/>
          <p:cNvSpPr>
            <a:spLocks noChangeArrowheads="1"/>
          </p:cNvSpPr>
          <p:nvPr/>
        </p:nvSpPr>
        <p:spPr bwMode="auto">
          <a:xfrm>
            <a:off x="7440111" y="5547718"/>
            <a:ext cx="471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OUI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16405" name="Rectangle 45"/>
          <p:cNvSpPr>
            <a:spLocks noChangeArrowheads="1"/>
          </p:cNvSpPr>
          <p:nvPr/>
        </p:nvSpPr>
        <p:spPr bwMode="auto">
          <a:xfrm>
            <a:off x="8197168" y="5547718"/>
            <a:ext cx="542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CC0066"/>
                </a:solidFill>
                <a:cs typeface="MS PGothic" charset="0"/>
              </a:rPr>
              <a:t>NON</a:t>
            </a:r>
            <a:endParaRPr lang="fr-FR" sz="1400" b="1">
              <a:latin typeface="Times" charset="0"/>
              <a:cs typeface="MS PGothic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752153" y="2212975"/>
            <a:ext cx="2197114" cy="93678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236209" y="355352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236209" y="420159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236209" y="483969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236209" y="559216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984800" y="355352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984800" y="420159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7984800" y="4839691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7984800" y="5592167"/>
            <a:ext cx="19191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9296402" y="2"/>
            <a:ext cx="2177345" cy="68294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 pitchFamily="-106" charset="0"/>
              <a:ea typeface="MS PGothic" pitchFamily="34" charset="-128"/>
              <a:cs typeface="+mn-cs"/>
            </a:endParaRPr>
          </a:p>
        </p:txBody>
      </p:sp>
      <p:sp>
        <p:nvSpPr>
          <p:cNvPr id="16416" name="ZoneTexte 35"/>
          <p:cNvSpPr txBox="1">
            <a:spLocks noChangeArrowheads="1"/>
          </p:cNvSpPr>
          <p:nvPr/>
        </p:nvSpPr>
        <p:spPr bwMode="auto">
          <a:xfrm>
            <a:off x="9403647" y="88901"/>
            <a:ext cx="2149123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>
                <a:solidFill>
                  <a:srgbClr val="7030A0"/>
                </a:solidFill>
              </a:rPr>
              <a:t>Utilisez cette icône de validation pour cocher les cases :</a:t>
            </a:r>
          </a:p>
          <a:p>
            <a:endParaRPr lang="fr-FR" sz="2000">
              <a:solidFill>
                <a:srgbClr val="7030A0"/>
              </a:solidFill>
            </a:endParaRPr>
          </a:p>
          <a:p>
            <a:endParaRPr lang="fr-FR" altLang="ja-JP" sz="2000" b="1">
              <a:solidFill>
                <a:srgbClr val="7030A0"/>
              </a:solidFill>
              <a:cs typeface="Arial" charset="0"/>
            </a:endParaRP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Pour ce faire, 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copiez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puis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coller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 celle-ci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sur les cases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à cocher.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N’oubliez pas,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si vous cochez « </a:t>
            </a:r>
            <a:r>
              <a:rPr lang="fr-FR" altLang="ja-JP" sz="2000" b="1">
                <a:solidFill>
                  <a:srgbClr val="7030A0"/>
                </a:solidFill>
                <a:cs typeface="Arial" charset="0"/>
              </a:rPr>
              <a:t>OUI</a:t>
            </a:r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 », de préciser la liste des organismes ou firmes pharmaceutiques concernés dans le champ associé.</a:t>
            </a:r>
          </a:p>
          <a:p>
            <a:r>
              <a:rPr lang="fr-FR" altLang="ja-JP" sz="2000">
                <a:solidFill>
                  <a:srgbClr val="7030A0"/>
                </a:solidFill>
                <a:cs typeface="Arial" charset="0"/>
              </a:rPr>
              <a:t>Merci.</a:t>
            </a:r>
          </a:p>
        </p:txBody>
      </p:sp>
      <p:pic>
        <p:nvPicPr>
          <p:cNvPr id="16417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046" y="4073107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arme 37"/>
          <p:cNvSpPr/>
          <p:nvPr/>
        </p:nvSpPr>
        <p:spPr bwMode="auto">
          <a:xfrm rot="2700000">
            <a:off x="6809819" y="2331579"/>
            <a:ext cx="217487" cy="193322"/>
          </a:xfrm>
          <a:prstGeom prst="teardrop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419" name="ZoneTexte 38"/>
          <p:cNvSpPr txBox="1">
            <a:spLocks noChangeArrowheads="1"/>
          </p:cNvSpPr>
          <p:nvPr/>
        </p:nvSpPr>
        <p:spPr bwMode="auto">
          <a:xfrm>
            <a:off x="7056147" y="2220547"/>
            <a:ext cx="1893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1400" dirty="0">
                <a:solidFill>
                  <a:srgbClr val="7030A0"/>
                </a:solidFill>
                <a:cs typeface="Arial" charset="0"/>
              </a:rPr>
              <a:t>L’orateur ne souhaite pas répondre </a:t>
            </a:r>
            <a:endParaRPr lang="fr-FR" sz="1400" dirty="0"/>
          </a:p>
        </p:txBody>
      </p:sp>
      <p:sp>
        <p:nvSpPr>
          <p:cNvPr id="41" name="Larme 40"/>
          <p:cNvSpPr/>
          <p:nvPr/>
        </p:nvSpPr>
        <p:spPr bwMode="auto">
          <a:xfrm rot="2700000">
            <a:off x="9337940" y="196235"/>
            <a:ext cx="217488" cy="193323"/>
          </a:xfrm>
          <a:prstGeom prst="teardrop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 b="1" dirty="0"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422" name="ZoneTexte 41"/>
          <p:cNvSpPr txBox="1">
            <a:spLocks noChangeArrowheads="1"/>
          </p:cNvSpPr>
          <p:nvPr/>
        </p:nvSpPr>
        <p:spPr bwMode="auto">
          <a:xfrm>
            <a:off x="506479" y="2229754"/>
            <a:ext cx="5842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1600" b="1" dirty="0">
                <a:solidFill>
                  <a:srgbClr val="2D2D8A"/>
                </a:solidFill>
                <a:cs typeface="Arial" charset="0"/>
              </a:rPr>
              <a:t>Intervenant : </a:t>
            </a:r>
            <a:r>
              <a:rPr lang="fr-FR" altLang="ja-JP" sz="1600" dirty="0">
                <a:solidFill>
                  <a:srgbClr val="2D2D8A"/>
                </a:solidFill>
                <a:cs typeface="Arial" charset="0"/>
              </a:rPr>
              <a:t>Bonnet Eric</a:t>
            </a:r>
            <a:endParaRPr lang="fr-FR" sz="1600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6423" name="ZoneTexte 43"/>
          <p:cNvSpPr txBox="1">
            <a:spLocks noChangeArrowheads="1"/>
          </p:cNvSpPr>
          <p:nvPr/>
        </p:nvSpPr>
        <p:spPr bwMode="auto">
          <a:xfrm>
            <a:off x="506479" y="2657458"/>
            <a:ext cx="5842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1600" b="1" dirty="0">
                <a:solidFill>
                  <a:srgbClr val="2D2D8A"/>
                </a:solidFill>
                <a:cs typeface="Arial" charset="0"/>
              </a:rPr>
              <a:t>Titre : </a:t>
            </a:r>
            <a:r>
              <a:rPr lang="fr-FR" altLang="ja-JP" sz="1600" dirty="0">
                <a:solidFill>
                  <a:srgbClr val="2D2D8A"/>
                </a:solidFill>
                <a:cs typeface="Arial" charset="0"/>
              </a:rPr>
              <a:t>Infections de prothèse vasculaire</a:t>
            </a:r>
            <a:endParaRPr lang="fr-FR" sz="1600" dirty="0">
              <a:solidFill>
                <a:srgbClr val="2D2D8A"/>
              </a:solidFill>
              <a:cs typeface="Arial" charset="0"/>
            </a:endParaRPr>
          </a:p>
        </p:txBody>
      </p:sp>
      <p:pic>
        <p:nvPicPr>
          <p:cNvPr id="2" name="Image 1" descr="jra2019_vignette large_20c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047205"/>
          </a:xfrm>
          <a:prstGeom prst="rect">
            <a:avLst/>
          </a:prstGeom>
        </p:spPr>
      </p:pic>
      <p:pic>
        <p:nvPicPr>
          <p:cNvPr id="42" name="Image 35">
            <a:extLst>
              <a:ext uri="{FF2B5EF4-FFF2-40B4-BE49-F238E27FC236}">
                <a16:creationId xmlns:a16="http://schemas.microsoft.com/office/drawing/2014/main" id="{DC2CC53F-F83B-A64E-850F-AE843D7C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43" y="3456959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35">
            <a:extLst>
              <a:ext uri="{FF2B5EF4-FFF2-40B4-BE49-F238E27FC236}">
                <a16:creationId xmlns:a16="http://schemas.microsoft.com/office/drawing/2014/main" id="{2FD831E3-EE87-214F-9130-4AB016912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67" y="1585913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35">
            <a:extLst>
              <a:ext uri="{FF2B5EF4-FFF2-40B4-BE49-F238E27FC236}">
                <a16:creationId xmlns:a16="http://schemas.microsoft.com/office/drawing/2014/main" id="{AB7D920A-609E-AB43-ACBF-F0DE427C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67" y="4759521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35">
            <a:extLst>
              <a:ext uri="{FF2B5EF4-FFF2-40B4-BE49-F238E27FC236}">
                <a16:creationId xmlns:a16="http://schemas.microsoft.com/office/drawing/2014/main" id="{8AF4DA94-5C75-A141-99AC-A704032EC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45" y="5506244"/>
            <a:ext cx="310444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519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032448" cy="585120"/>
          </a:xfrm>
          <a:noFill/>
          <a:effectLst/>
        </p:spPr>
        <p:txBody>
          <a:bodyPr/>
          <a:lstStyle/>
          <a:p>
            <a:r>
              <a:rPr lang="fr-FR" sz="2800" dirty="0"/>
              <a:t>IPV intra-cavitaire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987824" y="908720"/>
            <a:ext cx="2733861" cy="7200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Suspicion clinique et /ou biologique IPV intra-cavitaire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998379" y="1772816"/>
            <a:ext cx="792088" cy="288032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TDM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627784" y="2204864"/>
            <a:ext cx="3528392" cy="1944216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rgbClr val="000000"/>
              </a:solidFill>
            </a:endParaRPr>
          </a:p>
          <a:p>
            <a:pPr algn="ctr"/>
            <a:endParaRPr lang="fr-FR" sz="1050" dirty="0">
              <a:solidFill>
                <a:srgbClr val="000000"/>
              </a:solidFill>
            </a:endParaRPr>
          </a:p>
          <a:p>
            <a:pPr algn="ctr"/>
            <a:endParaRPr lang="fr-FR" sz="1050" dirty="0">
              <a:solidFill>
                <a:srgbClr val="000000"/>
              </a:solidFill>
            </a:endParaRPr>
          </a:p>
          <a:p>
            <a:pPr algn="ctr"/>
            <a:endParaRPr lang="fr-FR" sz="1050" dirty="0">
              <a:solidFill>
                <a:srgbClr val="000000"/>
              </a:solidFill>
            </a:endParaRPr>
          </a:p>
          <a:p>
            <a:pPr algn="ctr"/>
            <a:endParaRPr lang="fr-FR" sz="1050" dirty="0">
              <a:solidFill>
                <a:srgbClr val="0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FR" sz="1100" dirty="0">
                <a:solidFill>
                  <a:srgbClr val="000000"/>
                </a:solidFill>
              </a:rPr>
              <a:t>Signe évocateurs d’IPV</a:t>
            </a: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Présence de gaz</a:t>
            </a: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Fistule </a:t>
            </a:r>
            <a:r>
              <a:rPr lang="fr-FR" sz="1100" dirty="0" err="1">
                <a:solidFill>
                  <a:srgbClr val="000000"/>
                </a:solidFill>
              </a:rPr>
              <a:t>prothéto</a:t>
            </a:r>
            <a:r>
              <a:rPr lang="fr-FR" sz="1100" dirty="0">
                <a:solidFill>
                  <a:srgbClr val="000000"/>
                </a:solidFill>
              </a:rPr>
              <a:t>-entérique</a:t>
            </a: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Infiltration </a:t>
            </a:r>
            <a:r>
              <a:rPr lang="fr-FR" sz="1100" dirty="0" err="1">
                <a:solidFill>
                  <a:srgbClr val="000000"/>
                </a:solidFill>
              </a:rPr>
              <a:t>periprothétique</a:t>
            </a:r>
            <a:endParaRPr lang="fr-FR" sz="11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Collection liquidienne </a:t>
            </a:r>
            <a:r>
              <a:rPr lang="fr-FR" sz="1100" dirty="0" err="1">
                <a:solidFill>
                  <a:srgbClr val="000000"/>
                </a:solidFill>
              </a:rPr>
              <a:t>periprothétique</a:t>
            </a:r>
            <a:endParaRPr lang="fr-FR" sz="11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Épaississement tissulaire </a:t>
            </a:r>
            <a:r>
              <a:rPr lang="fr-FR" sz="1100" dirty="0" err="1">
                <a:solidFill>
                  <a:srgbClr val="000000"/>
                </a:solidFill>
              </a:rPr>
              <a:t>endoprothétique</a:t>
            </a:r>
            <a:endParaRPr lang="fr-FR" sz="1100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Pseudo-anévrisme anastomotique</a:t>
            </a:r>
          </a:p>
          <a:p>
            <a:pPr marL="171450" indent="-171450">
              <a:buFont typeface="Arial"/>
              <a:buChar char="•"/>
            </a:pPr>
            <a:r>
              <a:rPr lang="fr-FR" sz="1100" dirty="0">
                <a:solidFill>
                  <a:srgbClr val="000000"/>
                </a:solidFill>
              </a:rPr>
              <a:t>Thrombose de prothèse</a:t>
            </a:r>
          </a:p>
          <a:p>
            <a:pPr marL="171450" indent="-171450">
              <a:buFont typeface="Arial"/>
              <a:buChar char="•"/>
            </a:pPr>
            <a:r>
              <a:rPr lang="fr-FR" sz="1100" dirty="0" err="1">
                <a:solidFill>
                  <a:srgbClr val="000000"/>
                </a:solidFill>
              </a:rPr>
              <a:t>Urétéro</a:t>
            </a:r>
            <a:r>
              <a:rPr lang="fr-FR" sz="1100" dirty="0">
                <a:solidFill>
                  <a:srgbClr val="000000"/>
                </a:solidFill>
              </a:rPr>
              <a:t> hydronéphrose</a:t>
            </a:r>
          </a:p>
          <a:p>
            <a:pPr algn="ctr">
              <a:buFont typeface="Arial" pitchFamily="34" charset="0"/>
              <a:buChar char="•"/>
            </a:pPr>
            <a:endParaRPr lang="fr-FR" sz="1050" dirty="0">
              <a:solidFill>
                <a:srgbClr val="00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fr-FR" sz="1050" dirty="0">
              <a:solidFill>
                <a:srgbClr val="00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fr-FR" sz="1050" dirty="0">
              <a:solidFill>
                <a:srgbClr val="00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fr-FR" sz="1050" dirty="0">
              <a:solidFill>
                <a:srgbClr val="000000"/>
              </a:solidFill>
            </a:endParaRPr>
          </a:p>
          <a:p>
            <a:pPr algn="ctr"/>
            <a:endParaRPr lang="fr-FR" sz="1050" dirty="0">
              <a:solidFill>
                <a:srgbClr val="0000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406091" y="4127814"/>
            <a:ext cx="864096" cy="360040"/>
          </a:xfrm>
          <a:prstGeom prst="ellipse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oui</a:t>
            </a:r>
          </a:p>
        </p:txBody>
      </p:sp>
      <p:sp>
        <p:nvSpPr>
          <p:cNvPr id="12" name="Ellipse 11"/>
          <p:cNvSpPr/>
          <p:nvPr/>
        </p:nvSpPr>
        <p:spPr>
          <a:xfrm>
            <a:off x="6230627" y="4149080"/>
            <a:ext cx="864096" cy="288032"/>
          </a:xfrm>
          <a:prstGeom prst="ellipse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non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572000" y="4565362"/>
            <a:ext cx="1442603" cy="375806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SLM/SPECT-CT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7382755" y="4551652"/>
            <a:ext cx="1296144" cy="36004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rgbClr val="000000"/>
                </a:solidFill>
              </a:rPr>
              <a:t>TEP/TDM au 18F FDG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1051838" y="4869160"/>
            <a:ext cx="1584176" cy="576064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Diagnostic IPV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067944" y="5013176"/>
            <a:ext cx="2431872" cy="504056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rgbClr val="000000"/>
                </a:solidFill>
              </a:rPr>
              <a:t>Signes évocateurs d’IPV: foyer </a:t>
            </a:r>
            <a:r>
              <a:rPr lang="fr-FR" sz="1100" dirty="0" err="1">
                <a:solidFill>
                  <a:srgbClr val="000000"/>
                </a:solidFill>
              </a:rPr>
              <a:t>hyperfixant</a:t>
            </a:r>
            <a:r>
              <a:rPr lang="fr-FR" sz="1100" dirty="0">
                <a:solidFill>
                  <a:srgbClr val="000000"/>
                </a:solidFill>
              </a:rPr>
              <a:t> sur trajet de fistule 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734683" y="5085184"/>
            <a:ext cx="2304256" cy="432048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rgbClr val="000000"/>
                </a:solidFill>
              </a:rPr>
              <a:t>Signes évocateur d’IPV: foyer </a:t>
            </a:r>
            <a:r>
              <a:rPr lang="fr-FR" sz="1100" dirty="0" err="1">
                <a:solidFill>
                  <a:srgbClr val="000000"/>
                </a:solidFill>
              </a:rPr>
              <a:t>hypermétabolique</a:t>
            </a:r>
            <a:r>
              <a:rPr lang="fr-FR" sz="1100" dirty="0">
                <a:solidFill>
                  <a:srgbClr val="000000"/>
                </a:solidFill>
              </a:rPr>
              <a:t> intense</a:t>
            </a:r>
          </a:p>
        </p:txBody>
      </p:sp>
      <p:sp>
        <p:nvSpPr>
          <p:cNvPr id="18" name="Ellipse 17"/>
          <p:cNvSpPr/>
          <p:nvPr/>
        </p:nvSpPr>
        <p:spPr>
          <a:xfrm>
            <a:off x="5248627" y="5797054"/>
            <a:ext cx="864096" cy="317508"/>
          </a:xfrm>
          <a:prstGeom prst="ellipse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oui</a:t>
            </a:r>
          </a:p>
        </p:txBody>
      </p:sp>
      <p:sp>
        <p:nvSpPr>
          <p:cNvPr id="20" name="Ellipse 19"/>
          <p:cNvSpPr/>
          <p:nvPr/>
        </p:nvSpPr>
        <p:spPr>
          <a:xfrm>
            <a:off x="7094723" y="5805264"/>
            <a:ext cx="864096" cy="288032"/>
          </a:xfrm>
          <a:prstGeom prst="ellipse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non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6508967" y="6237312"/>
            <a:ext cx="2088232" cy="216024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IRM ou surveillance</a:t>
            </a:r>
          </a:p>
        </p:txBody>
      </p:sp>
      <p:cxnSp>
        <p:nvCxnSpPr>
          <p:cNvPr id="23" name="Connecteur droit avec flèche 22"/>
          <p:cNvCxnSpPr>
            <a:stCxn id="4" idx="2"/>
            <a:endCxn id="9" idx="0"/>
          </p:cNvCxnSpPr>
          <p:nvPr/>
        </p:nvCxnSpPr>
        <p:spPr>
          <a:xfrm>
            <a:off x="4354755" y="1628800"/>
            <a:ext cx="39668" cy="1440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9" idx="2"/>
            <a:endCxn id="10" idx="0"/>
          </p:cNvCxnSpPr>
          <p:nvPr/>
        </p:nvCxnSpPr>
        <p:spPr>
          <a:xfrm flipH="1">
            <a:off x="4391980" y="2060848"/>
            <a:ext cx="2443" cy="1440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12" idx="2"/>
          </p:cNvCxnSpPr>
          <p:nvPr/>
        </p:nvCxnSpPr>
        <p:spPr>
          <a:xfrm>
            <a:off x="4430427" y="4293096"/>
            <a:ext cx="18002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11" idx="6"/>
          </p:cNvCxnSpPr>
          <p:nvPr/>
        </p:nvCxnSpPr>
        <p:spPr>
          <a:xfrm flipH="1">
            <a:off x="2270187" y="4293096"/>
            <a:ext cx="2160240" cy="147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4427984" y="4149080"/>
            <a:ext cx="14736" cy="1440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11" idx="4"/>
            <a:endCxn id="15" idx="0"/>
          </p:cNvCxnSpPr>
          <p:nvPr/>
        </p:nvCxnSpPr>
        <p:spPr>
          <a:xfrm>
            <a:off x="1838139" y="4487854"/>
            <a:ext cx="5787" cy="3813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endCxn id="14" idx="1"/>
          </p:cNvCxnSpPr>
          <p:nvPr/>
        </p:nvCxnSpPr>
        <p:spPr>
          <a:xfrm>
            <a:off x="6662675" y="4725144"/>
            <a:ext cx="720080" cy="652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662675" y="4365104"/>
            <a:ext cx="0" cy="3600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6014603" y="4725144"/>
            <a:ext cx="648072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13" idx="2"/>
            <a:endCxn id="16" idx="0"/>
          </p:cNvCxnSpPr>
          <p:nvPr/>
        </p:nvCxnSpPr>
        <p:spPr>
          <a:xfrm flipH="1">
            <a:off x="5283880" y="4941168"/>
            <a:ext cx="9422" cy="720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8100392" y="4941168"/>
            <a:ext cx="0" cy="1440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stCxn id="16" idx="2"/>
          </p:cNvCxnSpPr>
          <p:nvPr/>
        </p:nvCxnSpPr>
        <p:spPr>
          <a:xfrm>
            <a:off x="5283880" y="5517232"/>
            <a:ext cx="82652" cy="1440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5364088" y="5661248"/>
            <a:ext cx="266429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>
            <a:stCxn id="17" idx="2"/>
          </p:cNvCxnSpPr>
          <p:nvPr/>
        </p:nvCxnSpPr>
        <p:spPr>
          <a:xfrm>
            <a:off x="7886811" y="5517232"/>
            <a:ext cx="144016" cy="1440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6806691" y="5661248"/>
            <a:ext cx="0" cy="28803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endCxn id="18" idx="6"/>
          </p:cNvCxnSpPr>
          <p:nvPr/>
        </p:nvCxnSpPr>
        <p:spPr>
          <a:xfrm flipH="1">
            <a:off x="6112723" y="5949280"/>
            <a:ext cx="693968" cy="652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endCxn id="20" idx="2"/>
          </p:cNvCxnSpPr>
          <p:nvPr/>
        </p:nvCxnSpPr>
        <p:spPr>
          <a:xfrm>
            <a:off x="6806691" y="5949280"/>
            <a:ext cx="288032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>
            <a:stCxn id="20" idx="4"/>
            <a:endCxn id="21" idx="0"/>
          </p:cNvCxnSpPr>
          <p:nvPr/>
        </p:nvCxnSpPr>
        <p:spPr>
          <a:xfrm>
            <a:off x="7526771" y="6093296"/>
            <a:ext cx="26312" cy="1440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>
            <a:stCxn id="18" idx="2"/>
          </p:cNvCxnSpPr>
          <p:nvPr/>
        </p:nvCxnSpPr>
        <p:spPr>
          <a:xfrm flipH="1" flipV="1">
            <a:off x="1838139" y="5949280"/>
            <a:ext cx="3410488" cy="65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15" idx="2"/>
          </p:cNvCxnSpPr>
          <p:nvPr/>
        </p:nvCxnSpPr>
        <p:spPr>
          <a:xfrm flipV="1">
            <a:off x="1838139" y="5445224"/>
            <a:ext cx="5787" cy="50405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380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u numéro de diapositive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A8A05A-BB48-418C-A9AE-D72B8FD5FD1B}" type="slidenum">
              <a:rPr lang="fr-FR"/>
              <a:pPr/>
              <a:t>31</a:t>
            </a:fld>
            <a:endParaRPr lang="fr-FR"/>
          </a:p>
        </p:txBody>
      </p:sp>
      <p:sp>
        <p:nvSpPr>
          <p:cNvPr id="47106" name="Text Box 6"/>
          <p:cNvSpPr txBox="1">
            <a:spLocks noChangeArrowheads="1"/>
          </p:cNvSpPr>
          <p:nvPr/>
        </p:nvSpPr>
        <p:spPr bwMode="auto">
          <a:xfrm>
            <a:off x="5435600" y="333375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chemeClr val="accent1"/>
                </a:solidFill>
              </a:rPr>
              <a:t>Notre patient</a:t>
            </a:r>
          </a:p>
        </p:txBody>
      </p:sp>
      <p:pic>
        <p:nvPicPr>
          <p:cNvPr id="47107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843" y="333375"/>
            <a:ext cx="3457644" cy="56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Imag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981075"/>
            <a:ext cx="29845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Imag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573463"/>
            <a:ext cx="285908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448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88B340-EB5F-4569-81EF-37F988C7864F}" type="slidenum">
              <a:rPr lang="fr-FR"/>
              <a:pPr/>
              <a:t>32</a:t>
            </a:fld>
            <a:endParaRPr lang="fr-FR"/>
          </a:p>
        </p:txBody>
      </p:sp>
      <p:pic>
        <p:nvPicPr>
          <p:cNvPr id="49154" name="Imag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08050"/>
            <a:ext cx="822325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3419475" y="333375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chemeClr val="accent1"/>
                </a:solidFill>
              </a:rPr>
              <a:t>Notre patient</a:t>
            </a:r>
          </a:p>
        </p:txBody>
      </p:sp>
    </p:spTree>
    <p:extLst>
      <p:ext uri="{BB962C8B-B14F-4D97-AF65-F5344CB8AC3E}">
        <p14:creationId xmlns:p14="http://schemas.microsoft.com/office/powerpoint/2010/main" val="2924399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0DF0E-53DF-C146-8B96-D6B2083D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Vous suspectez une infection de l’</a:t>
            </a:r>
            <a:r>
              <a:rPr lang="fr-FR" sz="3200" dirty="0" err="1"/>
              <a:t>endoprothèse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2533C8-D4C8-9042-9BC1-FBD0608E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600201"/>
            <a:ext cx="8746433" cy="4525963"/>
          </a:xfrm>
        </p:spPr>
        <p:txBody>
          <a:bodyPr>
            <a:normAutofit/>
          </a:bodyPr>
          <a:lstStyle/>
          <a:p>
            <a:r>
              <a:rPr lang="fr-FR" sz="2800" dirty="0"/>
              <a:t>Les hémocultures ne poussent pas. Le patient n’a pas de défaillance mais reste fébrile à 39°C</a:t>
            </a:r>
          </a:p>
          <a:p>
            <a:r>
              <a:rPr lang="fr-FR" sz="2800" dirty="0"/>
              <a:t>Prescrivez-vous une antibiothérapie probabiliste ?</a:t>
            </a:r>
          </a:p>
          <a:p>
            <a:endParaRPr lang="fr-FR" sz="2800" dirty="0"/>
          </a:p>
          <a:p>
            <a:pPr marL="914400" lvl="1" indent="-457200">
              <a:buFont typeface="+mj-lt"/>
              <a:buAutoNum type="arabicPeriod"/>
            </a:pPr>
            <a:r>
              <a:rPr lang="fr-FR" sz="2400" dirty="0"/>
              <a:t>Oui</a:t>
            </a:r>
          </a:p>
          <a:p>
            <a:pPr marL="914400" lvl="1" indent="-457200">
              <a:buFont typeface="+mj-lt"/>
              <a:buAutoNum type="arabicPeriod"/>
            </a:pPr>
            <a:endParaRPr lang="fr-FR" sz="2400" dirty="0">
              <a:latin typeface="+mj-lt"/>
              <a:ea typeface="ＭＳ Ｐゴシック" pitchFamily="-84" charset="-128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fr-FR" sz="2400" dirty="0">
                <a:latin typeface="+mj-lt"/>
                <a:ea typeface="ＭＳ Ｐゴシック" pitchFamily="-84" charset="-128"/>
              </a:rPr>
              <a:t>Non</a:t>
            </a:r>
          </a:p>
          <a:p>
            <a:pPr lvl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2577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0DF0E-53DF-C146-8B96-D6B2083D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Vous suspectez une infection de l’</a:t>
            </a:r>
            <a:r>
              <a:rPr lang="fr-FR" sz="3200" dirty="0" err="1"/>
              <a:t>endoprothèse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2533C8-D4C8-9042-9BC1-FBD0608E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600201"/>
            <a:ext cx="8746433" cy="4525963"/>
          </a:xfrm>
        </p:spPr>
        <p:txBody>
          <a:bodyPr>
            <a:normAutofit/>
          </a:bodyPr>
          <a:lstStyle/>
          <a:p>
            <a:r>
              <a:rPr lang="fr-FR" sz="2800" dirty="0"/>
              <a:t>Quelle antibiothérapie probabiliste ?</a:t>
            </a:r>
          </a:p>
          <a:p>
            <a:endParaRPr lang="fr-FR" sz="2800" dirty="0"/>
          </a:p>
          <a:p>
            <a:pPr lvl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38191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606DC-F011-CB4A-AE68-A6D8E88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Antibiothérapie probabiliste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233F10-A9C4-6143-91CE-7A7E88FA2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Risque de n’avoir aucune documentation</a:t>
            </a:r>
          </a:p>
          <a:p>
            <a:endParaRPr lang="fr-FR" dirty="0"/>
          </a:p>
          <a:p>
            <a:r>
              <a:rPr lang="fr-FR" dirty="0"/>
              <a:t>Mais infection grave +++</a:t>
            </a:r>
          </a:p>
        </p:txBody>
      </p:sp>
    </p:spTree>
    <p:extLst>
      <p:ext uri="{BB962C8B-B14F-4D97-AF65-F5344CB8AC3E}">
        <p14:creationId xmlns:p14="http://schemas.microsoft.com/office/powerpoint/2010/main" val="193683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606DC-F011-CB4A-AE68-A6D8E88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Antibiothérapie probabiliste: quand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233F10-A9C4-6143-91CE-7A7E88FA2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174984"/>
                </a:solidFill>
              </a:rPr>
              <a:t>IPV non documentée</a:t>
            </a:r>
          </a:p>
          <a:p>
            <a:endParaRPr lang="fr-FR" sz="2400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Et sepsis </a:t>
            </a:r>
            <a:r>
              <a:rPr lang="fr-FR" sz="2400" dirty="0">
                <a:solidFill>
                  <a:srgbClr val="174984"/>
                </a:solidFill>
              </a:rPr>
              <a:t>(nouvelles définitions)</a:t>
            </a:r>
          </a:p>
          <a:p>
            <a:endParaRPr lang="fr-FR" sz="2400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Chirurgie le plus rapidement possible</a:t>
            </a:r>
          </a:p>
          <a:p>
            <a:endParaRPr lang="fr-FR" sz="2400" dirty="0">
              <a:solidFill>
                <a:srgbClr val="174984"/>
              </a:solidFill>
            </a:endParaRPr>
          </a:p>
          <a:p>
            <a:endParaRPr lang="fr-FR" sz="2400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Discussion: à débuter systématiquement 48 heures avant la chirurgie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B04006-DA98-7543-8152-624EAC0AFCD8}"/>
              </a:ext>
            </a:extLst>
          </p:cNvPr>
          <p:cNvSpPr txBox="1"/>
          <p:nvPr/>
        </p:nvSpPr>
        <p:spPr>
          <a:xfrm>
            <a:off x="6997147" y="6152428"/>
            <a:ext cx="201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>
                <a:solidFill>
                  <a:srgbClr val="174984"/>
                </a:solidFill>
              </a:rPr>
              <a:t>Revest</a:t>
            </a:r>
            <a:r>
              <a:rPr lang="fr-FR" sz="1400" dirty="0">
                <a:solidFill>
                  <a:srgbClr val="174984"/>
                </a:solidFill>
              </a:rPr>
              <a:t>, IJAA, 2015; Wilson, Circulation, 2016</a:t>
            </a:r>
          </a:p>
        </p:txBody>
      </p:sp>
    </p:spTree>
    <p:extLst>
      <p:ext uri="{BB962C8B-B14F-4D97-AF65-F5344CB8AC3E}">
        <p14:creationId xmlns:p14="http://schemas.microsoft.com/office/powerpoint/2010/main" val="33522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606DC-F011-CB4A-AE68-A6D8E88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Antibiothérapie probabiliste: quoi ?</a:t>
            </a:r>
          </a:p>
        </p:txBody>
      </p:sp>
      <p:graphicFrame>
        <p:nvGraphicFramePr>
          <p:cNvPr id="6" name="Graphique 11">
            <a:extLst>
              <a:ext uri="{FF2B5EF4-FFF2-40B4-BE49-F238E27FC236}">
                <a16:creationId xmlns:a16="http://schemas.microsoft.com/office/drawing/2014/main" id="{624A1808-4296-F049-A646-83683E684D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240917"/>
              </p:ext>
            </p:extLst>
          </p:nvPr>
        </p:nvGraphicFramePr>
        <p:xfrm>
          <a:off x="952499" y="1417983"/>
          <a:ext cx="7226300" cy="4527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3" imgW="5973586" imgH="3151371" progId="Excel.Chart.8">
                  <p:embed/>
                </p:oleObj>
              </mc:Choice>
              <mc:Fallback>
                <p:oleObj r:id="rId3" imgW="5973586" imgH="3151371" progId="Excel.Chart.8">
                  <p:embed/>
                  <p:pic>
                    <p:nvPicPr>
                      <p:cNvPr id="5" name="Graphiqu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499" y="1417983"/>
                        <a:ext cx="7226300" cy="4527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A0039F2-1582-0449-A145-1029E82697CA}"/>
              </a:ext>
            </a:extLst>
          </p:cNvPr>
          <p:cNvSpPr txBox="1"/>
          <p:nvPr/>
        </p:nvSpPr>
        <p:spPr>
          <a:xfrm>
            <a:off x="2054089" y="5945532"/>
            <a:ext cx="515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74984"/>
                </a:solidFill>
              </a:rPr>
              <a:t>20 % d’IPV plurimicrobiennes</a:t>
            </a:r>
          </a:p>
        </p:txBody>
      </p:sp>
    </p:spTree>
    <p:extLst>
      <p:ext uri="{BB962C8B-B14F-4D97-AF65-F5344CB8AC3E}">
        <p14:creationId xmlns:p14="http://schemas.microsoft.com/office/powerpoint/2010/main" val="2066026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20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>
                <a:ea typeface="ＭＳ Ｐゴシック" pitchFamily="34" charset="-128"/>
              </a:rPr>
              <a:t>MAP </a:t>
            </a:r>
            <a:r>
              <a:rPr lang="en-US" altLang="fr-FR" dirty="0" err="1">
                <a:ea typeface="ＭＳ Ｐゴシック" pitchFamily="34" charset="-128"/>
              </a:rPr>
              <a:t>réalisée</a:t>
            </a:r>
            <a:r>
              <a:rPr lang="en-US" altLang="fr-FR" dirty="0">
                <a:ea typeface="ＭＳ Ｐゴシック" pitchFamily="34" charset="-128"/>
              </a:rPr>
              <a:t> par la  SPILF</a:t>
            </a:r>
          </a:p>
          <a:p>
            <a:pPr defTabSz="44920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r-FR" dirty="0">
              <a:ea typeface="ＭＳ Ｐゴシック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8766175" cy="588963"/>
          </a:xfrm>
        </p:spPr>
        <p:txBody>
          <a:bodyPr>
            <a:normAutofit fontScale="90000"/>
          </a:bodyPr>
          <a:lstStyle/>
          <a:p>
            <a:pPr lvl="1" algn="ctr"/>
            <a:r>
              <a:rPr lang="fr-FR" sz="2800" b="1" dirty="0">
                <a:latin typeface="+mj-lt"/>
              </a:rPr>
              <a:t> </a:t>
            </a:r>
            <a:br>
              <a:rPr lang="fr-FR" sz="2800" b="1" dirty="0">
                <a:latin typeface="+mj-lt"/>
              </a:rPr>
            </a:br>
            <a:r>
              <a:rPr lang="fr-FR" sz="3600" dirty="0">
                <a:solidFill>
                  <a:srgbClr val="2C7C9F"/>
                </a:solidFill>
                <a:latin typeface="+mj-lt"/>
              </a:rPr>
              <a:t>Epidémiologie microbienne</a:t>
            </a:r>
            <a:r>
              <a:rPr lang="fr-FR" sz="4000" dirty="0">
                <a:latin typeface="+mj-lt"/>
              </a:rPr>
              <a:t> 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39552" y="1049164"/>
            <a:ext cx="8497068" cy="57642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dirty="0" err="1"/>
              <a:t>Polymicrobien</a:t>
            </a:r>
            <a:r>
              <a:rPr lang="fr-FR" dirty="0"/>
              <a:t>  : 20 à 30 %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i="1" dirty="0"/>
              <a:t>Staphylococcus aureus </a:t>
            </a:r>
            <a:r>
              <a:rPr lang="fr-FR" sz="2000" dirty="0"/>
              <a:t>: 20-53 %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dirty="0"/>
              <a:t>Entérobactéries : 14-41 %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i="1" dirty="0"/>
              <a:t>Staphylococcus</a:t>
            </a:r>
            <a:r>
              <a:rPr lang="fr-FR" sz="2000" dirty="0"/>
              <a:t> à </a:t>
            </a:r>
            <a:r>
              <a:rPr lang="fr-FR" sz="2000" dirty="0" err="1"/>
              <a:t>coagulase</a:t>
            </a:r>
            <a:r>
              <a:rPr lang="fr-FR" sz="2000" dirty="0"/>
              <a:t> négative : 10-18 %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i="1" dirty="0"/>
              <a:t>Pseudomonas </a:t>
            </a:r>
            <a:r>
              <a:rPr lang="fr-FR" sz="2000" i="1" dirty="0" err="1"/>
              <a:t>aeruginosa</a:t>
            </a:r>
            <a:endParaRPr lang="fr-FR" sz="2000" i="1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i="1" dirty="0"/>
              <a:t>Streptococcus </a:t>
            </a:r>
            <a:r>
              <a:rPr lang="fr-FR" sz="2000" i="1" dirty="0" err="1"/>
              <a:t>sp</a:t>
            </a:r>
            <a:r>
              <a:rPr lang="fr-FR" sz="2000" i="1" dirty="0"/>
              <a:t>.                        </a:t>
            </a:r>
            <a:endParaRPr lang="fr-FR" sz="20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i="1" dirty="0" err="1"/>
              <a:t>Enterococcus</a:t>
            </a:r>
            <a:r>
              <a:rPr lang="fr-FR" sz="2000" i="1" dirty="0"/>
              <a:t> </a:t>
            </a:r>
            <a:r>
              <a:rPr lang="fr-FR" sz="2000" i="1" dirty="0" err="1"/>
              <a:t>sp</a:t>
            </a:r>
            <a:r>
              <a:rPr lang="fr-FR" sz="2000" i="1" dirty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dirty="0"/>
              <a:t>Anaérobies : 5 à 10 %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FR" sz="2000" dirty="0"/>
              <a:t>Levures :1-2 %</a:t>
            </a:r>
          </a:p>
          <a:p>
            <a:r>
              <a:rPr lang="fr-FR" dirty="0"/>
              <a:t>Selon le site:</a:t>
            </a:r>
          </a:p>
          <a:p>
            <a:pPr lvl="1"/>
            <a:r>
              <a:rPr lang="fr-FR" sz="2000" dirty="0"/>
              <a:t>IPV extra cavitaire: prédominance d’infections staphylococciques </a:t>
            </a:r>
          </a:p>
          <a:p>
            <a:pPr lvl="1"/>
            <a:r>
              <a:rPr lang="fr-FR" sz="2000" dirty="0"/>
              <a:t>IPV intra cavitaire: prédominance d’infections à BGN</a:t>
            </a:r>
            <a:endParaRPr lang="fr-FR" sz="2200" dirty="0"/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79BC1012-AC2E-41AB-8BF1-BD856FB1CDED}"/>
              </a:ext>
            </a:extLst>
          </p:cNvPr>
          <p:cNvSpPr/>
          <p:nvPr/>
        </p:nvSpPr>
        <p:spPr bwMode="auto">
          <a:xfrm>
            <a:off x="4283968" y="2780928"/>
            <a:ext cx="387797" cy="101637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>
              <a:solidFill>
                <a:srgbClr val="FFFFFF"/>
              </a:solidFill>
              <a:latin typeface="Arial" charset="0"/>
              <a:ea typeface="ＭＳ Ｐゴシック" pitchFamily="3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1764" y="3136714"/>
            <a:ext cx="2211635" cy="30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rgbClr val="0070C0"/>
                </a:solidFill>
              </a:rPr>
              <a:t>10-15 %</a:t>
            </a:r>
          </a:p>
        </p:txBody>
      </p:sp>
    </p:spTree>
    <p:extLst>
      <p:ext uri="{BB962C8B-B14F-4D97-AF65-F5344CB8AC3E}">
        <p14:creationId xmlns:p14="http://schemas.microsoft.com/office/powerpoint/2010/main" val="83249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704856" cy="850106"/>
          </a:xfrm>
        </p:spPr>
        <p:txBody>
          <a:bodyPr/>
          <a:lstStyle/>
          <a:p>
            <a:r>
              <a:rPr lang="fr-FR" dirty="0"/>
              <a:t>Epidémiologie microbienne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984788"/>
              </p:ext>
            </p:extLst>
          </p:nvPr>
        </p:nvGraphicFramePr>
        <p:xfrm>
          <a:off x="467544" y="206084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67544" y="1196752"/>
            <a:ext cx="820891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prstClr val="black"/>
                </a:solidFill>
              </a:rPr>
              <a:t>- Variable selon le site</a:t>
            </a:r>
          </a:p>
          <a:p>
            <a:r>
              <a:rPr lang="fr-FR" dirty="0">
                <a:solidFill>
                  <a:prstClr val="black"/>
                </a:solidFill>
              </a:rPr>
              <a:t>- </a:t>
            </a:r>
            <a:r>
              <a:rPr lang="fr-FR" dirty="0" err="1">
                <a:solidFill>
                  <a:prstClr val="black"/>
                </a:solidFill>
              </a:rPr>
              <a:t>Polymicobienne</a:t>
            </a:r>
            <a:r>
              <a:rPr lang="fr-FR" dirty="0">
                <a:solidFill>
                  <a:prstClr val="black"/>
                </a:solidFill>
              </a:rPr>
              <a:t> dans 20% des cas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544" y="1196752"/>
            <a:ext cx="4032448" cy="7920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3048000" y="5486400"/>
            <a:ext cx="685800" cy="44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55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67CD5-2B66-A243-B6EB-ADFA387B4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infections de prothèse vasculaire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D2AED1-A236-E542-9450-76E067947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Plusieurs milliers d’implants vasculaires posés chaque année</a:t>
            </a:r>
          </a:p>
          <a:p>
            <a:pPr lvl="1"/>
            <a:r>
              <a:rPr lang="fr-FR" dirty="0"/>
              <a:t>30 000 en France</a:t>
            </a:r>
            <a:r>
              <a:rPr lang="fr-FR" baseline="30000" dirty="0"/>
              <a:t>1</a:t>
            </a:r>
          </a:p>
          <a:p>
            <a:pPr lvl="1"/>
            <a:r>
              <a:rPr lang="fr-FR" dirty="0"/>
              <a:t>450 000 aux Etats-Unis</a:t>
            </a:r>
            <a:r>
              <a:rPr lang="fr-FR" baseline="30000" dirty="0"/>
              <a:t>2</a:t>
            </a:r>
          </a:p>
          <a:p>
            <a:pPr lvl="1"/>
            <a:endParaRPr lang="fr-FR" dirty="0"/>
          </a:p>
          <a:p>
            <a:r>
              <a:rPr lang="fr-FR" dirty="0"/>
              <a:t>Infections de prothèses vasculaires:</a:t>
            </a:r>
          </a:p>
          <a:p>
            <a:pPr lvl="1"/>
            <a:r>
              <a:rPr lang="fr-FR" dirty="0"/>
              <a:t>Redoutées</a:t>
            </a:r>
          </a:p>
          <a:p>
            <a:pPr lvl="1"/>
            <a:r>
              <a:rPr lang="fr-FR" dirty="0"/>
              <a:t>Mais cadre nosologique que récemment individualisé </a:t>
            </a:r>
          </a:p>
          <a:p>
            <a:pPr lvl="1"/>
            <a:r>
              <a:rPr lang="fr-FR" dirty="0"/>
              <a:t>Pratiques non standardisées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835FE2F6-12B7-8446-9EE5-64CB4804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587" y="6335713"/>
            <a:ext cx="24526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r-FR" altLang="x-none" sz="1400" baseline="30000" dirty="0">
                <a:solidFill>
                  <a:schemeClr val="tx2"/>
                </a:solidFill>
              </a:rPr>
              <a:t>1</a:t>
            </a:r>
            <a:r>
              <a:rPr lang="fr-FR" altLang="x-none" sz="1400" dirty="0">
                <a:solidFill>
                  <a:schemeClr val="tx2"/>
                </a:solidFill>
              </a:rPr>
              <a:t>HAS, rapport, 2013</a:t>
            </a:r>
          </a:p>
          <a:p>
            <a:pPr algn="r" eaLnBrk="1" hangingPunct="1"/>
            <a:r>
              <a:rPr lang="fr-FR" altLang="x-none" sz="1400" baseline="30000" dirty="0">
                <a:solidFill>
                  <a:schemeClr val="tx2"/>
                </a:solidFill>
              </a:rPr>
              <a:t>2</a:t>
            </a:r>
            <a:r>
              <a:rPr lang="fr-FR" altLang="x-none" sz="1400" dirty="0">
                <a:solidFill>
                  <a:schemeClr val="tx2"/>
                </a:solidFill>
              </a:rPr>
              <a:t>Darouiche, NEJM, 2004</a:t>
            </a:r>
          </a:p>
        </p:txBody>
      </p:sp>
    </p:spTree>
    <p:extLst>
      <p:ext uri="{BB962C8B-B14F-4D97-AF65-F5344CB8AC3E}">
        <p14:creationId xmlns:p14="http://schemas.microsoft.com/office/powerpoint/2010/main" val="1895723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606DC-F011-CB4A-AE68-A6D8E88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Antibiothérapie probabiliste: quoi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233F10-A9C4-6143-91CE-7A7E88FA2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442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fr-FR" dirty="0">
                <a:solidFill>
                  <a:srgbClr val="174984"/>
                </a:solidFill>
              </a:rPr>
              <a:t>Sepsis ou choc sans colonisation BLSE connue dans les 3 mois:</a:t>
            </a:r>
          </a:p>
          <a:p>
            <a:pPr lvl="1"/>
            <a:r>
              <a:rPr lang="fr-FR" dirty="0" err="1"/>
              <a:t>Pipéracilline-tazobactam</a:t>
            </a:r>
            <a:endParaRPr lang="fr-FR" dirty="0"/>
          </a:p>
          <a:p>
            <a:pPr lvl="1"/>
            <a:r>
              <a:rPr lang="fr-FR" dirty="0">
                <a:solidFill>
                  <a:srgbClr val="174984"/>
                </a:solidFill>
              </a:rPr>
              <a:t>+ </a:t>
            </a:r>
            <a:r>
              <a:rPr lang="fr-FR" dirty="0" err="1">
                <a:solidFill>
                  <a:srgbClr val="174984"/>
                </a:solidFill>
              </a:rPr>
              <a:t>Daptomycine</a:t>
            </a:r>
            <a:r>
              <a:rPr lang="fr-FR" dirty="0">
                <a:solidFill>
                  <a:srgbClr val="174984"/>
                </a:solidFill>
              </a:rPr>
              <a:t> ou vancomycine</a:t>
            </a:r>
          </a:p>
          <a:p>
            <a:pPr lvl="1"/>
            <a:endParaRPr lang="fr-FR" dirty="0"/>
          </a:p>
          <a:p>
            <a:r>
              <a:rPr lang="fr-FR" dirty="0">
                <a:solidFill>
                  <a:srgbClr val="174984"/>
                </a:solidFill>
              </a:rPr>
              <a:t>Choc + colonisation BLSE connue dans les 3 mois:</a:t>
            </a:r>
          </a:p>
          <a:p>
            <a:pPr lvl="1"/>
            <a:r>
              <a:rPr lang="fr-FR" dirty="0" err="1"/>
              <a:t>Méropénème</a:t>
            </a:r>
            <a:endParaRPr lang="fr-FR" dirty="0"/>
          </a:p>
          <a:p>
            <a:pPr lvl="1"/>
            <a:r>
              <a:rPr lang="fr-FR" dirty="0">
                <a:solidFill>
                  <a:srgbClr val="174984"/>
                </a:solidFill>
              </a:rPr>
              <a:t>+ </a:t>
            </a:r>
            <a:r>
              <a:rPr lang="fr-FR" dirty="0" err="1">
                <a:solidFill>
                  <a:srgbClr val="174984"/>
                </a:solidFill>
              </a:rPr>
              <a:t>Daptomycine</a:t>
            </a:r>
            <a:r>
              <a:rPr lang="fr-FR" dirty="0">
                <a:solidFill>
                  <a:srgbClr val="174984"/>
                </a:solidFill>
              </a:rPr>
              <a:t> ou vancomycine</a:t>
            </a:r>
          </a:p>
          <a:p>
            <a:pPr lvl="1"/>
            <a:r>
              <a:rPr lang="fr-FR" dirty="0"/>
              <a:t>+ </a:t>
            </a:r>
            <a:r>
              <a:rPr lang="fr-FR" dirty="0" err="1"/>
              <a:t>Amikacine</a:t>
            </a:r>
            <a:endParaRPr lang="fr-FR" dirty="0">
              <a:solidFill>
                <a:srgbClr val="174984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9BC468-3025-7749-8EE3-5173993E02FD}"/>
              </a:ext>
            </a:extLst>
          </p:cNvPr>
          <p:cNvSpPr txBox="1"/>
          <p:nvPr/>
        </p:nvSpPr>
        <p:spPr>
          <a:xfrm>
            <a:off x="6520069" y="6367871"/>
            <a:ext cx="234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>
                <a:solidFill>
                  <a:srgbClr val="174984"/>
                </a:solidFill>
              </a:rPr>
              <a:t>Revest</a:t>
            </a:r>
            <a:r>
              <a:rPr lang="fr-FR" sz="1400" dirty="0">
                <a:solidFill>
                  <a:srgbClr val="174984"/>
                </a:solidFill>
              </a:rPr>
              <a:t>, IJAA, 2015</a:t>
            </a:r>
          </a:p>
        </p:txBody>
      </p:sp>
    </p:spTree>
    <p:extLst>
      <p:ext uri="{BB962C8B-B14F-4D97-AF65-F5344CB8AC3E}">
        <p14:creationId xmlns:p14="http://schemas.microsoft.com/office/powerpoint/2010/main" val="2269496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E73D8-2174-384A-B970-AA00E29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81CD6-EB00-6D40-A255-D1E04A21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0933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174984"/>
                </a:solidFill>
              </a:rPr>
              <a:t>Devant la fièvre à 39°C, début d’un traitement par </a:t>
            </a:r>
            <a:r>
              <a:rPr lang="fr-FR" dirty="0" err="1">
                <a:solidFill>
                  <a:srgbClr val="174984"/>
                </a:solidFill>
              </a:rPr>
              <a:t>Pipéracilline-Tazobactam</a:t>
            </a:r>
            <a:r>
              <a:rPr lang="fr-FR" dirty="0">
                <a:solidFill>
                  <a:srgbClr val="174984"/>
                </a:solidFill>
              </a:rPr>
              <a:t> et </a:t>
            </a:r>
            <a:r>
              <a:rPr lang="fr-FR" dirty="0" err="1">
                <a:solidFill>
                  <a:srgbClr val="174984"/>
                </a:solidFill>
              </a:rPr>
              <a:t>daptomycine</a:t>
            </a:r>
            <a:endParaRPr lang="fr-FR" dirty="0">
              <a:solidFill>
                <a:srgbClr val="174984"/>
              </a:solidFill>
            </a:endParaRP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Il est opéré 5 jours plus tard par ablation de l’ensemble de l’</a:t>
            </a:r>
            <a:r>
              <a:rPr lang="fr-FR" dirty="0" err="1">
                <a:solidFill>
                  <a:srgbClr val="174984"/>
                </a:solidFill>
              </a:rPr>
              <a:t>endoprothèse</a:t>
            </a:r>
            <a:r>
              <a:rPr lang="fr-FR" dirty="0">
                <a:solidFill>
                  <a:srgbClr val="174984"/>
                </a:solidFill>
              </a:rPr>
              <a:t> et mise en place d’une allogreffe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375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E73D8-2174-384A-B970-AA00E29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IPV: aspects chirurgicaux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81CD6-EB00-6D40-A255-D1E04A21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0933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174984"/>
                </a:solidFill>
              </a:rPr>
              <a:t>Pas de supériorité entre allogreffe, reconstruction veineuse ou nouveau matériel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Une affaire d’équipe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Reconstruction </a:t>
            </a:r>
            <a:r>
              <a:rPr lang="fr-FR" i="1" dirty="0">
                <a:solidFill>
                  <a:srgbClr val="174984"/>
                </a:solidFill>
              </a:rPr>
              <a:t>in situ </a:t>
            </a:r>
            <a:r>
              <a:rPr lang="fr-FR" dirty="0">
                <a:solidFill>
                  <a:srgbClr val="174984"/>
                </a:solidFill>
              </a:rPr>
              <a:t>pour les IPV aortique 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3BF3E6-500A-6D4A-ABFE-134242B34040}"/>
              </a:ext>
            </a:extLst>
          </p:cNvPr>
          <p:cNvSpPr txBox="1"/>
          <p:nvPr/>
        </p:nvSpPr>
        <p:spPr>
          <a:xfrm>
            <a:off x="6652591" y="6283223"/>
            <a:ext cx="2279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>
                <a:solidFill>
                  <a:srgbClr val="174984"/>
                </a:solidFill>
              </a:rPr>
              <a:t>Batt</a:t>
            </a:r>
            <a:r>
              <a:rPr lang="fr-FR" sz="1400" dirty="0">
                <a:solidFill>
                  <a:srgbClr val="174984"/>
                </a:solidFill>
              </a:rPr>
              <a:t>, </a:t>
            </a:r>
            <a:r>
              <a:rPr lang="fr-FR" sz="1400" dirty="0" err="1">
                <a:solidFill>
                  <a:srgbClr val="174984"/>
                </a:solidFill>
              </a:rPr>
              <a:t>Angiology</a:t>
            </a:r>
            <a:r>
              <a:rPr lang="fr-FR" sz="1400" dirty="0">
                <a:solidFill>
                  <a:srgbClr val="174984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65801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E73D8-2174-384A-B970-AA00E29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81CD6-EB00-6D40-A255-D1E04A21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0933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174984"/>
                </a:solidFill>
              </a:rPr>
              <a:t>Les prélèvements peropératoires sont positifs à </a:t>
            </a:r>
            <a:r>
              <a:rPr lang="fr-FR" i="1" dirty="0">
                <a:solidFill>
                  <a:srgbClr val="174984"/>
                </a:solidFill>
              </a:rPr>
              <a:t>S. aureus</a:t>
            </a:r>
            <a:endParaRPr lang="fr-FR" dirty="0">
              <a:solidFill>
                <a:srgbClr val="174984"/>
              </a:solidFill>
            </a:endParaRP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069EEE-66FD-3A4F-9D67-98ACDC09F11E}"/>
              </a:ext>
            </a:extLst>
          </p:cNvPr>
          <p:cNvSpPr txBox="1">
            <a:spLocks/>
          </p:cNvSpPr>
          <p:nvPr/>
        </p:nvSpPr>
        <p:spPr>
          <a:xfrm>
            <a:off x="3518452" y="2332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7AFAA"/>
              </a:buClr>
              <a:buFont typeface="Arial"/>
              <a:buChar char="•"/>
              <a:defRPr sz="3200" kern="1200">
                <a:solidFill>
                  <a:srgbClr val="57AFA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Pénicilline:				</a:t>
            </a:r>
            <a:r>
              <a:rPr lang="fr-FR" sz="2400" b="1">
                <a:solidFill>
                  <a:srgbClr val="FF0000"/>
                </a:solidFill>
                <a:ea typeface="ＭＳ Ｐゴシック" pitchFamily="-84" charset="-128"/>
              </a:rPr>
              <a:t>R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Oxacilline:	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Erythromycine: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Lincomycine:	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Pristinamycine: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Linézolide:	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Gentamicine: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Ciprofloxacine: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Fosfomycine: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Cotrimoxazole: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Acide Fusidique: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Rifampicine:	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Vanco-Teico:				</a:t>
            </a:r>
            <a:r>
              <a:rPr lang="fr-FR" sz="2400" b="1">
                <a:solidFill>
                  <a:srgbClr val="008F00"/>
                </a:solidFill>
                <a:ea typeface="ＭＳ Ｐゴシック" pitchFamily="-84" charset="-128"/>
              </a:rPr>
              <a:t>S</a:t>
            </a:r>
            <a:r>
              <a:rPr lang="fr-FR" sz="2400">
                <a:solidFill>
                  <a:srgbClr val="174984"/>
                </a:solidFill>
                <a:ea typeface="ＭＳ Ｐゴシック" pitchFamily="-84" charset="-128"/>
              </a:rPr>
              <a:t>	</a:t>
            </a:r>
            <a:endParaRPr lang="fr-FR" sz="2400" dirty="0">
              <a:solidFill>
                <a:srgbClr val="174984"/>
              </a:solidFill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463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CEFC0-1233-4141-BE86-00AD7667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IPV à SAMS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98902-56CA-3F4C-8C3E-54489209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 faites-vous en terme d’antibiothérapie ?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Poursuite </a:t>
            </a:r>
            <a:r>
              <a:rPr lang="fr-FR" dirty="0" err="1"/>
              <a:t>Pip</a:t>
            </a:r>
            <a:r>
              <a:rPr lang="fr-FR" dirty="0"/>
              <a:t>-Taz et </a:t>
            </a:r>
            <a:r>
              <a:rPr lang="fr-FR" dirty="0" err="1"/>
              <a:t>daptomycine</a:t>
            </a:r>
            <a:endParaRPr lang="fr-FR" dirty="0"/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Poursuite </a:t>
            </a:r>
            <a:r>
              <a:rPr lang="fr-FR" dirty="0" err="1"/>
              <a:t>daptomycine</a:t>
            </a:r>
            <a:r>
              <a:rPr lang="fr-FR" dirty="0"/>
              <a:t> seule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Poursuite </a:t>
            </a:r>
            <a:r>
              <a:rPr lang="fr-FR" dirty="0" err="1"/>
              <a:t>daptomycine</a:t>
            </a:r>
            <a:r>
              <a:rPr lang="fr-FR" dirty="0"/>
              <a:t> + rifampicine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Arrêt du traitement antérieur et mise sous </a:t>
            </a:r>
            <a:r>
              <a:rPr lang="fr-FR" dirty="0" err="1"/>
              <a:t>cloxacilline</a:t>
            </a:r>
            <a:r>
              <a:rPr lang="fr-FR" dirty="0"/>
              <a:t> seule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Autre chose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8697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CEFC0-1233-4141-BE86-00AD7667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IPV à SAMS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98902-56CA-3F4C-8C3E-54489209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Envisagez-vous un relai oral ?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Oui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Non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764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9" y="543340"/>
            <a:ext cx="8001454" cy="16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15" y="1520938"/>
            <a:ext cx="3930427" cy="14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609601" y="424070"/>
            <a:ext cx="8189842" cy="18762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13"/>
          </a:p>
        </p:txBody>
      </p:sp>
      <p:pic>
        <p:nvPicPr>
          <p:cNvPr id="11776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069058"/>
            <a:ext cx="4961334" cy="218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66" y="2947691"/>
            <a:ext cx="2572422" cy="24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29300" y="4800600"/>
            <a:ext cx="258366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013"/>
          </a:p>
        </p:txBody>
      </p:sp>
      <p:pic>
        <p:nvPicPr>
          <p:cNvPr id="117767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3233739"/>
            <a:ext cx="166688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8" name="ZoneTexte 10"/>
          <p:cNvSpPr txBox="1">
            <a:spLocks noChangeArrowheads="1"/>
          </p:cNvSpPr>
          <p:nvPr/>
        </p:nvSpPr>
        <p:spPr bwMode="auto">
          <a:xfrm>
            <a:off x="1915715" y="5257117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B050"/>
                </a:solidFill>
                <a:latin typeface="Helvetica" charset="0"/>
              </a:rPr>
              <a:t>Live </a:t>
            </a:r>
            <a:r>
              <a:rPr lang="fr-FR" altLang="fr-FR" sz="1350" dirty="0">
                <a:latin typeface="Helvetica" charset="0"/>
              </a:rPr>
              <a:t>(</a:t>
            </a:r>
            <a:r>
              <a:rPr lang="fr-FR" altLang="fr-FR" sz="1350" dirty="0" err="1">
                <a:latin typeface="Helvetica" charset="0"/>
              </a:rPr>
              <a:t>Syto</a:t>
            </a:r>
            <a:r>
              <a:rPr lang="fr-FR" altLang="fr-FR" sz="1350" dirty="0">
                <a:latin typeface="Helvetica" charset="0"/>
              </a:rPr>
              <a:t> 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FF0000"/>
                </a:solidFill>
                <a:latin typeface="Helvetica" charset="0"/>
              </a:rPr>
              <a:t>Dead </a:t>
            </a:r>
            <a:r>
              <a:rPr lang="fr-FR" altLang="fr-FR" sz="1350" dirty="0">
                <a:latin typeface="Helvetica" charset="0"/>
              </a:rPr>
              <a:t>(iodure </a:t>
            </a:r>
            <a:r>
              <a:rPr lang="fr-FR" altLang="fr-FR" sz="1350" dirty="0" err="1">
                <a:latin typeface="Helvetica" charset="0"/>
              </a:rPr>
              <a:t>propidium</a:t>
            </a:r>
            <a:r>
              <a:rPr lang="fr-FR" altLang="fr-FR" sz="1350" dirty="0">
                <a:latin typeface="Helvetic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9262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9466D8-BFFA-1F42-991E-6CADF9C9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41" y="228372"/>
            <a:ext cx="7605963" cy="14167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289B7C-EE50-B648-808A-828371A80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236"/>
            <a:ext cx="1046922" cy="4721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ECD51E-F4EF-F74D-9411-3CC6BF90AE8C}"/>
              </a:ext>
            </a:extLst>
          </p:cNvPr>
          <p:cNvSpPr txBox="1"/>
          <p:nvPr/>
        </p:nvSpPr>
        <p:spPr>
          <a:xfrm>
            <a:off x="7487479" y="752104"/>
            <a:ext cx="76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74CABE-30AB-AD4B-AD85-23AD9DB98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1" y="2660032"/>
            <a:ext cx="1695179" cy="15206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2DCD9F-CAC3-FA45-9ED2-1A1D832D0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9" y="4180708"/>
            <a:ext cx="1751509" cy="14512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B8BFD4-C1B1-5949-81D1-A40F9116BC37}"/>
              </a:ext>
            </a:extLst>
          </p:cNvPr>
          <p:cNvSpPr txBox="1"/>
          <p:nvPr/>
        </p:nvSpPr>
        <p:spPr>
          <a:xfrm>
            <a:off x="617361" y="5657354"/>
            <a:ext cx="10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Contrôles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2DF271-A2A1-5A42-9D7A-A07976E5F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797" y="2752632"/>
            <a:ext cx="1439663" cy="28793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3DC7F8A-CB40-0647-8004-9E1C0234476A}"/>
              </a:ext>
            </a:extLst>
          </p:cNvPr>
          <p:cNvSpPr txBox="1"/>
          <p:nvPr/>
        </p:nvSpPr>
        <p:spPr>
          <a:xfrm>
            <a:off x="2185641" y="5657354"/>
            <a:ext cx="12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Rifampicine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DB4798F-8B77-3C4B-86E8-196213123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011" y="2560616"/>
            <a:ext cx="3158073" cy="150485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E1F4259-9751-AB42-8185-FD73FC65400F}"/>
              </a:ext>
            </a:extLst>
          </p:cNvPr>
          <p:cNvSpPr txBox="1"/>
          <p:nvPr/>
        </p:nvSpPr>
        <p:spPr>
          <a:xfrm>
            <a:off x="6200077" y="4173729"/>
            <a:ext cx="5111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accent1"/>
                </a:solidFill>
              </a:rPr>
              <a:t>Ly6G</a:t>
            </a:r>
            <a:r>
              <a:rPr lang="fr-FR" sz="1000" dirty="0">
                <a:solidFill>
                  <a:schemeClr val="tx2"/>
                </a:solidFill>
              </a:rPr>
              <a:t>:</a:t>
            </a:r>
            <a:r>
              <a:rPr lang="fr-FR" sz="1000" dirty="0"/>
              <a:t> neutrophiles; </a:t>
            </a:r>
            <a:r>
              <a:rPr lang="fr-FR" sz="1000" dirty="0">
                <a:solidFill>
                  <a:srgbClr val="FF0000"/>
                </a:solidFill>
              </a:rPr>
              <a:t>F4/80:</a:t>
            </a:r>
            <a:r>
              <a:rPr lang="fr-FR" sz="1000" dirty="0"/>
              <a:t> macrophages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92C403E-98D9-0244-A9B7-900E5E13F67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31" y="3313043"/>
            <a:ext cx="1687608" cy="1876011"/>
          </a:xfrm>
          <a:prstGeom prst="rect">
            <a:avLst/>
          </a:prstGeom>
        </p:spPr>
      </p:pic>
      <p:sp>
        <p:nvSpPr>
          <p:cNvPr id="22" name="ZoneTexte 10">
            <a:extLst>
              <a:ext uri="{FF2B5EF4-FFF2-40B4-BE49-F238E27FC236}">
                <a16:creationId xmlns:a16="http://schemas.microsoft.com/office/drawing/2014/main" id="{6344C320-8328-9B44-A2FB-AEA738477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61" y="2076374"/>
            <a:ext cx="30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rgbClr val="00B050"/>
                </a:solidFill>
                <a:latin typeface="Helvetica" charset="0"/>
              </a:rPr>
              <a:t>Live </a:t>
            </a:r>
            <a:r>
              <a:rPr lang="fr-FR" altLang="fr-FR" sz="1200" dirty="0">
                <a:latin typeface="Helvetica" charset="0"/>
              </a:rPr>
              <a:t>(</a:t>
            </a:r>
            <a:r>
              <a:rPr lang="fr-FR" altLang="fr-FR" sz="1200" dirty="0" err="1">
                <a:latin typeface="Helvetica" charset="0"/>
              </a:rPr>
              <a:t>Syto</a:t>
            </a:r>
            <a:r>
              <a:rPr lang="fr-FR" altLang="fr-FR" sz="1200" dirty="0">
                <a:latin typeface="Helvetica" charset="0"/>
              </a:rPr>
              <a:t> 9); </a:t>
            </a:r>
            <a:r>
              <a:rPr lang="fr-FR" altLang="fr-FR" sz="1200" dirty="0">
                <a:solidFill>
                  <a:srgbClr val="FF0000"/>
                </a:solidFill>
                <a:latin typeface="Helvetica" charset="0"/>
              </a:rPr>
              <a:t>Dead </a:t>
            </a:r>
            <a:r>
              <a:rPr lang="fr-FR" altLang="fr-FR" sz="1200" dirty="0">
                <a:latin typeface="Helvetica" charset="0"/>
              </a:rPr>
              <a:t>(iodure </a:t>
            </a:r>
            <a:r>
              <a:rPr lang="fr-FR" altLang="fr-FR" sz="1200" dirty="0" err="1">
                <a:latin typeface="Helvetica" charset="0"/>
              </a:rPr>
              <a:t>propidium</a:t>
            </a:r>
            <a:r>
              <a:rPr lang="fr-FR" altLang="fr-FR" sz="1200" dirty="0">
                <a:latin typeface="Helvetica" charset="0"/>
              </a:rPr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B1410B8-CA46-8644-B9DF-29FD71C79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5059" y="4419950"/>
            <a:ext cx="2998025" cy="18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26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E09CFB-39BF-CE4B-9DE0-31B3286C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41" y="254253"/>
            <a:ext cx="5928160" cy="1796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9FD4D4-4682-2942-9C98-ED23CB60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2" y="465674"/>
            <a:ext cx="2720210" cy="2014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2C99BC-D0D4-2F41-9C87-4BC40C223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21" y="1029684"/>
            <a:ext cx="1350537" cy="6138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84FA1E-7F16-504A-BAF6-629B39E7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95" y="2813216"/>
            <a:ext cx="6010419" cy="33617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E2307B-E242-114C-AAB4-EC01B89EB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654" y="4008074"/>
            <a:ext cx="1961347" cy="6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0444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CEFC0-1233-4141-BE86-00AD7667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 R, 59 ans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98902-56CA-3F4C-8C3E-54489209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L’évolution est favorable</a:t>
            </a:r>
          </a:p>
          <a:p>
            <a:r>
              <a:rPr lang="fr-FR" dirty="0"/>
              <a:t>Quelle durée de traitement ?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2 semaines post-opératoires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4 semaines post-opératoires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6 semaines post-opératoires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12 semaines post-opératoires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A vie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908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x-none" altLang="x-none">
              <a:latin typeface="Calibri" charset="0"/>
            </a:endParaRPr>
          </a:p>
        </p:txBody>
      </p:sp>
      <p:pic>
        <p:nvPicPr>
          <p:cNvPr id="504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9622"/>
            <a:ext cx="8262056" cy="397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4837" name="Rectangle 5"/>
          <p:cNvSpPr>
            <a:spLocks noChangeArrowheads="1"/>
          </p:cNvSpPr>
          <p:nvPr/>
        </p:nvSpPr>
        <p:spPr bwMode="auto">
          <a:xfrm>
            <a:off x="770467" y="2940756"/>
            <a:ext cx="7481711" cy="18344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600">
              <a:ea typeface="ＭＳ Ｐゴシック" charset="0"/>
            </a:endParaRPr>
          </a:p>
        </p:txBody>
      </p:sp>
      <p:sp>
        <p:nvSpPr>
          <p:cNvPr id="504838" name="Text Box 6"/>
          <p:cNvSpPr txBox="1">
            <a:spLocks noChangeArrowheads="1"/>
          </p:cNvSpPr>
          <p:nvPr/>
        </p:nvSpPr>
        <p:spPr bwMode="auto">
          <a:xfrm>
            <a:off x="3994856" y="5767212"/>
            <a:ext cx="4811889" cy="28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1244" dirty="0" err="1">
                <a:solidFill>
                  <a:srgbClr val="174984"/>
                </a:solidFill>
                <a:ea typeface="ＭＳ Ｐゴシック" charset="0"/>
              </a:rPr>
              <a:t>Darouiche</a:t>
            </a:r>
            <a:r>
              <a:rPr lang="fr-FR" sz="1244" dirty="0">
                <a:solidFill>
                  <a:srgbClr val="174984"/>
                </a:solidFill>
                <a:ea typeface="ＭＳ Ｐゴシック" charset="0"/>
              </a:rPr>
              <a:t>, NEJM, 2004</a:t>
            </a:r>
          </a:p>
        </p:txBody>
      </p:sp>
    </p:spTree>
    <p:extLst>
      <p:ext uri="{BB962C8B-B14F-4D97-AF65-F5344CB8AC3E}">
        <p14:creationId xmlns:p14="http://schemas.microsoft.com/office/powerpoint/2010/main" val="729516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CEFC0-1233-4141-BE86-00AD7667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Durée de traitement des IPV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98902-56CA-3F4C-8C3E-54489209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43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fr-FR" dirty="0"/>
              <a:t>Si ablation de l’ensemble du matériel infecté</a:t>
            </a:r>
          </a:p>
          <a:p>
            <a:pPr lvl="1"/>
            <a:r>
              <a:rPr lang="fr-FR" dirty="0"/>
              <a:t>Non remplacé: 2 semaines</a:t>
            </a:r>
          </a:p>
          <a:p>
            <a:pPr lvl="1"/>
            <a:r>
              <a:rPr lang="fr-FR" dirty="0"/>
              <a:t>Remplacé par allogreffe ou veine: 4 semaines</a:t>
            </a:r>
          </a:p>
          <a:p>
            <a:pPr lvl="1"/>
            <a:r>
              <a:rPr lang="fr-FR" dirty="0"/>
              <a:t>Remplacé par prothèse: 6 semaines</a:t>
            </a:r>
          </a:p>
          <a:p>
            <a:pPr lvl="1"/>
            <a:endParaRPr lang="fr-FR" dirty="0"/>
          </a:p>
          <a:p>
            <a:r>
              <a:rPr lang="fr-FR" dirty="0"/>
              <a:t>Maintien de tout ou partie du matériel</a:t>
            </a:r>
          </a:p>
          <a:p>
            <a:pPr lvl="1"/>
            <a:r>
              <a:rPr lang="fr-FR" dirty="0"/>
              <a:t>Chirurgie dans le mois qui suit la pose initiale: 12 semaines ?</a:t>
            </a:r>
          </a:p>
          <a:p>
            <a:pPr lvl="1"/>
            <a:r>
              <a:rPr lang="fr-FR" dirty="0"/>
              <a:t>Autre situation: 6 semaines puis traitement suspensif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765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AB55E-D493-B54A-8B37-83938083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2AF14A-7F94-744B-BAC7-199811819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rgbClr val="174984"/>
                </a:solidFill>
              </a:rPr>
              <a:t>IPV: infections graves et pas si rares que cela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On commence à y voir plus clair !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Diagnostic encore difficile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Prise en charge médico-chirurgicale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Des possibilités de traitements oraux et plus courts</a:t>
            </a:r>
          </a:p>
        </p:txBody>
      </p:sp>
    </p:spTree>
    <p:extLst>
      <p:ext uri="{BB962C8B-B14F-4D97-AF65-F5344CB8AC3E}">
        <p14:creationId xmlns:p14="http://schemas.microsoft.com/office/powerpoint/2010/main" val="15905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181EA-0656-F14C-8360-78AA1880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Morbi</a:t>
            </a:r>
            <a:r>
              <a:rPr lang="fr-FR" dirty="0"/>
              <a:t>-mortalité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04B16-D14F-4E4E-AD60-413253EB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endParaRPr lang="fr-FR" sz="2400" dirty="0"/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D8415D72-EC29-C944-A6F6-FADB1D670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13" y="2465388"/>
            <a:ext cx="484253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006957-FEDF-374A-B12E-593A461EB344}"/>
              </a:ext>
            </a:extLst>
          </p:cNvPr>
          <p:cNvSpPr txBox="1"/>
          <p:nvPr/>
        </p:nvSpPr>
        <p:spPr>
          <a:xfrm>
            <a:off x="6689518" y="5688222"/>
            <a:ext cx="22320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8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Legout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et al, 2011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9D06F717-5B2A-CB47-A533-3851757AD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020" y="4121426"/>
            <a:ext cx="4709180" cy="50330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E7AA4DE-F538-AF45-8830-477E0F37FBBA}"/>
              </a:ext>
            </a:extLst>
          </p:cNvPr>
          <p:cNvSpPr txBox="1">
            <a:spLocks/>
          </p:cNvSpPr>
          <p:nvPr/>
        </p:nvSpPr>
        <p:spPr>
          <a:xfrm>
            <a:off x="304800" y="1699592"/>
            <a:ext cx="338707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57AFAA"/>
              </a:buClr>
              <a:buFont typeface="Arial"/>
              <a:buChar char="•"/>
              <a:defRPr sz="3200" kern="1200">
                <a:solidFill>
                  <a:srgbClr val="57AFA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749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Mortalité: </a:t>
            </a:r>
          </a:p>
          <a:p>
            <a:pPr lvl="1"/>
            <a:r>
              <a:rPr lang="fr-FR" sz="2000" dirty="0"/>
              <a:t>15% à M1, 20% à un an</a:t>
            </a:r>
          </a:p>
          <a:p>
            <a:pPr lvl="1"/>
            <a:r>
              <a:rPr lang="fr-FR" sz="2000" dirty="0"/>
              <a:t>20% à M1 et 40%à 1 an si fistule </a:t>
            </a:r>
            <a:r>
              <a:rPr lang="fr-FR" sz="2000" dirty="0" err="1"/>
              <a:t>prothéto</a:t>
            </a:r>
            <a:r>
              <a:rPr lang="fr-FR" sz="2000" dirty="0"/>
              <a:t>-digestive</a:t>
            </a:r>
          </a:p>
          <a:p>
            <a:pPr lvl="1"/>
            <a:endParaRPr lang="fr-FR" sz="2000" dirty="0"/>
          </a:p>
          <a:p>
            <a:r>
              <a:rPr lang="fr-FR" sz="2400" dirty="0"/>
              <a:t>Morbidité</a:t>
            </a:r>
          </a:p>
          <a:p>
            <a:pPr lvl="1"/>
            <a:r>
              <a:rPr lang="fr-FR" sz="2000" dirty="0"/>
              <a:t>4 à 14 % d’amputations</a:t>
            </a:r>
          </a:p>
          <a:p>
            <a:pPr marL="457200" lvl="1" indent="0">
              <a:buFont typeface="Arial"/>
              <a:buNone/>
            </a:pPr>
            <a:endParaRPr lang="fr-FR" sz="2400" dirty="0"/>
          </a:p>
          <a:p>
            <a:pPr marL="457200" lvl="1" indent="0">
              <a:buFont typeface="Arial"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7691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181EA-0656-F14C-8360-78AA1880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Taux d’infection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04B16-D14F-4E4E-AD60-413253EB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Stable sur les 50 dernières années: </a:t>
            </a:r>
            <a:r>
              <a:rPr lang="fr-FR" b="1" dirty="0">
                <a:solidFill>
                  <a:srgbClr val="FF0000"/>
                </a:solidFill>
              </a:rPr>
              <a:t>1,5 %</a:t>
            </a:r>
          </a:p>
          <a:p>
            <a:pPr marL="457200" lvl="1" indent="0">
              <a:buNone/>
            </a:pPr>
            <a:r>
              <a:rPr lang="fr-FR" sz="2400" dirty="0"/>
              <a:t>1914 IPV sur 126 649 prothèses implantées (98 publications)</a:t>
            </a:r>
          </a:p>
          <a:p>
            <a:endParaRPr lang="fr-FR" dirty="0"/>
          </a:p>
          <a:p>
            <a:r>
              <a:rPr lang="fr-FR" dirty="0"/>
              <a:t>Selon le type de prothèse:</a:t>
            </a:r>
          </a:p>
          <a:p>
            <a:pPr lvl="1"/>
            <a:r>
              <a:rPr lang="fr-FR" dirty="0"/>
              <a:t>Aorte abdominale: 1%</a:t>
            </a:r>
          </a:p>
          <a:p>
            <a:pPr lvl="1"/>
            <a:r>
              <a:rPr lang="fr-FR" dirty="0"/>
              <a:t>Aorte thoracique: 1,3%</a:t>
            </a:r>
          </a:p>
          <a:p>
            <a:pPr lvl="1"/>
            <a:r>
              <a:rPr lang="fr-FR" dirty="0"/>
              <a:t>Artères périphériques: </a:t>
            </a:r>
            <a:r>
              <a:rPr lang="fr-FR" dirty="0">
                <a:solidFill>
                  <a:srgbClr val="FF0000"/>
                </a:solidFill>
              </a:rPr>
              <a:t>4,8%</a:t>
            </a: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45453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181EA-0656-F14C-8360-78AA1880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Classifications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04B16-D14F-4E4E-AD60-413253EB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174984"/>
                </a:solidFill>
              </a:rPr>
              <a:t>Peu utiles</a:t>
            </a:r>
          </a:p>
          <a:p>
            <a:r>
              <a:rPr lang="fr-FR" dirty="0" err="1">
                <a:solidFill>
                  <a:srgbClr val="174984"/>
                </a:solidFill>
              </a:rPr>
              <a:t>Intracavitaires</a:t>
            </a:r>
            <a:r>
              <a:rPr lang="fr-FR" dirty="0">
                <a:solidFill>
                  <a:srgbClr val="174984"/>
                </a:solidFill>
              </a:rPr>
              <a:t>/</a:t>
            </a:r>
            <a:r>
              <a:rPr lang="fr-FR" dirty="0" err="1">
                <a:solidFill>
                  <a:srgbClr val="174984"/>
                </a:solidFill>
              </a:rPr>
              <a:t>extracavitaires</a:t>
            </a:r>
            <a:endParaRPr lang="fr-FR" dirty="0">
              <a:solidFill>
                <a:srgbClr val="174984"/>
              </a:solidFill>
            </a:endParaRPr>
          </a:p>
          <a:p>
            <a:endParaRPr lang="fr-FR" dirty="0">
              <a:solidFill>
                <a:srgbClr val="174984"/>
              </a:solidFill>
            </a:endParaRPr>
          </a:p>
          <a:p>
            <a:r>
              <a:rPr lang="fr-FR" dirty="0">
                <a:solidFill>
                  <a:srgbClr val="174984"/>
                </a:solidFill>
              </a:rPr>
              <a:t>Précoce &lt; 4 mois; tardive &gt; 4 mois</a:t>
            </a:r>
          </a:p>
          <a:p>
            <a:r>
              <a:rPr lang="fr-FR" altLang="x-none" sz="2800" dirty="0">
                <a:solidFill>
                  <a:schemeClr val="tx2"/>
                </a:solidFill>
                <a:latin typeface="Calibri" charset="0"/>
              </a:rPr>
              <a:t>Délai moyen de survenue d</a:t>
            </a:r>
            <a:r>
              <a:rPr lang="fr-FR" altLang="fr-FR" sz="2800" dirty="0">
                <a:solidFill>
                  <a:schemeClr val="tx2"/>
                </a:solidFill>
                <a:latin typeface="Calibri" charset="0"/>
              </a:rPr>
              <a:t>’</a:t>
            </a:r>
            <a:r>
              <a:rPr lang="fr-FR" altLang="x-none" sz="2800" dirty="0">
                <a:solidFill>
                  <a:schemeClr val="tx2"/>
                </a:solidFill>
                <a:latin typeface="Calibri" charset="0"/>
              </a:rPr>
              <a:t>IPV:</a:t>
            </a:r>
          </a:p>
          <a:p>
            <a:pPr lvl="1"/>
            <a:r>
              <a:rPr lang="fr-FR" altLang="x-none" sz="2000" dirty="0">
                <a:solidFill>
                  <a:schemeClr val="tx2"/>
                </a:solidFill>
                <a:latin typeface="Calibri" charset="0"/>
              </a:rPr>
              <a:t>Prothèses aorte abdominale: </a:t>
            </a:r>
            <a:r>
              <a:rPr lang="fr-FR" altLang="x-none" sz="2400" b="1" dirty="0">
                <a:solidFill>
                  <a:srgbClr val="FF0000"/>
                </a:solidFill>
                <a:latin typeface="Calibri" charset="0"/>
              </a:rPr>
              <a:t>51 mois </a:t>
            </a:r>
            <a:r>
              <a:rPr lang="fr-FR" altLang="x-none" sz="2000" dirty="0">
                <a:solidFill>
                  <a:schemeClr val="tx2"/>
                </a:solidFill>
                <a:latin typeface="Calibri" charset="0"/>
              </a:rPr>
              <a:t>(4,4-97)</a:t>
            </a:r>
          </a:p>
          <a:p>
            <a:pPr lvl="1"/>
            <a:r>
              <a:rPr lang="fr-FR" altLang="x-none" sz="2000" dirty="0">
                <a:solidFill>
                  <a:schemeClr val="tx2"/>
                </a:solidFill>
                <a:latin typeface="Calibri" charset="0"/>
              </a:rPr>
              <a:t>Prothèses artères périphériques: </a:t>
            </a:r>
            <a:r>
              <a:rPr lang="fr-FR" altLang="x-none" sz="2400" b="1" dirty="0">
                <a:solidFill>
                  <a:srgbClr val="FF0000"/>
                </a:solidFill>
                <a:latin typeface="Calibri" charset="0"/>
              </a:rPr>
              <a:t>12 mois </a:t>
            </a:r>
            <a:r>
              <a:rPr lang="fr-FR" altLang="x-none" sz="2000" dirty="0">
                <a:solidFill>
                  <a:schemeClr val="tx2"/>
                </a:solidFill>
                <a:latin typeface="Calibri" charset="0"/>
              </a:rPr>
              <a:t>(1-27)</a:t>
            </a:r>
          </a:p>
          <a:p>
            <a:pPr lvl="1"/>
            <a:r>
              <a:rPr lang="fr-FR" altLang="x-none" sz="2000" dirty="0">
                <a:solidFill>
                  <a:schemeClr val="tx2"/>
                </a:solidFill>
                <a:latin typeface="Calibri" charset="0"/>
              </a:rPr>
              <a:t>Carotides: </a:t>
            </a:r>
            <a:r>
              <a:rPr lang="fr-FR" altLang="x-none" sz="2000" b="1" dirty="0">
                <a:solidFill>
                  <a:srgbClr val="FF0000"/>
                </a:solidFill>
                <a:latin typeface="Calibri" charset="0"/>
              </a:rPr>
              <a:t>18 mois </a:t>
            </a:r>
            <a:r>
              <a:rPr lang="fr-FR" altLang="x-none" sz="2000" dirty="0">
                <a:solidFill>
                  <a:schemeClr val="tx2"/>
                </a:solidFill>
                <a:latin typeface="Calibri" charset="0"/>
              </a:rPr>
              <a:t>(8,5-24,5)</a:t>
            </a:r>
          </a:p>
          <a:p>
            <a:endParaRPr lang="fr-FR" dirty="0">
              <a:solidFill>
                <a:srgbClr val="174984"/>
              </a:solidFill>
            </a:endParaRP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4230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60810"/>
              </p:ext>
            </p:extLst>
          </p:nvPr>
        </p:nvGraphicFramePr>
        <p:xfrm>
          <a:off x="138126" y="76029"/>
          <a:ext cx="8898369" cy="5870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82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9662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Szilagyi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Samson*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Bunt</a:t>
                      </a:r>
                      <a:r>
                        <a:rPr lang="fr-FR" sz="1600" dirty="0"/>
                        <a:t>**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029"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Infection limitée</a:t>
                      </a:r>
                      <a:r>
                        <a:rPr lang="fr-FR" sz="1300" baseline="0" dirty="0"/>
                        <a:t> au derme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</a:t>
                      </a:r>
                      <a:r>
                        <a:rPr lang="fr-FR" sz="1300" baseline="0" dirty="0"/>
                        <a:t> 1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/>
                        <a:t>Infection</a:t>
                      </a:r>
                      <a:r>
                        <a:rPr lang="fr-FR" sz="1300" baseline="0" dirty="0"/>
                        <a:t> limitée  au derme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P0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Infection</a:t>
                      </a:r>
                      <a:r>
                        <a:rPr lang="fr-FR" sz="1300" baseline="0" dirty="0"/>
                        <a:t>s profondes, </a:t>
                      </a:r>
                      <a:r>
                        <a:rPr lang="fr-FR" sz="1300" dirty="0"/>
                        <a:t>« intra-cavitaires » (aorte abdominale et thoracique ), incluant les </a:t>
                      </a:r>
                      <a:r>
                        <a:rPr lang="fr-FR" sz="1300" dirty="0" err="1"/>
                        <a:t>stents</a:t>
                      </a:r>
                      <a:r>
                        <a:rPr lang="fr-FR" sz="13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429"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Infection étendue au tissu </a:t>
                      </a:r>
                      <a:r>
                        <a:rPr lang="fr-FR" sz="1300" baseline="0" dirty="0"/>
                        <a:t>sous-cutané</a:t>
                      </a:r>
                      <a:r>
                        <a:rPr lang="fr-FR" sz="1300" dirty="0"/>
                        <a:t> MAIS</a:t>
                      </a:r>
                      <a:r>
                        <a:rPr lang="fr-FR" sz="1300" baseline="0" dirty="0"/>
                        <a:t> n’envahissant  pas l’implant artériel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/>
                        <a:t>Infection du tissu </a:t>
                      </a:r>
                      <a:r>
                        <a:rPr lang="fr-FR" sz="1300" baseline="0" dirty="0"/>
                        <a:t>sous-cutané</a:t>
                      </a:r>
                      <a:r>
                        <a:rPr lang="fr-FR" sz="1300" dirty="0"/>
                        <a:t> </a:t>
                      </a:r>
                      <a:r>
                        <a:rPr lang="fr-FR" sz="1300" baseline="0" dirty="0"/>
                        <a:t>SANS contact direct  avec l’implant artériel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/>
                        <a:t>Infections superficielles,</a:t>
                      </a:r>
                      <a:r>
                        <a:rPr lang="fr-FR" sz="1300" baseline="0" dirty="0"/>
                        <a:t> </a:t>
                      </a:r>
                      <a:r>
                        <a:rPr lang="fr-FR" sz="1300" dirty="0"/>
                        <a:t>« extra-cavitaires »,</a:t>
                      </a:r>
                      <a:r>
                        <a:rPr lang="fr-FR" sz="1300" baseline="0" dirty="0"/>
                        <a:t> incluant les </a:t>
                      </a:r>
                      <a:r>
                        <a:rPr lang="fr-FR" sz="1300" dirty="0" err="1"/>
                        <a:t>stents</a:t>
                      </a:r>
                      <a:r>
                        <a:rPr lang="fr-FR" sz="1300" dirty="0"/>
                        <a:t> et les fistules artério-veineuses prothétiques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555"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Infection impliquant</a:t>
                      </a:r>
                      <a:r>
                        <a:rPr lang="fr-FR" sz="1300" baseline="0" dirty="0"/>
                        <a:t> l’implant artériel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Infection concernant</a:t>
                      </a:r>
                      <a:r>
                        <a:rPr lang="fr-FR" sz="1300" baseline="0" dirty="0"/>
                        <a:t> la greffe artérielle MAIS PAS une anastomose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/>
                        <a:t>Infections superficielles touchant les portions « extra-cavitaires » des prothèses intra-cavitaires de l’aorte abdominale et thoracique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630">
                <a:tc>
                  <a:txBody>
                    <a:bodyPr/>
                    <a:lstStyle/>
                    <a:p>
                      <a:pPr algn="l"/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</a:t>
                      </a:r>
                      <a:r>
                        <a:rPr lang="fr-FR" sz="1300" baseline="0" dirty="0"/>
                        <a:t>n entourant une anastomose exposée SANS bactériémie ou saignement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300" dirty="0" err="1"/>
                        <a:t>Infections</a:t>
                      </a:r>
                      <a:r>
                        <a:rPr lang="nl-NL" sz="1300" dirty="0"/>
                        <a:t> de </a:t>
                      </a:r>
                      <a:r>
                        <a:rPr lang="nl-NL" sz="1300" dirty="0" err="1"/>
                        <a:t>patchs</a:t>
                      </a:r>
                      <a:r>
                        <a:rPr lang="nl-NL" sz="1300" dirty="0"/>
                        <a:t> </a:t>
                      </a:r>
                      <a:r>
                        <a:rPr lang="nl-NL" sz="1300" dirty="0" err="1"/>
                        <a:t>d’angioplastie</a:t>
                      </a:r>
                      <a:endParaRPr lang="fr-FR" sz="1300" dirty="0"/>
                    </a:p>
                    <a:p>
                      <a:pPr algn="l"/>
                      <a:endParaRPr lang="fr-FR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6029">
                <a:tc>
                  <a:txBody>
                    <a:bodyPr/>
                    <a:lstStyle/>
                    <a:p>
                      <a:pPr algn="l"/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Groupe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dirty="0"/>
                        <a:t>Infection concernant une anastomose greffon-artère</a:t>
                      </a:r>
                      <a:r>
                        <a:rPr lang="fr-FR" sz="1300" baseline="0" dirty="0"/>
                        <a:t> AVEC bactériémie ou saignement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066800" y="5805264"/>
            <a:ext cx="7969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*</a:t>
            </a:r>
            <a:r>
              <a:rPr lang="fr-FR" sz="1600" dirty="0"/>
              <a:t>Classification utilisée par l’AHA (American </a:t>
            </a:r>
            <a:r>
              <a:rPr lang="fr-FR" sz="1600" dirty="0" err="1"/>
              <a:t>Heart</a:t>
            </a:r>
            <a:r>
              <a:rPr lang="fr-FR" sz="1600" dirty="0"/>
              <a:t> Association)</a:t>
            </a:r>
          </a:p>
          <a:p>
            <a:r>
              <a:rPr lang="fr-FR" sz="1600" dirty="0"/>
              <a:t>**Classification</a:t>
            </a:r>
            <a:r>
              <a:rPr lang="fr-FR" dirty="0"/>
              <a:t> utilisée par l’</a:t>
            </a:r>
            <a:r>
              <a:rPr lang="fr-FR" i="1" dirty="0" err="1"/>
              <a:t>European</a:t>
            </a:r>
            <a:r>
              <a:rPr lang="fr-FR" i="1" dirty="0"/>
              <a:t> Society of </a:t>
            </a:r>
            <a:r>
              <a:rPr lang="fr-FR" i="1" dirty="0" err="1"/>
              <a:t>Vascular</a:t>
            </a:r>
            <a:r>
              <a:rPr lang="fr-FR" i="1" dirty="0"/>
              <a:t> </a:t>
            </a:r>
            <a:r>
              <a:rPr lang="fr-FR" i="1" dirty="0" err="1"/>
              <a:t>Surgery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3365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3305</TotalTime>
  <Words>2178</Words>
  <Application>Microsoft Macintosh PowerPoint</Application>
  <PresentationFormat>Affichage à l'écran (4:3)</PresentationFormat>
  <Paragraphs>466</Paragraphs>
  <Slides>51</Slides>
  <Notes>13</Notes>
  <HiddenSlides>1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51</vt:i4>
      </vt:variant>
    </vt:vector>
  </HeadingPairs>
  <TitlesOfParts>
    <vt:vector size="63" baseType="lpstr">
      <vt:lpstr>ＭＳ Ｐゴシック</vt:lpstr>
      <vt:lpstr>ＭＳ Ｐゴシック</vt:lpstr>
      <vt:lpstr>Arial</vt:lpstr>
      <vt:lpstr>Calibri</vt:lpstr>
      <vt:lpstr>Helvetica</vt:lpstr>
      <vt:lpstr>News Gothic Std</vt:lpstr>
      <vt:lpstr>Times</vt:lpstr>
      <vt:lpstr>Times New Roman</vt:lpstr>
      <vt:lpstr>Wingdings</vt:lpstr>
      <vt:lpstr>Thème Office</vt:lpstr>
      <vt:lpstr>Image</vt:lpstr>
      <vt:lpstr>Excel.Chart.8</vt:lpstr>
      <vt:lpstr>Infection de prothèse vasculaire aortique</vt:lpstr>
      <vt:lpstr>Déclaration de liens d’intérêt avec les industries de santé en rapport avec le thème de la présentation (loi du 04/03/2002) :</vt:lpstr>
      <vt:lpstr>Déclaration de liens d’intérêt avec les industries de santé en rapport avec le thème de la présentation (loi du 04/03/2002) :</vt:lpstr>
      <vt:lpstr>Les infections de prothèse vasculaire</vt:lpstr>
      <vt:lpstr>Présentation PowerPoint</vt:lpstr>
      <vt:lpstr>Morbi-mortalité</vt:lpstr>
      <vt:lpstr>Taux d’infection</vt:lpstr>
      <vt:lpstr>Classifications</vt:lpstr>
      <vt:lpstr>Présentation PowerPoint</vt:lpstr>
      <vt:lpstr>Présentation PowerPoint</vt:lpstr>
      <vt:lpstr>Mr R, 59 ans</vt:lpstr>
      <vt:lpstr>Mr R, 59 ans</vt:lpstr>
      <vt:lpstr>Mr R, 59 ans</vt:lpstr>
      <vt:lpstr>Diagnostic des IPV</vt:lpstr>
      <vt:lpstr>Signes cliniques IPV intra-cavitaires</vt:lpstr>
      <vt:lpstr>Diagnostic des IPV</vt:lpstr>
      <vt:lpstr>Examens biologiques</vt:lpstr>
      <vt:lpstr>Examens microbiologiques</vt:lpstr>
      <vt:lpstr>Physiopathologie des IPV</vt:lpstr>
      <vt:lpstr>Physiopathologie</vt:lpstr>
      <vt:lpstr>Mr R, 59 ans</vt:lpstr>
      <vt:lpstr>Vous suspectez une infection de l’endoprothèse</vt:lpstr>
      <vt:lpstr>Imagerie conventionnelle</vt:lpstr>
      <vt:lpstr>Imagerie des IPV</vt:lpstr>
      <vt:lpstr>Présentation PowerPoint</vt:lpstr>
      <vt:lpstr>Présentation PowerPoint</vt:lpstr>
      <vt:lpstr>Présentation PowerPoint</vt:lpstr>
      <vt:lpstr>Présentation PowerPoint</vt:lpstr>
      <vt:lpstr>Imagerie nucléaire</vt:lpstr>
      <vt:lpstr>IPV intra-cavitaire</vt:lpstr>
      <vt:lpstr>Présentation PowerPoint</vt:lpstr>
      <vt:lpstr>Présentation PowerPoint</vt:lpstr>
      <vt:lpstr>Vous suspectez une infection de l’endoprothèse</vt:lpstr>
      <vt:lpstr>Vous suspectez une infection de l’endoprothèse</vt:lpstr>
      <vt:lpstr>Antibiothérapie probabiliste</vt:lpstr>
      <vt:lpstr>Antibiothérapie probabiliste: quand ?</vt:lpstr>
      <vt:lpstr>Antibiothérapie probabiliste: quoi ?</vt:lpstr>
      <vt:lpstr>  Epidémiologie microbienne </vt:lpstr>
      <vt:lpstr>Epidémiologie microbienne</vt:lpstr>
      <vt:lpstr>Antibiothérapie probabiliste: quoi ?</vt:lpstr>
      <vt:lpstr>Mr R, 59 ans</vt:lpstr>
      <vt:lpstr>IPV: aspects chirurgicaux</vt:lpstr>
      <vt:lpstr>Mr R, 59 ans</vt:lpstr>
      <vt:lpstr>IPV à SAMS</vt:lpstr>
      <vt:lpstr>IPV à SAMS</vt:lpstr>
      <vt:lpstr>Présentation PowerPoint</vt:lpstr>
      <vt:lpstr>Présentation PowerPoint</vt:lpstr>
      <vt:lpstr>Présentation PowerPoint</vt:lpstr>
      <vt:lpstr>Mr R, 59 ans </vt:lpstr>
      <vt:lpstr>Durée de traitement des IPV</vt:lpstr>
      <vt:lpstr>Conclusion</vt:lpstr>
    </vt:vector>
  </TitlesOfParts>
  <Company>Alinéa Plus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votre présentation</dc:title>
  <dc:creator>Nathalie P-D</dc:creator>
  <cp:lastModifiedBy>Utilisateur Microsoft Office</cp:lastModifiedBy>
  <cp:revision>46</cp:revision>
  <dcterms:created xsi:type="dcterms:W3CDTF">2016-02-09T16:16:55Z</dcterms:created>
  <dcterms:modified xsi:type="dcterms:W3CDTF">2019-06-04T17:07:34Z</dcterms:modified>
</cp:coreProperties>
</file>