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581" r:id="rId2"/>
    <p:sldId id="1188" r:id="rId3"/>
    <p:sldId id="257" r:id="rId4"/>
    <p:sldId id="1160" r:id="rId5"/>
    <p:sldId id="1163" r:id="rId6"/>
    <p:sldId id="1168" r:id="rId7"/>
    <p:sldId id="300" r:id="rId8"/>
    <p:sldId id="309" r:id="rId9"/>
    <p:sldId id="499" r:id="rId10"/>
    <p:sldId id="500" r:id="rId11"/>
    <p:sldId id="501" r:id="rId12"/>
    <p:sldId id="502" r:id="rId13"/>
    <p:sldId id="503" r:id="rId14"/>
    <p:sldId id="1189" r:id="rId15"/>
    <p:sldId id="428" r:id="rId16"/>
    <p:sldId id="429" r:id="rId17"/>
    <p:sldId id="1199" r:id="rId18"/>
    <p:sldId id="445" r:id="rId19"/>
    <p:sldId id="259" r:id="rId20"/>
    <p:sldId id="1201" r:id="rId21"/>
    <p:sldId id="1202" r:id="rId22"/>
    <p:sldId id="448" r:id="rId23"/>
    <p:sldId id="449" r:id="rId24"/>
    <p:sldId id="1190" r:id="rId25"/>
    <p:sldId id="1191" r:id="rId26"/>
    <p:sldId id="453" r:id="rId27"/>
    <p:sldId id="1192" r:id="rId28"/>
    <p:sldId id="335" r:id="rId29"/>
    <p:sldId id="310" r:id="rId30"/>
    <p:sldId id="314" r:id="rId31"/>
    <p:sldId id="455" r:id="rId32"/>
    <p:sldId id="285" r:id="rId33"/>
    <p:sldId id="286" r:id="rId34"/>
    <p:sldId id="630" r:id="rId35"/>
    <p:sldId id="1198" r:id="rId36"/>
    <p:sldId id="1193" r:id="rId37"/>
    <p:sldId id="1194" r:id="rId38"/>
    <p:sldId id="457" r:id="rId39"/>
    <p:sldId id="636" r:id="rId40"/>
    <p:sldId id="1195" r:id="rId41"/>
    <p:sldId id="1197" r:id="rId42"/>
    <p:sldId id="1200" r:id="rId43"/>
    <p:sldId id="114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507D69-77D3-B041-A74C-FC9416E00CCC}">
          <p14:sldIdLst>
            <p14:sldId id="581"/>
            <p14:sldId id="1188"/>
            <p14:sldId id="257"/>
            <p14:sldId id="1160"/>
            <p14:sldId id="1163"/>
            <p14:sldId id="1168"/>
            <p14:sldId id="300"/>
            <p14:sldId id="309"/>
            <p14:sldId id="499"/>
            <p14:sldId id="500"/>
            <p14:sldId id="501"/>
            <p14:sldId id="502"/>
            <p14:sldId id="503"/>
            <p14:sldId id="1189"/>
            <p14:sldId id="428"/>
            <p14:sldId id="429"/>
            <p14:sldId id="1199"/>
            <p14:sldId id="445"/>
            <p14:sldId id="259"/>
            <p14:sldId id="1201"/>
            <p14:sldId id="1202"/>
            <p14:sldId id="448"/>
            <p14:sldId id="449"/>
            <p14:sldId id="1190"/>
            <p14:sldId id="1191"/>
            <p14:sldId id="453"/>
            <p14:sldId id="1192"/>
            <p14:sldId id="335"/>
            <p14:sldId id="310"/>
            <p14:sldId id="314"/>
            <p14:sldId id="455"/>
            <p14:sldId id="285"/>
            <p14:sldId id="286"/>
            <p14:sldId id="630"/>
            <p14:sldId id="1198"/>
            <p14:sldId id="1193"/>
            <p14:sldId id="1194"/>
            <p14:sldId id="457"/>
            <p14:sldId id="636"/>
            <p14:sldId id="1195"/>
            <p14:sldId id="1197"/>
            <p14:sldId id="1200"/>
            <p14:sldId id="1147"/>
          </p14:sldIdLst>
        </p14:section>
        <p14:section name="Untitled Section" id="{43B2A914-0CAC-884B-9151-E51C6172D76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oen Schouten" initials="J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274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79153" autoAdjust="0"/>
  </p:normalViewPr>
  <p:slideViewPr>
    <p:cSldViewPr snapToGrid="0" snapToObjects="1">
      <p:cViewPr varScale="1">
        <p:scale>
          <a:sx n="61" d="100"/>
          <a:sy n="61" d="100"/>
        </p:scale>
        <p:origin x="1404" y="60"/>
      </p:cViewPr>
      <p:guideLst>
        <p:guide orient="horz" pos="2160"/>
        <p:guide pos="2880"/>
      </p:guideLst>
    </p:cSldViewPr>
  </p:slideViewPr>
  <p:notesTextViewPr>
    <p:cViewPr>
      <p:scale>
        <a:sx n="100" d="100"/>
        <a:sy n="100" d="100"/>
      </p:scale>
      <p:origin x="0" y="0"/>
    </p:cViewPr>
  </p:notesTextViewPr>
  <p:sorterViewPr>
    <p:cViewPr>
      <p:scale>
        <a:sx n="163" d="100"/>
        <a:sy n="163" d="100"/>
      </p:scale>
      <p:origin x="0" y="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Grafiek%20in%20Microsoft%20Office%20PowerPoint"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2"/>
          <c:order val="0"/>
          <c:tx>
            <c:v>VuMC</c:v>
          </c:tx>
          <c:spPr>
            <a:ln>
              <a:solidFill>
                <a:srgbClr val="FF0000"/>
              </a:solidFill>
            </a:ln>
          </c:spPr>
          <c:marker>
            <c:symbol val="none"/>
          </c:marker>
          <c:cat>
            <c:numRef>
              <c:f>'[Grafiek in Microsoft Office PowerPoint]Blad1'!$A$2:$A$6</c:f>
              <c:numCache>
                <c:formatCode>General</c:formatCode>
                <c:ptCount val="5"/>
                <c:pt idx="0">
                  <c:v>2013</c:v>
                </c:pt>
                <c:pt idx="1">
                  <c:v>2014</c:v>
                </c:pt>
                <c:pt idx="2">
                  <c:v>2015</c:v>
                </c:pt>
                <c:pt idx="3">
                  <c:v>2016</c:v>
                </c:pt>
                <c:pt idx="4">
                  <c:v>2017</c:v>
                </c:pt>
              </c:numCache>
            </c:numRef>
          </c:cat>
          <c:val>
            <c:numRef>
              <c:f>'[Grafiek in Microsoft Office PowerPoint]Blad1'!$C$2:$C$6</c:f>
              <c:numCache>
                <c:formatCode>General</c:formatCode>
                <c:ptCount val="5"/>
                <c:pt idx="0">
                  <c:v>7.1</c:v>
                </c:pt>
                <c:pt idx="1">
                  <c:v>8.6999999999999993</c:v>
                </c:pt>
                <c:pt idx="2">
                  <c:v>15.7</c:v>
                </c:pt>
                <c:pt idx="3">
                  <c:v>15.3</c:v>
                </c:pt>
                <c:pt idx="4">
                  <c:v>16</c:v>
                </c:pt>
              </c:numCache>
            </c:numRef>
          </c:val>
          <c:smooth val="0"/>
          <c:extLst>
            <c:ext xmlns:c16="http://schemas.microsoft.com/office/drawing/2014/chart" uri="{C3380CC4-5D6E-409C-BE32-E72D297353CC}">
              <c16:uniqueId val="{00000000-6352-4656-ABF8-1CC527E2C572}"/>
            </c:ext>
          </c:extLst>
        </c:ser>
        <c:ser>
          <c:idx val="3"/>
          <c:order val="1"/>
          <c:tx>
            <c:strRef>
              <c:f>'[Grafiek in Microsoft Office PowerPoint]Blad1'!$D$1</c:f>
              <c:strCache>
                <c:ptCount val="1"/>
                <c:pt idx="0">
                  <c:v>Radboudumc</c:v>
                </c:pt>
              </c:strCache>
            </c:strRef>
          </c:tx>
          <c:spPr>
            <a:ln>
              <a:solidFill>
                <a:srgbClr val="5E2BFF"/>
              </a:solidFill>
            </a:ln>
          </c:spPr>
          <c:marker>
            <c:symbol val="none"/>
          </c:marker>
          <c:cat>
            <c:numRef>
              <c:f>'[Grafiek in Microsoft Office PowerPoint]Blad1'!$A$2:$A$6</c:f>
              <c:numCache>
                <c:formatCode>General</c:formatCode>
                <c:ptCount val="5"/>
                <c:pt idx="0">
                  <c:v>2013</c:v>
                </c:pt>
                <c:pt idx="1">
                  <c:v>2014</c:v>
                </c:pt>
                <c:pt idx="2">
                  <c:v>2015</c:v>
                </c:pt>
                <c:pt idx="3">
                  <c:v>2016</c:v>
                </c:pt>
                <c:pt idx="4">
                  <c:v>2017</c:v>
                </c:pt>
              </c:numCache>
            </c:numRef>
          </c:cat>
          <c:val>
            <c:numRef>
              <c:f>'[Grafiek in Microsoft Office PowerPoint]Blad1'!$D$2:$D$6</c:f>
              <c:numCache>
                <c:formatCode>General</c:formatCode>
                <c:ptCount val="5"/>
                <c:pt idx="0">
                  <c:v>4.9000000000000004</c:v>
                </c:pt>
                <c:pt idx="1">
                  <c:v>4.9000000000000004</c:v>
                </c:pt>
                <c:pt idx="2">
                  <c:v>8.3000000000000007</c:v>
                </c:pt>
                <c:pt idx="3">
                  <c:v>9.5</c:v>
                </c:pt>
                <c:pt idx="4">
                  <c:v>10.6</c:v>
                </c:pt>
              </c:numCache>
            </c:numRef>
          </c:val>
          <c:smooth val="0"/>
          <c:extLst>
            <c:ext xmlns:c16="http://schemas.microsoft.com/office/drawing/2014/chart" uri="{C3380CC4-5D6E-409C-BE32-E72D297353CC}">
              <c16:uniqueId val="{00000001-6352-4656-ABF8-1CC527E2C572}"/>
            </c:ext>
          </c:extLst>
        </c:ser>
        <c:ser>
          <c:idx val="4"/>
          <c:order val="2"/>
          <c:tx>
            <c:strRef>
              <c:f>'[Grafiek in Microsoft Office PowerPoint]Blad1'!$E$1</c:f>
              <c:strCache>
                <c:ptCount val="1"/>
                <c:pt idx="0">
                  <c:v>ErasmucMC</c:v>
                </c:pt>
              </c:strCache>
            </c:strRef>
          </c:tx>
          <c:spPr>
            <a:ln>
              <a:solidFill>
                <a:srgbClr val="FD8008"/>
              </a:solidFill>
            </a:ln>
          </c:spPr>
          <c:marker>
            <c:symbol val="none"/>
          </c:marker>
          <c:cat>
            <c:numRef>
              <c:f>'[Grafiek in Microsoft Office PowerPoint]Blad1'!$A$2:$A$6</c:f>
              <c:numCache>
                <c:formatCode>General</c:formatCode>
                <c:ptCount val="5"/>
                <c:pt idx="0">
                  <c:v>2013</c:v>
                </c:pt>
                <c:pt idx="1">
                  <c:v>2014</c:v>
                </c:pt>
                <c:pt idx="2">
                  <c:v>2015</c:v>
                </c:pt>
                <c:pt idx="3">
                  <c:v>2016</c:v>
                </c:pt>
                <c:pt idx="4">
                  <c:v>2017</c:v>
                </c:pt>
              </c:numCache>
            </c:numRef>
          </c:cat>
          <c:val>
            <c:numRef>
              <c:f>'[Grafiek in Microsoft Office PowerPoint]Blad1'!$E$2:$E$6</c:f>
              <c:numCache>
                <c:formatCode>General</c:formatCode>
                <c:ptCount val="5"/>
                <c:pt idx="0">
                  <c:v>4.3</c:v>
                </c:pt>
                <c:pt idx="1">
                  <c:v>3.8</c:v>
                </c:pt>
                <c:pt idx="3">
                  <c:v>12.9</c:v>
                </c:pt>
                <c:pt idx="4">
                  <c:v>12.9</c:v>
                </c:pt>
              </c:numCache>
            </c:numRef>
          </c:val>
          <c:smooth val="0"/>
          <c:extLst>
            <c:ext xmlns:c16="http://schemas.microsoft.com/office/drawing/2014/chart" uri="{C3380CC4-5D6E-409C-BE32-E72D297353CC}">
              <c16:uniqueId val="{00000002-6352-4656-ABF8-1CC527E2C572}"/>
            </c:ext>
          </c:extLst>
        </c:ser>
        <c:ser>
          <c:idx val="5"/>
          <c:order val="3"/>
          <c:tx>
            <c:strRef>
              <c:f>'[Grafiek in Microsoft Office PowerPoint]Blad1'!$F$1</c:f>
              <c:strCache>
                <c:ptCount val="1"/>
                <c:pt idx="0">
                  <c:v>UMCG</c:v>
                </c:pt>
              </c:strCache>
            </c:strRef>
          </c:tx>
          <c:spPr>
            <a:ln>
              <a:solidFill>
                <a:srgbClr val="008000"/>
              </a:solidFill>
            </a:ln>
          </c:spPr>
          <c:marker>
            <c:symbol val="none"/>
          </c:marker>
          <c:cat>
            <c:numRef>
              <c:f>'[Grafiek in Microsoft Office PowerPoint]Blad1'!$A$2:$A$6</c:f>
              <c:numCache>
                <c:formatCode>General</c:formatCode>
                <c:ptCount val="5"/>
                <c:pt idx="0">
                  <c:v>2013</c:v>
                </c:pt>
                <c:pt idx="1">
                  <c:v>2014</c:v>
                </c:pt>
                <c:pt idx="2">
                  <c:v>2015</c:v>
                </c:pt>
                <c:pt idx="3">
                  <c:v>2016</c:v>
                </c:pt>
                <c:pt idx="4">
                  <c:v>2017</c:v>
                </c:pt>
              </c:numCache>
            </c:numRef>
          </c:cat>
          <c:val>
            <c:numRef>
              <c:f>'[Grafiek in Microsoft Office PowerPoint]Blad1'!$F$2:$F$6</c:f>
              <c:numCache>
                <c:formatCode>General</c:formatCode>
                <c:ptCount val="5"/>
                <c:pt idx="0">
                  <c:v>7.1</c:v>
                </c:pt>
                <c:pt idx="1">
                  <c:v>9.4</c:v>
                </c:pt>
                <c:pt idx="2">
                  <c:v>6.7</c:v>
                </c:pt>
                <c:pt idx="3">
                  <c:v>12.1</c:v>
                </c:pt>
                <c:pt idx="4">
                  <c:v>14.6</c:v>
                </c:pt>
              </c:numCache>
            </c:numRef>
          </c:val>
          <c:smooth val="0"/>
          <c:extLst>
            <c:ext xmlns:c16="http://schemas.microsoft.com/office/drawing/2014/chart" uri="{C3380CC4-5D6E-409C-BE32-E72D297353CC}">
              <c16:uniqueId val="{00000003-6352-4656-ABF8-1CC527E2C572}"/>
            </c:ext>
          </c:extLst>
        </c:ser>
        <c:ser>
          <c:idx val="0"/>
          <c:order val="4"/>
          <c:tx>
            <c:v>LUMC</c:v>
          </c:tx>
          <c:marker>
            <c:symbol val="none"/>
          </c:marker>
          <c:val>
            <c:numRef>
              <c:f>'[Grafiek in Microsoft Office PowerPoint]Blad1'!$B$2:$B$6</c:f>
              <c:numCache>
                <c:formatCode>General</c:formatCode>
                <c:ptCount val="5"/>
                <c:pt idx="0">
                  <c:v>19.2</c:v>
                </c:pt>
                <c:pt idx="1">
                  <c:v>13.3</c:v>
                </c:pt>
                <c:pt idx="2">
                  <c:v>16.3</c:v>
                </c:pt>
                <c:pt idx="3">
                  <c:v>20.5</c:v>
                </c:pt>
                <c:pt idx="4">
                  <c:v>23.7</c:v>
                </c:pt>
              </c:numCache>
            </c:numRef>
          </c:val>
          <c:smooth val="0"/>
          <c:extLst>
            <c:ext xmlns:c16="http://schemas.microsoft.com/office/drawing/2014/chart" uri="{C3380CC4-5D6E-409C-BE32-E72D297353CC}">
              <c16:uniqueId val="{00000004-6352-4656-ABF8-1CC527E2C572}"/>
            </c:ext>
          </c:extLst>
        </c:ser>
        <c:dLbls>
          <c:showLegendKey val="0"/>
          <c:showVal val="0"/>
          <c:showCatName val="0"/>
          <c:showSerName val="0"/>
          <c:showPercent val="0"/>
          <c:showBubbleSize val="0"/>
        </c:dLbls>
        <c:smooth val="0"/>
        <c:axId val="-2118326952"/>
        <c:axId val="2089572184"/>
      </c:lineChart>
      <c:catAx>
        <c:axId val="-2118326952"/>
        <c:scaling>
          <c:orientation val="minMax"/>
        </c:scaling>
        <c:delete val="0"/>
        <c:axPos val="b"/>
        <c:numFmt formatCode="General" sourceLinked="1"/>
        <c:majorTickMark val="out"/>
        <c:minorTickMark val="none"/>
        <c:tickLblPos val="nextTo"/>
        <c:txPr>
          <a:bodyPr/>
          <a:lstStyle/>
          <a:p>
            <a:pPr>
              <a:defRPr sz="1600" b="1" i="0">
                <a:solidFill>
                  <a:srgbClr val="000090"/>
                </a:solidFill>
              </a:defRPr>
            </a:pPr>
            <a:endParaRPr lang="nl-NL"/>
          </a:p>
        </c:txPr>
        <c:crossAx val="2089572184"/>
        <c:crosses val="autoZero"/>
        <c:auto val="1"/>
        <c:lblAlgn val="ctr"/>
        <c:lblOffset val="100"/>
        <c:noMultiLvlLbl val="0"/>
      </c:catAx>
      <c:valAx>
        <c:axId val="2089572184"/>
        <c:scaling>
          <c:orientation val="minMax"/>
        </c:scaling>
        <c:delete val="0"/>
        <c:axPos val="l"/>
        <c:numFmt formatCode="General" sourceLinked="1"/>
        <c:majorTickMark val="out"/>
        <c:minorTickMark val="none"/>
        <c:tickLblPos val="nextTo"/>
        <c:txPr>
          <a:bodyPr/>
          <a:lstStyle/>
          <a:p>
            <a:pPr>
              <a:defRPr sz="1600" b="1" i="0">
                <a:solidFill>
                  <a:srgbClr val="000090"/>
                </a:solidFill>
              </a:defRPr>
            </a:pPr>
            <a:endParaRPr lang="nl-NL"/>
          </a:p>
        </c:txPr>
        <c:crossAx val="-2118326952"/>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6627B-4A19-A04A-A2DE-739A75E2A2CC}" type="datetimeFigureOut">
              <a:rPr lang="en-US" smtClean="0"/>
              <a:pPr/>
              <a:t>11/29/2019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E986D7-8CC5-444E-AE7D-B6E63504AB81}" type="slidenum">
              <a:rPr lang="en-US" smtClean="0"/>
              <a:pPr/>
              <a:t>‹nr.›</a:t>
            </a:fld>
            <a:endParaRPr lang="en-US"/>
          </a:p>
        </p:txBody>
      </p:sp>
    </p:spTree>
    <p:extLst>
      <p:ext uri="{BB962C8B-B14F-4D97-AF65-F5344CB8AC3E}">
        <p14:creationId xmlns:p14="http://schemas.microsoft.com/office/powerpoint/2010/main" val="29295529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F33E64-DFA8-4A3E-BD25-82A0DC11D475}" type="slidenum">
              <a:rPr lang="nl-NL" smtClean="0"/>
              <a:pPr>
                <a:defRPr/>
              </a:pPr>
              <a:t>1</a:t>
            </a:fld>
            <a:endParaRPr lang="nl-NL"/>
          </a:p>
        </p:txBody>
      </p:sp>
    </p:spTree>
    <p:extLst>
      <p:ext uri="{BB962C8B-B14F-4D97-AF65-F5344CB8AC3E}">
        <p14:creationId xmlns:p14="http://schemas.microsoft.com/office/powerpoint/2010/main" val="304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p:sp>
      <p:sp>
        <p:nvSpPr>
          <p:cNvPr id="36866" name="Rectangle 2"/>
          <p:cNvSpPr>
            <a:spLocks noGrp="1" noChangeArrowheads="1"/>
          </p:cNvSpPr>
          <p:nvPr>
            <p:ph type="body" sz="quarter" idx="1"/>
          </p:nvPr>
        </p:nvSpPr>
        <p:spPr/>
        <p:txBody>
          <a:bodyPr/>
          <a:lstStyle/>
          <a:p>
            <a:pPr>
              <a:spcBef>
                <a:spcPct val="0"/>
              </a:spcBef>
            </a:pPr>
            <a:r>
              <a:rPr lang="nl-NL" dirty="0" err="1">
                <a:solidFill>
                  <a:srgbClr val="4F81BD"/>
                </a:solidFill>
              </a:rPr>
              <a:t>L’adaptation</a:t>
            </a:r>
            <a:endParaRPr lang="nl-NL" dirty="0">
              <a:solidFill>
                <a:srgbClr val="4F81BD"/>
              </a:solidFill>
            </a:endParaRPr>
          </a:p>
        </p:txBody>
      </p:sp>
    </p:spTree>
    <p:extLst>
      <p:ext uri="{BB962C8B-B14F-4D97-AF65-F5344CB8AC3E}">
        <p14:creationId xmlns:p14="http://schemas.microsoft.com/office/powerpoint/2010/main" val="40637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78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A35CF3E0-4689-4441-B413-420B624424C6}" type="slidenum">
              <a:rPr lang="nl-NL" altLang="nl-NL" smtClean="0"/>
              <a:pPr/>
              <a:t>15</a:t>
            </a:fld>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89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EE44EF3-DA24-480A-BC69-DCD4D7AF380C}" type="slidenum">
              <a:rPr lang="nl-NL" altLang="nl-NL" smtClean="0"/>
              <a:pPr/>
              <a:t>16</a:t>
            </a:fld>
            <a:endParaRPr lang="nl-NL" alt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p:sp>
      <p:sp>
        <p:nvSpPr>
          <p:cNvPr id="36866" name="Rectangle 2"/>
          <p:cNvSpPr>
            <a:spLocks noGrp="1" noChangeArrowheads="1"/>
          </p:cNvSpPr>
          <p:nvPr>
            <p:ph type="body" sz="quarter" idx="1"/>
          </p:nvPr>
        </p:nvSpPr>
        <p:spPr/>
        <p:txBody>
          <a:bodyPr/>
          <a:lstStyle/>
          <a:p>
            <a:pPr>
              <a:spcBef>
                <a:spcPct val="0"/>
              </a:spcBef>
            </a:pPr>
            <a:r>
              <a:rPr lang="nl-NL" dirty="0" err="1">
                <a:solidFill>
                  <a:srgbClr val="4F81BD"/>
                </a:solidFill>
              </a:rPr>
              <a:t>L’adaptation</a:t>
            </a:r>
            <a:endParaRPr lang="nl-NL" dirty="0">
              <a:solidFill>
                <a:srgbClr val="4F81BD"/>
              </a:solidFill>
            </a:endParaRPr>
          </a:p>
        </p:txBody>
      </p:sp>
    </p:spTree>
    <p:extLst>
      <p:ext uri="{BB962C8B-B14F-4D97-AF65-F5344CB8AC3E}">
        <p14:creationId xmlns:p14="http://schemas.microsoft.com/office/powerpoint/2010/main" val="4036268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474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a:t>First: as a part of </a:t>
            </a:r>
            <a:r>
              <a:rPr lang="nl-NL" dirty="0" err="1"/>
              <a:t>every</a:t>
            </a:r>
            <a:r>
              <a:rPr lang="nl-NL" dirty="0"/>
              <a:t> </a:t>
            </a:r>
            <a:r>
              <a:rPr lang="nl-NL" dirty="0" err="1"/>
              <a:t>succesfull</a:t>
            </a:r>
            <a:r>
              <a:rPr lang="nl-NL" dirty="0"/>
              <a:t> project: </a:t>
            </a:r>
            <a:r>
              <a:rPr lang="nl-NL" dirty="0" err="1"/>
              <a:t>one</a:t>
            </a:r>
            <a:r>
              <a:rPr lang="nl-NL" dirty="0"/>
              <a:t> </a:t>
            </a:r>
            <a:r>
              <a:rPr lang="nl-NL" dirty="0" err="1"/>
              <a:t>should</a:t>
            </a:r>
            <a:r>
              <a:rPr lang="nl-NL" dirty="0"/>
              <a:t> make </a:t>
            </a:r>
            <a:r>
              <a:rPr lang="nl-NL" dirty="0" err="1"/>
              <a:t>sure</a:t>
            </a:r>
            <a:r>
              <a:rPr lang="nl-NL" dirty="0"/>
              <a:t> </a:t>
            </a:r>
            <a:r>
              <a:rPr lang="nl-NL" dirty="0" err="1"/>
              <a:t>to</a:t>
            </a:r>
            <a:r>
              <a:rPr lang="nl-NL" dirty="0"/>
              <a:t> </a:t>
            </a:r>
            <a:r>
              <a:rPr lang="nl-NL" dirty="0" err="1"/>
              <a:t>be</a:t>
            </a:r>
            <a:r>
              <a:rPr lang="nl-NL" dirty="0"/>
              <a:t> </a:t>
            </a:r>
            <a:r>
              <a:rPr lang="nl-NL" dirty="0" err="1"/>
              <a:t>able</a:t>
            </a:r>
            <a:r>
              <a:rPr lang="nl-NL" dirty="0"/>
              <a:t> </a:t>
            </a:r>
            <a:r>
              <a:rPr lang="nl-NL" dirty="0" err="1"/>
              <a:t>to</a:t>
            </a:r>
            <a:r>
              <a:rPr lang="nl-NL" dirty="0"/>
              <a:t> DEFINE </a:t>
            </a:r>
            <a:r>
              <a:rPr lang="nl-NL" dirty="0" err="1"/>
              <a:t>what</a:t>
            </a:r>
            <a:r>
              <a:rPr lang="nl-NL" dirty="0"/>
              <a:t> IS </a:t>
            </a:r>
            <a:r>
              <a:rPr lang="nl-NL" dirty="0" err="1"/>
              <a:t>good</a:t>
            </a:r>
            <a:r>
              <a:rPr lang="nl-NL" dirty="0"/>
              <a:t> </a:t>
            </a:r>
            <a:r>
              <a:rPr lang="nl-NL" dirty="0" err="1"/>
              <a:t>quality</a:t>
            </a:r>
            <a:r>
              <a:rPr lang="nl-NL" dirty="0"/>
              <a:t> of care.  </a:t>
            </a:r>
            <a:r>
              <a:rPr lang="nl-NL" dirty="0" err="1"/>
              <a:t>To</a:t>
            </a:r>
            <a:r>
              <a:rPr lang="nl-NL" dirty="0"/>
              <a:t> </a:t>
            </a:r>
            <a:r>
              <a:rPr lang="nl-NL" dirty="0" err="1"/>
              <a:t>my</a:t>
            </a:r>
            <a:r>
              <a:rPr lang="nl-NL" dirty="0"/>
              <a:t> opinion </a:t>
            </a:r>
            <a:r>
              <a:rPr lang="nl-NL" dirty="0" err="1"/>
              <a:t>the</a:t>
            </a:r>
            <a:r>
              <a:rPr lang="nl-NL" dirty="0"/>
              <a:t> best way </a:t>
            </a:r>
            <a:r>
              <a:rPr lang="nl-NL" dirty="0" err="1"/>
              <a:t>to</a:t>
            </a:r>
            <a:r>
              <a:rPr lang="nl-NL" dirty="0"/>
              <a:t> look at </a:t>
            </a:r>
            <a:r>
              <a:rPr lang="nl-NL" dirty="0" err="1"/>
              <a:t>that</a:t>
            </a:r>
            <a:r>
              <a:rPr lang="nl-NL" dirty="0"/>
              <a:t> is </a:t>
            </a:r>
            <a:r>
              <a:rPr lang="nl-NL" dirty="0" err="1"/>
              <a:t>to</a:t>
            </a:r>
            <a:r>
              <a:rPr lang="nl-NL" dirty="0"/>
              <a:t> FIRST </a:t>
            </a:r>
            <a:r>
              <a:rPr lang="nl-NL" dirty="0" err="1"/>
              <a:t>assess</a:t>
            </a:r>
            <a:r>
              <a:rPr lang="nl-NL" dirty="0"/>
              <a:t> </a:t>
            </a:r>
            <a:r>
              <a:rPr lang="nl-NL" dirty="0" err="1"/>
              <a:t>quality</a:t>
            </a:r>
            <a:r>
              <a:rPr lang="nl-NL" dirty="0"/>
              <a:t> indicators relevant </a:t>
            </a:r>
            <a:r>
              <a:rPr lang="nl-NL" dirty="0" err="1"/>
              <a:t>to</a:t>
            </a:r>
            <a:r>
              <a:rPr lang="nl-NL" dirty="0"/>
              <a:t> </a:t>
            </a:r>
            <a:r>
              <a:rPr lang="nl-NL" dirty="0" err="1"/>
              <a:t>the</a:t>
            </a:r>
            <a:r>
              <a:rPr lang="nl-NL" dirty="0"/>
              <a:t> </a:t>
            </a:r>
            <a:r>
              <a:rPr lang="nl-NL" dirty="0" err="1"/>
              <a:t>process</a:t>
            </a:r>
            <a:r>
              <a:rPr lang="nl-NL" dirty="0"/>
              <a:t> </a:t>
            </a:r>
            <a:r>
              <a:rPr lang="nl-NL" dirty="0" err="1"/>
              <a:t>that</a:t>
            </a:r>
            <a:r>
              <a:rPr lang="nl-NL" dirty="0"/>
              <a:t> </a:t>
            </a:r>
            <a:r>
              <a:rPr lang="nl-NL" dirty="0" err="1"/>
              <a:t>you</a:t>
            </a:r>
            <a:r>
              <a:rPr lang="nl-NL" dirty="0"/>
              <a:t> are </a:t>
            </a:r>
            <a:r>
              <a:rPr lang="nl-NL" dirty="0" err="1"/>
              <a:t>trying</a:t>
            </a:r>
            <a:r>
              <a:rPr lang="nl-NL" dirty="0"/>
              <a:t> </a:t>
            </a:r>
            <a:r>
              <a:rPr lang="nl-NL" dirty="0" err="1"/>
              <a:t>to</a:t>
            </a:r>
            <a:r>
              <a:rPr lang="nl-NL" dirty="0"/>
              <a:t> change</a:t>
            </a:r>
          </a:p>
        </p:txBody>
      </p:sp>
      <p:sp>
        <p:nvSpPr>
          <p:cNvPr id="4" name="Tijdelijke aanduiding voor dianummer 3"/>
          <p:cNvSpPr>
            <a:spLocks noGrp="1"/>
          </p:cNvSpPr>
          <p:nvPr>
            <p:ph type="sldNum" sz="quarter" idx="5"/>
          </p:nvPr>
        </p:nvSpPr>
        <p:spPr/>
        <p:txBody>
          <a:bodyPr/>
          <a:lstStyle/>
          <a:p>
            <a:pPr>
              <a:defRPr/>
            </a:pPr>
            <a:fld id="{2899B7A0-754F-489E-97C7-29FA33B0340B}" type="slidenum">
              <a:rPr lang="nl-NL" smtClean="0"/>
              <a:pPr>
                <a:defRPr/>
              </a:pPr>
              <a:t>18</a:t>
            </a:fld>
            <a:endParaRPr lang="nl-NL"/>
          </a:p>
        </p:txBody>
      </p:sp>
    </p:spTree>
    <p:extLst>
      <p:ext uri="{BB962C8B-B14F-4D97-AF65-F5344CB8AC3E}">
        <p14:creationId xmlns:p14="http://schemas.microsoft.com/office/powerpoint/2010/main" val="1862883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474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err="1"/>
              <a:t>You</a:t>
            </a:r>
            <a:r>
              <a:rPr lang="nl-NL" dirty="0"/>
              <a:t> </a:t>
            </a:r>
            <a:r>
              <a:rPr lang="nl-NL" dirty="0" err="1"/>
              <a:t>can</a:t>
            </a:r>
            <a:r>
              <a:rPr lang="nl-NL" dirty="0"/>
              <a:t> </a:t>
            </a:r>
            <a:r>
              <a:rPr lang="nl-NL" dirty="0" err="1"/>
              <a:t>measure</a:t>
            </a:r>
            <a:r>
              <a:rPr lang="nl-NL" dirty="0"/>
              <a:t> </a:t>
            </a:r>
            <a:r>
              <a:rPr lang="nl-NL" dirty="0" err="1"/>
              <a:t>current</a:t>
            </a:r>
            <a:r>
              <a:rPr lang="nl-NL" dirty="0"/>
              <a:t> care </a:t>
            </a:r>
            <a:r>
              <a:rPr lang="nl-NL" dirty="0" err="1"/>
              <a:t>by</a:t>
            </a:r>
            <a:r>
              <a:rPr lang="nl-NL" dirty="0"/>
              <a:t> </a:t>
            </a:r>
            <a:r>
              <a:rPr lang="nl-NL" dirty="0" err="1"/>
              <a:t>performing</a:t>
            </a:r>
            <a:r>
              <a:rPr lang="nl-NL" dirty="0"/>
              <a:t> </a:t>
            </a:r>
            <a:r>
              <a:rPr lang="nl-NL" dirty="0" err="1"/>
              <a:t>an</a:t>
            </a:r>
            <a:r>
              <a:rPr lang="nl-NL" dirty="0"/>
              <a:t> audit </a:t>
            </a:r>
            <a:r>
              <a:rPr lang="nl-NL" dirty="0" err="1"/>
              <a:t>for</a:t>
            </a:r>
            <a:r>
              <a:rPr lang="nl-NL" dirty="0"/>
              <a:t> </a:t>
            </a:r>
            <a:r>
              <a:rPr lang="nl-NL" dirty="0" err="1"/>
              <a:t>some</a:t>
            </a:r>
            <a:r>
              <a:rPr lang="nl-NL" dirty="0"/>
              <a:t> weeks </a:t>
            </a:r>
            <a:r>
              <a:rPr lang="nl-NL" dirty="0" err="1"/>
              <a:t>both</a:t>
            </a:r>
            <a:r>
              <a:rPr lang="nl-NL" dirty="0"/>
              <a:t> </a:t>
            </a:r>
            <a:r>
              <a:rPr lang="nl-NL" dirty="0" err="1"/>
              <a:t>prospectively</a:t>
            </a:r>
            <a:r>
              <a:rPr lang="nl-NL" dirty="0"/>
              <a:t> as </a:t>
            </a:r>
            <a:r>
              <a:rPr lang="nl-NL" dirty="0" err="1"/>
              <a:t>retrospectively</a:t>
            </a:r>
            <a:r>
              <a:rPr lang="nl-NL" dirty="0"/>
              <a:t>  but </a:t>
            </a:r>
            <a:r>
              <a:rPr lang="nl-NL" dirty="0" err="1"/>
              <a:t>it</a:t>
            </a:r>
            <a:r>
              <a:rPr lang="nl-NL" dirty="0"/>
              <a:t> </a:t>
            </a:r>
            <a:r>
              <a:rPr lang="nl-NL" dirty="0" err="1"/>
              <a:t>can</a:t>
            </a:r>
            <a:r>
              <a:rPr lang="nl-NL" dirty="0"/>
              <a:t> </a:t>
            </a:r>
            <a:r>
              <a:rPr lang="nl-NL" dirty="0" err="1"/>
              <a:t>be</a:t>
            </a:r>
            <a:r>
              <a:rPr lang="nl-NL" dirty="0"/>
              <a:t> as </a:t>
            </a:r>
            <a:r>
              <a:rPr lang="nl-NL" dirty="0" err="1"/>
              <a:t>simple</a:t>
            </a:r>
            <a:r>
              <a:rPr lang="nl-NL" dirty="0"/>
              <a:t> as </a:t>
            </a:r>
            <a:r>
              <a:rPr lang="nl-NL" dirty="0" err="1"/>
              <a:t>one</a:t>
            </a:r>
            <a:r>
              <a:rPr lang="nl-NL" dirty="0"/>
              <a:t> or </a:t>
            </a:r>
            <a:r>
              <a:rPr lang="nl-NL" dirty="0" err="1"/>
              <a:t>two</a:t>
            </a:r>
            <a:r>
              <a:rPr lang="nl-NL" dirty="0"/>
              <a:t> </a:t>
            </a:r>
            <a:r>
              <a:rPr lang="nl-NL" dirty="0" err="1"/>
              <a:t>PPS’s</a:t>
            </a:r>
            <a:r>
              <a:rPr lang="nl-NL" dirty="0"/>
              <a:t> Point </a:t>
            </a:r>
            <a:r>
              <a:rPr lang="nl-NL" dirty="0" err="1"/>
              <a:t>Prevalence</a:t>
            </a:r>
            <a:r>
              <a:rPr lang="nl-NL" dirty="0"/>
              <a:t> </a:t>
            </a:r>
            <a:r>
              <a:rPr lang="nl-NL" dirty="0" err="1"/>
              <a:t>surveys</a:t>
            </a:r>
            <a:r>
              <a:rPr lang="nl-NL" dirty="0"/>
              <a:t>. </a:t>
            </a:r>
            <a:r>
              <a:rPr lang="nl-NL" dirty="0" err="1"/>
              <a:t>This</a:t>
            </a:r>
            <a:r>
              <a:rPr lang="nl-NL" dirty="0"/>
              <a:t> </a:t>
            </a:r>
            <a:r>
              <a:rPr lang="nl-NL" dirty="0" err="1"/>
              <a:t>obviously</a:t>
            </a:r>
            <a:r>
              <a:rPr lang="nl-NL" dirty="0"/>
              <a:t> </a:t>
            </a:r>
            <a:r>
              <a:rPr lang="nl-NL" dirty="0" err="1"/>
              <a:t>depends</a:t>
            </a:r>
            <a:r>
              <a:rPr lang="nl-NL" dirty="0"/>
              <a:t> on </a:t>
            </a:r>
            <a:r>
              <a:rPr lang="nl-NL" dirty="0" err="1"/>
              <a:t>what</a:t>
            </a:r>
            <a:r>
              <a:rPr lang="nl-NL" dirty="0"/>
              <a:t> </a:t>
            </a:r>
            <a:r>
              <a:rPr lang="nl-NL" dirty="0" err="1"/>
              <a:t>you</a:t>
            </a:r>
            <a:r>
              <a:rPr lang="nl-NL" dirty="0"/>
              <a:t> </a:t>
            </a:r>
            <a:r>
              <a:rPr lang="nl-NL" dirty="0" err="1"/>
              <a:t>need</a:t>
            </a:r>
            <a:r>
              <a:rPr lang="nl-NL" dirty="0"/>
              <a:t> </a:t>
            </a:r>
            <a:r>
              <a:rPr lang="nl-NL" dirty="0" err="1"/>
              <a:t>to</a:t>
            </a:r>
            <a:r>
              <a:rPr lang="nl-NL" dirty="0"/>
              <a:t> </a:t>
            </a:r>
            <a:r>
              <a:rPr lang="nl-NL" dirty="0" err="1"/>
              <a:t>measure</a:t>
            </a:r>
            <a:endParaRPr lang="nl-NL" dirty="0"/>
          </a:p>
        </p:txBody>
      </p:sp>
      <p:sp>
        <p:nvSpPr>
          <p:cNvPr id="4" name="Tijdelijke aanduiding voor dianummer 3"/>
          <p:cNvSpPr>
            <a:spLocks noGrp="1"/>
          </p:cNvSpPr>
          <p:nvPr>
            <p:ph type="sldNum" sz="quarter" idx="5"/>
          </p:nvPr>
        </p:nvSpPr>
        <p:spPr/>
        <p:txBody>
          <a:bodyPr/>
          <a:lstStyle/>
          <a:p>
            <a:pPr>
              <a:defRPr/>
            </a:pPr>
            <a:fld id="{2899B7A0-754F-489E-97C7-29FA33B0340B}" type="slidenum">
              <a:rPr lang="nl-NL" smtClean="0"/>
              <a:pPr>
                <a:defRPr/>
              </a:pPr>
              <a:t>22</a:t>
            </a:fld>
            <a:endParaRPr lang="nl-NL"/>
          </a:p>
        </p:txBody>
      </p:sp>
    </p:spTree>
    <p:extLst>
      <p:ext uri="{BB962C8B-B14F-4D97-AF65-F5344CB8AC3E}">
        <p14:creationId xmlns:p14="http://schemas.microsoft.com/office/powerpoint/2010/main" val="1862883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252D560-29F0-4192-8A8F-3A611E49E730}" type="slidenum">
              <a:rPr lang="nl-NL" smtClean="0"/>
              <a:pPr/>
              <a:t>23</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584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ltLang="nl-NL">
              <a:latin typeface="Arial" pitchFamily="34" charset="0"/>
            </a:endParaRPr>
          </a:p>
          <a:p>
            <a:pPr eaLnBrk="1" hangingPunct="1">
              <a:spcBef>
                <a:spcPct val="0"/>
              </a:spcBef>
            </a:pPr>
            <a:r>
              <a:rPr lang="nl-NL" altLang="nl-NL">
                <a:latin typeface="Arial" pitchFamily="34" charset="0"/>
              </a:rPr>
              <a:t>Kwaliteitsindicatoren zijn ontwikkelt en in toenemende mate gebruikt om kwaliteit van zorg te meten</a:t>
            </a:r>
          </a:p>
        </p:txBody>
      </p:sp>
      <p:sp>
        <p:nvSpPr>
          <p:cNvPr id="35844" name="Tijdelijke aanduiding voor dianummer 3"/>
          <p:cNvSpPr>
            <a:spLocks noGrp="1"/>
          </p:cNvSpPr>
          <p:nvPr>
            <p:ph type="sldNum" sz="quarter" idx="5"/>
          </p:nvPr>
        </p:nvSpPr>
        <p:spPr bwMode="auto">
          <a:noFill/>
          <a:ln>
            <a:miter lim="800000"/>
            <a:headEnd/>
            <a:tailEnd/>
          </a:ln>
        </p:spPr>
        <p:txBody>
          <a:bodyPr/>
          <a:lstStyle/>
          <a:p>
            <a:fld id="{0AC1C39B-6AA6-4ECF-9280-00034BAB8FD0}" type="slidenum">
              <a:rPr lang="nl-NL" altLang="nl-NL" smtClean="0"/>
              <a:pPr/>
              <a:t>24</a:t>
            </a:fld>
            <a:endParaRPr lang="nl-NL" altLang="nl-NL"/>
          </a:p>
        </p:txBody>
      </p:sp>
    </p:spTree>
    <p:extLst>
      <p:ext uri="{BB962C8B-B14F-4D97-AF65-F5344CB8AC3E}">
        <p14:creationId xmlns:p14="http://schemas.microsoft.com/office/powerpoint/2010/main" val="1990447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584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err="1">
                <a:latin typeface="Arial" pitchFamily="34" charset="0"/>
              </a:rPr>
              <a:t>So</a:t>
            </a:r>
            <a:r>
              <a:rPr lang="nl-NL" altLang="nl-NL" dirty="0">
                <a:latin typeface="Arial" pitchFamily="34" charset="0"/>
              </a:rPr>
              <a:t> DO </a:t>
            </a:r>
            <a:r>
              <a:rPr lang="nl-NL" altLang="nl-NL" dirty="0" err="1">
                <a:latin typeface="Arial" pitchFamily="34" charset="0"/>
              </a:rPr>
              <a:t>not</a:t>
            </a:r>
            <a:r>
              <a:rPr lang="nl-NL" altLang="nl-NL" dirty="0">
                <a:latin typeface="Arial" pitchFamily="34" charset="0"/>
              </a:rPr>
              <a:t> </a:t>
            </a:r>
            <a:r>
              <a:rPr lang="nl-NL" altLang="nl-NL" dirty="0" err="1">
                <a:latin typeface="Arial" pitchFamily="34" charset="0"/>
              </a:rPr>
              <a:t>intervene</a:t>
            </a:r>
            <a:r>
              <a:rPr lang="nl-NL" altLang="nl-NL" dirty="0">
                <a:latin typeface="Arial" pitchFamily="34" charset="0"/>
              </a:rPr>
              <a:t> </a:t>
            </a:r>
            <a:r>
              <a:rPr lang="nl-NL" altLang="nl-NL" dirty="0" err="1">
                <a:latin typeface="Arial" pitchFamily="34" charset="0"/>
              </a:rPr>
              <a:t>where</a:t>
            </a:r>
            <a:r>
              <a:rPr lang="nl-NL" altLang="nl-NL" dirty="0">
                <a:latin typeface="Arial" pitchFamily="34" charset="0"/>
              </a:rPr>
              <a:t> </a:t>
            </a:r>
            <a:r>
              <a:rPr lang="nl-NL" altLang="nl-NL" dirty="0" err="1">
                <a:latin typeface="Arial" pitchFamily="34" charset="0"/>
              </a:rPr>
              <a:t>there</a:t>
            </a:r>
            <a:r>
              <a:rPr lang="nl-NL" altLang="nl-NL" dirty="0">
                <a:latin typeface="Arial" pitchFamily="34" charset="0"/>
              </a:rPr>
              <a:t> is no </a:t>
            </a:r>
            <a:r>
              <a:rPr lang="nl-NL" altLang="nl-NL" dirty="0" err="1">
                <a:latin typeface="Arial" pitchFamily="34" charset="0"/>
              </a:rPr>
              <a:t>problem</a:t>
            </a:r>
            <a:r>
              <a:rPr lang="nl-NL" altLang="nl-NL" dirty="0">
                <a:latin typeface="Arial" pitchFamily="34" charset="0"/>
              </a:rPr>
              <a:t>: </a:t>
            </a:r>
            <a:r>
              <a:rPr lang="nl-NL" altLang="nl-NL" dirty="0" err="1">
                <a:latin typeface="Arial" pitchFamily="34" charset="0"/>
              </a:rPr>
              <a:t>it</a:t>
            </a:r>
            <a:r>
              <a:rPr lang="nl-NL" altLang="nl-NL" dirty="0">
                <a:latin typeface="Arial" pitchFamily="34" charset="0"/>
              </a:rPr>
              <a:t> is a waste of time </a:t>
            </a:r>
          </a:p>
        </p:txBody>
      </p:sp>
      <p:sp>
        <p:nvSpPr>
          <p:cNvPr id="35844" name="Tijdelijke aanduiding voor dianummer 3"/>
          <p:cNvSpPr>
            <a:spLocks noGrp="1"/>
          </p:cNvSpPr>
          <p:nvPr>
            <p:ph type="sldNum" sz="quarter" idx="5"/>
          </p:nvPr>
        </p:nvSpPr>
        <p:spPr bwMode="auto">
          <a:noFill/>
          <a:ln>
            <a:miter lim="800000"/>
            <a:headEnd/>
            <a:tailEnd/>
          </a:ln>
        </p:spPr>
        <p:txBody>
          <a:bodyPr/>
          <a:lstStyle/>
          <a:p>
            <a:fld id="{0AC1C39B-6AA6-4ECF-9280-00034BAB8FD0}" type="slidenum">
              <a:rPr lang="nl-NL" altLang="nl-NL" smtClean="0"/>
              <a:pPr/>
              <a:t>25</a:t>
            </a:fld>
            <a:endParaRPr lang="nl-NL" altLang="nl-NL"/>
          </a:p>
        </p:txBody>
      </p:sp>
    </p:spTree>
    <p:extLst>
      <p:ext uri="{BB962C8B-B14F-4D97-AF65-F5344CB8AC3E}">
        <p14:creationId xmlns:p14="http://schemas.microsoft.com/office/powerpoint/2010/main" val="359097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474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a:t>8 </a:t>
            </a:r>
            <a:r>
              <a:rPr lang="nl-NL" dirty="0"/>
              <a:t>core </a:t>
            </a:r>
            <a:r>
              <a:rPr lang="nl-NL" dirty="0" err="1"/>
              <a:t>elements</a:t>
            </a:r>
            <a:endParaRPr lang="nl-NL" dirty="0"/>
          </a:p>
        </p:txBody>
      </p:sp>
      <p:sp>
        <p:nvSpPr>
          <p:cNvPr id="4" name="Tijdelijke aanduiding voor dianummer 3"/>
          <p:cNvSpPr>
            <a:spLocks noGrp="1"/>
          </p:cNvSpPr>
          <p:nvPr>
            <p:ph type="sldNum" sz="quarter" idx="5"/>
          </p:nvPr>
        </p:nvSpPr>
        <p:spPr/>
        <p:txBody>
          <a:bodyPr/>
          <a:lstStyle/>
          <a:p>
            <a:pPr>
              <a:defRPr/>
            </a:pPr>
            <a:fld id="{2899B7A0-754F-489E-97C7-29FA33B0340B}" type="slidenum">
              <a:rPr lang="nl-NL" smtClean="0"/>
              <a:pPr>
                <a:defRPr/>
              </a:pPr>
              <a:t>26</a:t>
            </a:fld>
            <a:endParaRPr lang="nl-NL"/>
          </a:p>
        </p:txBody>
      </p:sp>
    </p:spTree>
    <p:extLst>
      <p:ext uri="{BB962C8B-B14F-4D97-AF65-F5344CB8AC3E}">
        <p14:creationId xmlns:p14="http://schemas.microsoft.com/office/powerpoint/2010/main" val="186288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Voorstellen</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F9F33E64-DFA8-4A3E-BD25-82A0DC11D475}" type="slidenum">
              <a:rPr lang="nl-NL" smtClean="0"/>
              <a:pPr>
                <a:defRPr/>
              </a:pPr>
              <a:t>2</a:t>
            </a:fld>
            <a:endParaRPr lang="nl-NL"/>
          </a:p>
        </p:txBody>
      </p:sp>
    </p:spTree>
    <p:extLst>
      <p:ext uri="{BB962C8B-B14F-4D97-AF65-F5344CB8AC3E}">
        <p14:creationId xmlns:p14="http://schemas.microsoft.com/office/powerpoint/2010/main" val="2542826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Tijdelijke aanduiding voor notities 2"/>
          <p:cNvSpPr>
            <a:spLocks noGrp="1"/>
          </p:cNvSpPr>
          <p:nvPr>
            <p:ph type="body" idx="1"/>
          </p:nvPr>
        </p:nvSpPr>
        <p:spPr bwMode="auto">
          <a:extLst/>
        </p:spPr>
        <p:txBody>
          <a:bodyPr wrap="square" numCol="1" anchor="t" anchorCtr="0" compatLnSpc="1">
            <a:prstTxWarp prst="textNoShape">
              <a:avLst/>
            </a:prstTxWarp>
            <a:normAutofit/>
          </a:bodyPr>
          <a:lstStyle/>
          <a:p>
            <a:pPr eaLnBrk="1" fontAlgn="auto" hangingPunct="1">
              <a:spcBef>
                <a:spcPts val="0"/>
              </a:spcBef>
              <a:spcAft>
                <a:spcPts val="0"/>
              </a:spcAft>
              <a:defRPr/>
            </a:pPr>
            <a:endParaRPr lang="nl-NL" altLang="nl-NL" dirty="0"/>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C9E2B3A-D324-4458-93DD-04DE12E1BD2F}" type="slidenum">
              <a:rPr lang="nl-NL" altLang="nl-NL" smtClean="0"/>
              <a:pPr/>
              <a:t>28</a:t>
            </a:fld>
            <a:endParaRPr lang="nl-NL" alt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1DAA5-F8DB-4C3A-8DEC-0D1EB0D61B92}" type="slidenum">
              <a:rPr lang="en-GB"/>
              <a:pPr/>
              <a:t>29</a:t>
            </a:fld>
            <a:endParaRPr lang="en-GB"/>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03EC3-1A33-496B-B42E-B86AE77783E1}" type="slidenum">
              <a:rPr lang="en-GB"/>
              <a:pPr/>
              <a:t>30</a:t>
            </a:fld>
            <a:endParaRPr lang="en-GB"/>
          </a:p>
        </p:txBody>
      </p:sp>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474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dirty="0"/>
          </a:p>
        </p:txBody>
      </p:sp>
      <p:sp>
        <p:nvSpPr>
          <p:cNvPr id="4" name="Tijdelijke aanduiding voor dianummer 3"/>
          <p:cNvSpPr>
            <a:spLocks noGrp="1"/>
          </p:cNvSpPr>
          <p:nvPr>
            <p:ph type="sldNum" sz="quarter" idx="5"/>
          </p:nvPr>
        </p:nvSpPr>
        <p:spPr/>
        <p:txBody>
          <a:bodyPr/>
          <a:lstStyle/>
          <a:p>
            <a:pPr>
              <a:defRPr/>
            </a:pPr>
            <a:fld id="{2899B7A0-754F-489E-97C7-29FA33B0340B}" type="slidenum">
              <a:rPr lang="nl-NL" smtClean="0"/>
              <a:pPr>
                <a:defRPr/>
              </a:pPr>
              <a:t>31</a:t>
            </a:fld>
            <a:endParaRPr lang="nl-NL"/>
          </a:p>
        </p:txBody>
      </p:sp>
    </p:spTree>
    <p:extLst>
      <p:ext uri="{BB962C8B-B14F-4D97-AF65-F5344CB8AC3E}">
        <p14:creationId xmlns:p14="http://schemas.microsoft.com/office/powerpoint/2010/main" val="1862883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FF12A1-7E9E-40E9-80F9-2114554802FF}"/>
              </a:ext>
            </a:extLst>
          </p:cNvPr>
          <p:cNvSpPr>
            <a:spLocks noGrp="1" noChangeArrowheads="1"/>
          </p:cNvSpPr>
          <p:nvPr>
            <p:ph type="sldNum" sz="quarter" idx="5"/>
          </p:nvPr>
        </p:nvSpPr>
        <p:spPr>
          <a:ln/>
        </p:spPr>
        <p:txBody>
          <a:bodyPr/>
          <a:lstStyle/>
          <a:p>
            <a:fld id="{59667240-3B64-4B95-827D-00C616E7CBF5}" type="slidenum">
              <a:rPr lang="en-GB" altLang="nl-NL"/>
              <a:pPr/>
              <a:t>34</a:t>
            </a:fld>
            <a:endParaRPr lang="en-GB" altLang="nl-NL"/>
          </a:p>
        </p:txBody>
      </p:sp>
      <p:sp>
        <p:nvSpPr>
          <p:cNvPr id="788482" name="Rectangle 2">
            <a:extLst>
              <a:ext uri="{FF2B5EF4-FFF2-40B4-BE49-F238E27FC236}">
                <a16:creationId xmlns:a16="http://schemas.microsoft.com/office/drawing/2014/main" id="{183176D1-61AC-4A0E-954D-CD44281E8661}"/>
              </a:ext>
            </a:extLst>
          </p:cNvPr>
          <p:cNvSpPr>
            <a:spLocks noGrp="1" noRot="1" noChangeAspect="1" noChangeArrowheads="1" noTextEdit="1"/>
          </p:cNvSpPr>
          <p:nvPr>
            <p:ph type="sldImg"/>
          </p:nvPr>
        </p:nvSpPr>
        <p:spPr>
          <a:ln/>
        </p:spPr>
      </p:sp>
      <p:sp>
        <p:nvSpPr>
          <p:cNvPr id="788483" name="Rectangle 3">
            <a:extLst>
              <a:ext uri="{FF2B5EF4-FFF2-40B4-BE49-F238E27FC236}">
                <a16:creationId xmlns:a16="http://schemas.microsoft.com/office/drawing/2014/main" id="{CEBF7338-1C71-4A28-A216-2CAEB1BF3A4F}"/>
              </a:ext>
            </a:extLst>
          </p:cNvPr>
          <p:cNvSpPr>
            <a:spLocks noGrp="1" noChangeArrowheads="1"/>
          </p:cNvSpPr>
          <p:nvPr>
            <p:ph type="body" idx="1"/>
          </p:nvPr>
        </p:nvSpPr>
        <p:spPr/>
        <p:txBody>
          <a:bodyPr/>
          <a:lstStyle/>
          <a:p>
            <a:r>
              <a:rPr lang="nl-NL" altLang="nl-NL"/>
              <a:t>Hoe zag die strategie eruit? In een eerste fase, die voor alle ziekenhuizen identiek verliep, werd een lokaal comité van internisten, longartsen, microbiologen, ziekenhuisapothekers, verpleegkundigen en kwaliteitsmedewerkers opgericht, om de interventie te coördineren.Deze stelden in samenspraak een lokale richtlijn samen met duidelijke aanbevelingen en aanzien van de behandeling van LWI: een zogenaamd behandelprotocol. Tijdens bijeenkomsten van dit comité werden de ziekenhuisprestaties tot dan toe besproken en werden die aanbevelingen geselecteerd die het meest in aanmerking kwamen voor verbetering. </a:t>
            </a:r>
          </a:p>
          <a:p>
            <a:r>
              <a:rPr lang="nl-NL" altLang="nl-NL"/>
              <a:t>Op de startbijeenkomst werd door een expert op het gebied van luchtweginfecties een lezing over de richtlijn gehouden en werd het gemeenschappelijk behandelprotocol besproken en verspreid. Meetgegevens over patiënten van het betreffende ziekenhuis werden op deze bijeenkomst aan alle behandelaars gepresenteerd.</a:t>
            </a:r>
          </a:p>
          <a:p>
            <a:endParaRPr lang="nl-NL" altLang="nl-NL"/>
          </a:p>
          <a:p>
            <a:r>
              <a:rPr lang="nl-NL" altLang="nl-NL"/>
              <a:t>Vervolgens werden in drie achtereenvolgende modules (start therapie, wijzig therapie  en diagnostiek) verschillende aanbevelingen aangepakt. Rekening houdend met de waargenomen belemmeringen werden verschillende combinaties van interventies samengesteld. Dit bestond uit een programma van onder andere individuele terugkoppeling, intercollegiale toetsing, kleinschalige scholing etc etc</a:t>
            </a:r>
          </a:p>
          <a:p>
            <a:endParaRPr lang="nl-NL" alt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1DAA5-F8DB-4C3A-8DEC-0D1EB0D61B92}" type="slidenum">
              <a:rPr lang="en-GB"/>
              <a:pPr/>
              <a:t>35</a:t>
            </a:fld>
            <a:endParaRPr lang="en-GB"/>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4034673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1DAA5-F8DB-4C3A-8DEC-0D1EB0D61B92}" type="slidenum">
              <a:rPr lang="en-GB"/>
              <a:pPr/>
              <a:t>36</a:t>
            </a:fld>
            <a:endParaRPr lang="en-GB"/>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2551278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1DAA5-F8DB-4C3A-8DEC-0D1EB0D61B92}" type="slidenum">
              <a:rPr lang="en-GB"/>
              <a:pPr/>
              <a:t>37</a:t>
            </a:fld>
            <a:endParaRPr lang="en-GB"/>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2700941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474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dirty="0"/>
          </a:p>
        </p:txBody>
      </p:sp>
      <p:sp>
        <p:nvSpPr>
          <p:cNvPr id="4" name="Tijdelijke aanduiding voor dianummer 3"/>
          <p:cNvSpPr>
            <a:spLocks noGrp="1"/>
          </p:cNvSpPr>
          <p:nvPr>
            <p:ph type="sldNum" sz="quarter" idx="5"/>
          </p:nvPr>
        </p:nvSpPr>
        <p:spPr/>
        <p:txBody>
          <a:bodyPr/>
          <a:lstStyle/>
          <a:p>
            <a:pPr>
              <a:defRPr/>
            </a:pPr>
            <a:fld id="{2899B7A0-754F-489E-97C7-29FA33B0340B}" type="slidenum">
              <a:rPr lang="nl-NL" smtClean="0"/>
              <a:pPr>
                <a:defRPr/>
              </a:pPr>
              <a:t>38</a:t>
            </a:fld>
            <a:endParaRPr lang="nl-NL"/>
          </a:p>
        </p:txBody>
      </p:sp>
    </p:spTree>
    <p:extLst>
      <p:ext uri="{BB962C8B-B14F-4D97-AF65-F5344CB8AC3E}">
        <p14:creationId xmlns:p14="http://schemas.microsoft.com/office/powerpoint/2010/main" val="1862883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7DE93B-5D3B-412A-B9FD-8C9383CDD036}"/>
              </a:ext>
            </a:extLst>
          </p:cNvPr>
          <p:cNvSpPr>
            <a:spLocks noGrp="1" noChangeArrowheads="1"/>
          </p:cNvSpPr>
          <p:nvPr>
            <p:ph type="sldNum" sz="quarter" idx="5"/>
          </p:nvPr>
        </p:nvSpPr>
        <p:spPr>
          <a:ln/>
        </p:spPr>
        <p:txBody>
          <a:bodyPr/>
          <a:lstStyle/>
          <a:p>
            <a:fld id="{1F49C840-6717-4B21-A60E-8D5C4A7414B4}" type="slidenum">
              <a:rPr lang="en-GB" altLang="nl-NL"/>
              <a:pPr/>
              <a:t>39</a:t>
            </a:fld>
            <a:endParaRPr lang="en-GB" altLang="nl-NL"/>
          </a:p>
        </p:txBody>
      </p:sp>
      <p:sp>
        <p:nvSpPr>
          <p:cNvPr id="800770" name="Rectangle 2">
            <a:extLst>
              <a:ext uri="{FF2B5EF4-FFF2-40B4-BE49-F238E27FC236}">
                <a16:creationId xmlns:a16="http://schemas.microsoft.com/office/drawing/2014/main" id="{E4C86CD4-6EBD-4C58-8250-C4AD99DE8C66}"/>
              </a:ext>
            </a:extLst>
          </p:cNvPr>
          <p:cNvSpPr>
            <a:spLocks noGrp="1" noRot="1" noChangeAspect="1" noChangeArrowheads="1" noTextEdit="1"/>
          </p:cNvSpPr>
          <p:nvPr>
            <p:ph type="sldImg"/>
          </p:nvPr>
        </p:nvSpPr>
        <p:spPr>
          <a:ln/>
        </p:spPr>
      </p:sp>
      <p:sp>
        <p:nvSpPr>
          <p:cNvPr id="800771" name="Rectangle 3">
            <a:extLst>
              <a:ext uri="{FF2B5EF4-FFF2-40B4-BE49-F238E27FC236}">
                <a16:creationId xmlns:a16="http://schemas.microsoft.com/office/drawing/2014/main" id="{AD1B018B-51CB-4796-AA80-EB03250AAC7D}"/>
              </a:ext>
            </a:extLst>
          </p:cNvPr>
          <p:cNvSpPr>
            <a:spLocks noGrp="1" noChangeArrowheads="1"/>
          </p:cNvSpPr>
          <p:nvPr>
            <p:ph type="body" idx="1"/>
          </p:nvPr>
        </p:nvSpPr>
        <p:spPr/>
        <p:txBody>
          <a:bodyPr/>
          <a:lstStyle/>
          <a:p>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584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latin typeface="Arial" pitchFamily="34" charset="0"/>
              </a:rPr>
              <a:t>We </a:t>
            </a:r>
            <a:r>
              <a:rPr lang="nl-NL" altLang="nl-NL" dirty="0" err="1">
                <a:latin typeface="Arial" pitchFamily="34" charset="0"/>
              </a:rPr>
              <a:t>prìde</a:t>
            </a:r>
            <a:r>
              <a:rPr lang="nl-NL" altLang="nl-NL" dirty="0">
                <a:latin typeface="Arial" pitchFamily="34" charset="0"/>
              </a:rPr>
              <a:t> </a:t>
            </a:r>
            <a:r>
              <a:rPr lang="nl-NL" altLang="nl-NL" dirty="0" err="1">
                <a:latin typeface="Arial" pitchFamily="34" charset="0"/>
              </a:rPr>
              <a:t>ourselves</a:t>
            </a:r>
            <a:r>
              <a:rPr lang="nl-NL" altLang="nl-NL" dirty="0">
                <a:latin typeface="Arial" pitchFamily="34" charset="0"/>
              </a:rPr>
              <a:t> on </a:t>
            </a:r>
            <a:r>
              <a:rPr lang="nl-NL" altLang="nl-NL" dirty="0" err="1">
                <a:latin typeface="Arial" pitchFamily="34" charset="0"/>
              </a:rPr>
              <a:t>the</a:t>
            </a:r>
            <a:r>
              <a:rPr lang="nl-NL" altLang="nl-NL" dirty="0">
                <a:latin typeface="Arial" pitchFamily="34" charset="0"/>
              </a:rPr>
              <a:t> low </a:t>
            </a:r>
            <a:r>
              <a:rPr lang="nl-NL" altLang="nl-NL" dirty="0" err="1">
                <a:latin typeface="Arial" pitchFamily="34" charset="0"/>
              </a:rPr>
              <a:t>quantities</a:t>
            </a:r>
            <a:r>
              <a:rPr lang="nl-NL" altLang="nl-NL" dirty="0">
                <a:latin typeface="Arial" pitchFamily="34" charset="0"/>
              </a:rPr>
              <a:t> of </a:t>
            </a:r>
            <a:r>
              <a:rPr lang="nl-NL" altLang="nl-NL" dirty="0" err="1">
                <a:latin typeface="Arial" pitchFamily="34" charset="0"/>
              </a:rPr>
              <a:t>use</a:t>
            </a:r>
            <a:r>
              <a:rPr lang="nl-NL" altLang="nl-NL" dirty="0">
                <a:latin typeface="Arial" pitchFamily="34" charset="0"/>
              </a:rPr>
              <a:t> as </a:t>
            </a:r>
            <a:r>
              <a:rPr lang="nl-NL" altLang="nl-NL" dirty="0" err="1">
                <a:latin typeface="Arial" pitchFamily="34" charset="0"/>
              </a:rPr>
              <a:t>compared</a:t>
            </a:r>
            <a:r>
              <a:rPr lang="nl-NL" altLang="nl-NL" dirty="0">
                <a:latin typeface="Arial" pitchFamily="34" charset="0"/>
              </a:rPr>
              <a:t> </a:t>
            </a:r>
            <a:r>
              <a:rPr lang="nl-NL" altLang="nl-NL" dirty="0" err="1">
                <a:latin typeface="Arial" pitchFamily="34" charset="0"/>
              </a:rPr>
              <a:t>to</a:t>
            </a:r>
            <a:r>
              <a:rPr lang="nl-NL" altLang="nl-NL" dirty="0">
                <a:latin typeface="Arial" pitchFamily="34" charset="0"/>
              </a:rPr>
              <a:t> </a:t>
            </a:r>
            <a:r>
              <a:rPr lang="nl-NL" altLang="nl-NL" dirty="0" err="1">
                <a:latin typeface="Arial" pitchFamily="34" charset="0"/>
              </a:rPr>
              <a:t>other</a:t>
            </a:r>
            <a:r>
              <a:rPr lang="nl-NL" altLang="nl-NL" dirty="0">
                <a:latin typeface="Arial" pitchFamily="34" charset="0"/>
              </a:rPr>
              <a:t> EU </a:t>
            </a:r>
            <a:r>
              <a:rPr lang="nl-NL" altLang="nl-NL" dirty="0" err="1">
                <a:latin typeface="Arial" pitchFamily="34" charset="0"/>
              </a:rPr>
              <a:t>countries</a:t>
            </a:r>
            <a:r>
              <a:rPr lang="nl-NL" altLang="nl-NL" dirty="0">
                <a:latin typeface="Arial" pitchFamily="34" charset="0"/>
              </a:rPr>
              <a:t> </a:t>
            </a:r>
          </a:p>
        </p:txBody>
      </p:sp>
      <p:sp>
        <p:nvSpPr>
          <p:cNvPr id="35844" name="Tijdelijke aanduiding voor dianummer 3"/>
          <p:cNvSpPr>
            <a:spLocks noGrp="1"/>
          </p:cNvSpPr>
          <p:nvPr>
            <p:ph type="sldNum" sz="quarter" idx="5"/>
          </p:nvPr>
        </p:nvSpPr>
        <p:spPr bwMode="auto">
          <a:noFill/>
          <a:ln>
            <a:miter lim="800000"/>
            <a:headEnd/>
            <a:tailEnd/>
          </a:ln>
        </p:spPr>
        <p:txBody>
          <a:bodyPr/>
          <a:lstStyle/>
          <a:p>
            <a:fld id="{0AC1C39B-6AA6-4ECF-9280-00034BAB8FD0}" type="slidenum">
              <a:rPr lang="nl-NL" altLang="nl-NL" smtClean="0"/>
              <a:pPr/>
              <a:t>4</a:t>
            </a:fld>
            <a:endParaRPr lang="nl-NL" alt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1DAA5-F8DB-4C3A-8DEC-0D1EB0D61B92}" type="slidenum">
              <a:rPr lang="en-GB"/>
              <a:pPr/>
              <a:t>40</a:t>
            </a:fld>
            <a:endParaRPr lang="en-GB"/>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3735911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1DAA5-F8DB-4C3A-8DEC-0D1EB0D61B92}" type="slidenum">
              <a:rPr lang="en-GB"/>
              <a:pPr/>
              <a:t>41</a:t>
            </a:fld>
            <a:endParaRPr lang="en-GB"/>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4844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1DAA5-F8DB-4C3A-8DEC-0D1EB0D61B92}" type="slidenum">
              <a:rPr lang="en-GB"/>
              <a:pPr/>
              <a:t>42</a:t>
            </a:fld>
            <a:endParaRPr lang="en-GB"/>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2545268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dia-afbeelding 1"/>
          <p:cNvSpPr>
            <a:spLocks noGrp="1" noRot="1" noChangeAspect="1" noTextEdit="1"/>
          </p:cNvSpPr>
          <p:nvPr>
            <p:ph type="sldImg"/>
          </p:nvPr>
        </p:nvSpPr>
        <p:spPr>
          <a:xfrm>
            <a:off x="1143000" y="685800"/>
            <a:ext cx="4572000" cy="3429000"/>
          </a:xfrm>
        </p:spPr>
      </p:sp>
      <p:sp>
        <p:nvSpPr>
          <p:cNvPr id="65539" name="Tijdelijke aanduiding voor notities 2"/>
          <p:cNvSpPr>
            <a:spLocks noGrp="1"/>
          </p:cNvSpPr>
          <p:nvPr>
            <p:ph type="body" idx="1"/>
          </p:nvPr>
        </p:nvSpPr>
        <p:spPr>
          <a:noFill/>
          <a:ln/>
        </p:spPr>
        <p:txBody>
          <a:bodyPr/>
          <a:lstStyle/>
          <a:p>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584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ltLang="nl-NL" dirty="0">
              <a:latin typeface="Arial" pitchFamily="34" charset="0"/>
            </a:endParaRPr>
          </a:p>
        </p:txBody>
      </p:sp>
      <p:sp>
        <p:nvSpPr>
          <p:cNvPr id="35844" name="Tijdelijke aanduiding voor dianummer 3"/>
          <p:cNvSpPr>
            <a:spLocks noGrp="1"/>
          </p:cNvSpPr>
          <p:nvPr>
            <p:ph type="sldNum" sz="quarter" idx="5"/>
          </p:nvPr>
        </p:nvSpPr>
        <p:spPr bwMode="auto">
          <a:noFill/>
          <a:ln>
            <a:miter lim="800000"/>
            <a:headEnd/>
            <a:tailEnd/>
          </a:ln>
        </p:spPr>
        <p:txBody>
          <a:bodyPr/>
          <a:lstStyle/>
          <a:p>
            <a:fld id="{0AC1C39B-6AA6-4ECF-9280-00034BAB8FD0}" type="slidenum">
              <a:rPr lang="nl-NL" altLang="nl-NL" smtClean="0"/>
              <a:pPr/>
              <a:t>5</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Top of </a:t>
            </a:r>
            <a:r>
              <a:rPr lang="nl-NL" dirty="0" err="1"/>
              <a:t>the</a:t>
            </a:r>
            <a:r>
              <a:rPr lang="nl-NL" dirty="0"/>
              <a:t> chain</a:t>
            </a:r>
          </a:p>
        </p:txBody>
      </p:sp>
      <p:sp>
        <p:nvSpPr>
          <p:cNvPr id="4" name="Tijdelijke aanduiding voor dianummer 3"/>
          <p:cNvSpPr>
            <a:spLocks noGrp="1"/>
          </p:cNvSpPr>
          <p:nvPr>
            <p:ph type="sldNum" sz="quarter" idx="5"/>
          </p:nvPr>
        </p:nvSpPr>
        <p:spPr/>
        <p:txBody>
          <a:bodyPr/>
          <a:lstStyle/>
          <a:p>
            <a:fld id="{EEE986D7-8CC5-444E-AE7D-B6E63504AB81}" type="slidenum">
              <a:rPr lang="en-US" smtClean="0"/>
              <a:pPr/>
              <a:t>6</a:t>
            </a:fld>
            <a:endParaRPr lang="en-US"/>
          </a:p>
        </p:txBody>
      </p:sp>
    </p:spTree>
    <p:extLst>
      <p:ext uri="{BB962C8B-B14F-4D97-AF65-F5344CB8AC3E}">
        <p14:creationId xmlns:p14="http://schemas.microsoft.com/office/powerpoint/2010/main" val="129948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Now</a:t>
            </a:r>
            <a:r>
              <a:rPr lang="nl-NL" dirty="0"/>
              <a:t> </a:t>
            </a:r>
            <a:r>
              <a:rPr lang="nl-NL" dirty="0" err="1"/>
              <a:t>the</a:t>
            </a:r>
            <a:r>
              <a:rPr lang="nl-NL" dirty="0"/>
              <a:t> question was </a:t>
            </a:r>
            <a:r>
              <a:rPr lang="nl-NL" dirty="0" err="1"/>
              <a:t>to</a:t>
            </a:r>
            <a:r>
              <a:rPr lang="nl-NL" dirty="0"/>
              <a:t> </a:t>
            </a:r>
            <a:r>
              <a:rPr lang="nl-NL" dirty="0" err="1"/>
              <a:t>discuss</a:t>
            </a:r>
            <a:r>
              <a:rPr lang="nl-NL" dirty="0"/>
              <a:t> </a:t>
            </a:r>
            <a:r>
              <a:rPr lang="nl-NL" dirty="0" err="1"/>
              <a:t>examples</a:t>
            </a:r>
            <a:r>
              <a:rPr lang="nl-NL" dirty="0"/>
              <a:t> of </a:t>
            </a:r>
            <a:r>
              <a:rPr lang="nl-NL" dirty="0" err="1"/>
              <a:t>effective</a:t>
            </a:r>
            <a:r>
              <a:rPr lang="nl-NL" dirty="0"/>
              <a:t> </a:t>
            </a:r>
            <a:r>
              <a:rPr lang="nl-NL" dirty="0" err="1"/>
              <a:t>implementation</a:t>
            </a:r>
            <a:r>
              <a:rPr lang="nl-NL" dirty="0"/>
              <a:t> in AMS; here </a:t>
            </a:r>
            <a:r>
              <a:rPr lang="nl-NL" dirty="0" err="1"/>
              <a:t>you</a:t>
            </a:r>
            <a:r>
              <a:rPr lang="nl-NL" dirty="0"/>
              <a:t> go! </a:t>
            </a:r>
            <a:r>
              <a:rPr lang="nl-NL" dirty="0" err="1"/>
              <a:t>This</a:t>
            </a:r>
            <a:r>
              <a:rPr lang="nl-NL" dirty="0"/>
              <a:t> </a:t>
            </a:r>
            <a:r>
              <a:rPr lang="nl-NL" dirty="0" err="1"/>
              <a:t>wellknown</a:t>
            </a:r>
            <a:r>
              <a:rPr lang="nl-NL" dirty="0"/>
              <a:t> </a:t>
            </a:r>
            <a:r>
              <a:rPr lang="nl-NL" dirty="0" err="1"/>
              <a:t>Cochrane</a:t>
            </a:r>
            <a:r>
              <a:rPr lang="nl-NL" dirty="0"/>
              <a:t> review </a:t>
            </a:r>
            <a:r>
              <a:rPr lang="nl-NL" dirty="0" err="1"/>
              <a:t>studied</a:t>
            </a:r>
            <a:r>
              <a:rPr lang="nl-NL" dirty="0"/>
              <a:t> (at </a:t>
            </a:r>
            <a:r>
              <a:rPr lang="nl-NL" dirty="0" err="1"/>
              <a:t>two</a:t>
            </a:r>
            <a:r>
              <a:rPr lang="nl-NL" dirty="0"/>
              <a:t> points in time !)</a:t>
            </a:r>
          </a:p>
          <a:p>
            <a:r>
              <a:rPr lang="nl-NL" dirty="0" err="1"/>
              <a:t>the</a:t>
            </a:r>
            <a:r>
              <a:rPr lang="nl-NL" dirty="0"/>
              <a:t> </a:t>
            </a:r>
            <a:r>
              <a:rPr lang="nl-NL" dirty="0" err="1"/>
              <a:t>evidence</a:t>
            </a:r>
            <a:r>
              <a:rPr lang="nl-NL" dirty="0"/>
              <a:t> </a:t>
            </a:r>
            <a:r>
              <a:rPr lang="nl-NL" dirty="0" err="1"/>
              <a:t>for</a:t>
            </a:r>
            <a:r>
              <a:rPr lang="nl-NL" dirty="0"/>
              <a:t> </a:t>
            </a:r>
            <a:r>
              <a:rPr lang="nl-NL" dirty="0" err="1"/>
              <a:t>behavioral</a:t>
            </a:r>
            <a:r>
              <a:rPr lang="nl-NL" dirty="0"/>
              <a:t> </a:t>
            </a:r>
            <a:r>
              <a:rPr lang="nl-NL" dirty="0" err="1"/>
              <a:t>interventions</a:t>
            </a:r>
            <a:r>
              <a:rPr lang="nl-NL" dirty="0"/>
              <a:t> </a:t>
            </a:r>
            <a:r>
              <a:rPr lang="nl-NL" dirty="0" err="1"/>
              <a:t>for</a:t>
            </a:r>
            <a:r>
              <a:rPr lang="nl-NL" dirty="0"/>
              <a:t> in-</a:t>
            </a:r>
            <a:r>
              <a:rPr lang="nl-NL" dirty="0" err="1"/>
              <a:t>hospital</a:t>
            </a:r>
            <a:r>
              <a:rPr lang="nl-NL" dirty="0"/>
              <a:t>  </a:t>
            </a:r>
            <a:r>
              <a:rPr lang="nl-NL" dirty="0" err="1"/>
              <a:t>presecribing</a:t>
            </a:r>
            <a:r>
              <a:rPr lang="nl-NL" dirty="0"/>
              <a:t>. Most of </a:t>
            </a:r>
            <a:r>
              <a:rPr lang="nl-NL" dirty="0" err="1"/>
              <a:t>you</a:t>
            </a:r>
            <a:r>
              <a:rPr lang="nl-NL" dirty="0"/>
              <a:t> </a:t>
            </a:r>
            <a:r>
              <a:rPr lang="nl-NL" dirty="0" err="1"/>
              <a:t>may</a:t>
            </a:r>
            <a:r>
              <a:rPr lang="nl-NL" dirty="0"/>
              <a:t> have </a:t>
            </a:r>
            <a:r>
              <a:rPr lang="nl-NL" dirty="0" err="1"/>
              <a:t>heard</a:t>
            </a:r>
            <a:r>
              <a:rPr lang="nl-NL" dirty="0"/>
              <a:t> </a:t>
            </a:r>
            <a:r>
              <a:rPr lang="nl-NL" dirty="0" err="1"/>
              <a:t>about</a:t>
            </a:r>
            <a:r>
              <a:rPr lang="nl-NL" dirty="0"/>
              <a:t> </a:t>
            </a:r>
            <a:r>
              <a:rPr lang="nl-NL" dirty="0" err="1"/>
              <a:t>this</a:t>
            </a:r>
            <a:r>
              <a:rPr lang="nl-NL" dirty="0"/>
              <a:t> </a:t>
            </a:r>
            <a:r>
              <a:rPr lang="nl-NL" dirty="0" err="1"/>
              <a:t>publication</a:t>
            </a:r>
            <a:endParaRPr lang="nl-NL" dirty="0"/>
          </a:p>
        </p:txBody>
      </p:sp>
      <p:sp>
        <p:nvSpPr>
          <p:cNvPr id="4" name="Tijdelijke aanduiding voor dianummer 3"/>
          <p:cNvSpPr>
            <a:spLocks noGrp="1"/>
          </p:cNvSpPr>
          <p:nvPr>
            <p:ph type="sldNum" sz="quarter" idx="5"/>
          </p:nvPr>
        </p:nvSpPr>
        <p:spPr/>
        <p:txBody>
          <a:bodyPr/>
          <a:lstStyle/>
          <a:p>
            <a:fld id="{EEE986D7-8CC5-444E-AE7D-B6E63504AB81}" type="slidenum">
              <a:rPr lang="en-US" smtClean="0"/>
              <a:pPr/>
              <a:t>9</a:t>
            </a:fld>
            <a:endParaRPr lang="en-US"/>
          </a:p>
        </p:txBody>
      </p:sp>
    </p:spTree>
    <p:extLst>
      <p:ext uri="{BB962C8B-B14F-4D97-AF65-F5344CB8AC3E}">
        <p14:creationId xmlns:p14="http://schemas.microsoft.com/office/powerpoint/2010/main" val="41018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p:cNvSpPr>
          <p:nvPr>
            <p:ph type="sldImg"/>
          </p:nvPr>
        </p:nvSpPr>
        <p:spPr/>
      </p:sp>
      <p:sp>
        <p:nvSpPr>
          <p:cNvPr id="31746" name="Rectangle 2"/>
          <p:cNvSpPr>
            <a:spLocks noGrp="1" noChangeArrowheads="1"/>
          </p:cNvSpPr>
          <p:nvPr>
            <p:ph type="body" sz="quarter" idx="1"/>
          </p:nvPr>
        </p:nvSpPr>
        <p:spPr/>
        <p:txBody>
          <a:bodyPr/>
          <a:lstStyle/>
          <a:p>
            <a:pPr marL="647700" lvl="1" indent="-327025">
              <a:lnSpc>
                <a:spcPct val="80000"/>
              </a:lnSpc>
              <a:spcBef>
                <a:spcPct val="0"/>
              </a:spcBef>
              <a:buClr>
                <a:srgbClr val="1F497D"/>
              </a:buClr>
              <a:buFont typeface="Wingdings" pitchFamily="2" charset="2"/>
              <a:buChar char="▪"/>
            </a:pPr>
            <a:r>
              <a:rPr lang="nl-NL" sz="1600" dirty="0" err="1"/>
              <a:t>Persuasive</a:t>
            </a:r>
            <a:r>
              <a:rPr lang="nl-NL" sz="1600" dirty="0"/>
              <a:t> </a:t>
            </a:r>
            <a:r>
              <a:rPr lang="nl-NL" sz="1600" dirty="0" err="1"/>
              <a:t>interventions</a:t>
            </a:r>
            <a:r>
              <a:rPr lang="nl-NL" sz="1600" dirty="0"/>
              <a:t> (e.g. </a:t>
            </a:r>
            <a:r>
              <a:rPr lang="nl-NL" sz="1600" dirty="0" err="1"/>
              <a:t>educational</a:t>
            </a:r>
            <a:r>
              <a:rPr lang="nl-NL" sz="1600" dirty="0"/>
              <a:t> meetings, reminders, audit and feedback </a:t>
            </a:r>
            <a:r>
              <a:rPr lang="nl-NL" sz="1600" dirty="0" err="1"/>
              <a:t>etc</a:t>
            </a:r>
            <a:r>
              <a:rPr lang="nl-NL" sz="1600" dirty="0"/>
              <a:t>); </a:t>
            </a:r>
            <a:endParaRPr lang="nl-NL" sz="2400" dirty="0"/>
          </a:p>
          <a:p>
            <a:pPr marL="647700" lvl="1" indent="-327025">
              <a:lnSpc>
                <a:spcPct val="80000"/>
              </a:lnSpc>
              <a:spcBef>
                <a:spcPct val="0"/>
              </a:spcBef>
              <a:buClr>
                <a:srgbClr val="1F497D"/>
              </a:buClr>
              <a:buFont typeface="Wingdings" pitchFamily="2" charset="2"/>
              <a:buChar char="▪"/>
            </a:pPr>
            <a:r>
              <a:rPr lang="nl-NL" sz="1600" dirty="0" err="1"/>
              <a:t>Restrictive</a:t>
            </a:r>
            <a:r>
              <a:rPr lang="nl-NL" sz="1600" dirty="0"/>
              <a:t> </a:t>
            </a:r>
            <a:r>
              <a:rPr lang="nl-NL" sz="1600" dirty="0" err="1"/>
              <a:t>interventions</a:t>
            </a:r>
            <a:r>
              <a:rPr lang="nl-NL" sz="1600" dirty="0"/>
              <a:t> (e.g. </a:t>
            </a:r>
            <a:r>
              <a:rPr lang="nl-NL" sz="1600" dirty="0" err="1"/>
              <a:t>compulsory</a:t>
            </a:r>
            <a:r>
              <a:rPr lang="nl-NL" sz="1600" dirty="0"/>
              <a:t> order form, expert </a:t>
            </a:r>
            <a:r>
              <a:rPr lang="nl-NL" sz="1600" dirty="0" err="1"/>
              <a:t>approval</a:t>
            </a:r>
            <a:r>
              <a:rPr lang="nl-NL" sz="1600" dirty="0"/>
              <a:t>, or financial </a:t>
            </a:r>
            <a:r>
              <a:rPr lang="nl-NL" sz="1600" dirty="0" err="1"/>
              <a:t>rewards</a:t>
            </a:r>
            <a:r>
              <a:rPr lang="nl-NL" sz="1600" dirty="0"/>
              <a:t> or </a:t>
            </a:r>
            <a:r>
              <a:rPr lang="nl-NL" sz="1600" dirty="0" err="1"/>
              <a:t>punishments</a:t>
            </a:r>
            <a:r>
              <a:rPr lang="nl-NL" sz="1600" dirty="0"/>
              <a:t> </a:t>
            </a:r>
            <a:r>
              <a:rPr lang="nl-NL" sz="1600" dirty="0" err="1"/>
              <a:t>etc</a:t>
            </a:r>
            <a:r>
              <a:rPr lang="nl-NL" sz="1600" dirty="0"/>
              <a:t>);</a:t>
            </a:r>
            <a:endParaRPr lang="nl-NL" sz="800" dirty="0"/>
          </a:p>
          <a:p>
            <a:pPr marL="647700" lvl="1" indent="-327025">
              <a:lnSpc>
                <a:spcPct val="80000"/>
              </a:lnSpc>
              <a:spcBef>
                <a:spcPct val="0"/>
              </a:spcBef>
              <a:buClr>
                <a:srgbClr val="1F497D"/>
              </a:buClr>
              <a:buFont typeface="Wingdings" pitchFamily="2" charset="2"/>
              <a:buChar char="▪"/>
            </a:pPr>
            <a:r>
              <a:rPr lang="nl-NL" sz="1600" dirty="0" err="1"/>
              <a:t>Structural</a:t>
            </a:r>
            <a:r>
              <a:rPr lang="nl-NL" sz="1600" dirty="0"/>
              <a:t> </a:t>
            </a:r>
            <a:r>
              <a:rPr lang="nl-NL" sz="1600" dirty="0" err="1"/>
              <a:t>interventions</a:t>
            </a:r>
            <a:r>
              <a:rPr lang="nl-NL" sz="1600" dirty="0"/>
              <a:t> (e.g. </a:t>
            </a:r>
            <a:r>
              <a:rPr lang="nl-NL" sz="1600" dirty="0" err="1"/>
              <a:t>computerized</a:t>
            </a:r>
            <a:r>
              <a:rPr lang="nl-NL" sz="1600" dirty="0"/>
              <a:t> systems, or </a:t>
            </a:r>
            <a:r>
              <a:rPr lang="nl-NL" sz="1600" dirty="0" err="1"/>
              <a:t>introduction</a:t>
            </a:r>
            <a:r>
              <a:rPr lang="nl-NL" sz="1600" dirty="0"/>
              <a:t> or </a:t>
            </a:r>
            <a:r>
              <a:rPr lang="nl-NL" sz="1600" dirty="0" err="1"/>
              <a:t>organization</a:t>
            </a:r>
            <a:r>
              <a:rPr lang="nl-NL" sz="1600" dirty="0"/>
              <a:t> of </a:t>
            </a:r>
            <a:r>
              <a:rPr lang="nl-NL" sz="1600" dirty="0" err="1"/>
              <a:t>quality</a:t>
            </a:r>
            <a:r>
              <a:rPr lang="nl-NL" sz="1600" dirty="0"/>
              <a:t> monitoring </a:t>
            </a:r>
            <a:r>
              <a:rPr lang="nl-NL" sz="1600" dirty="0" err="1"/>
              <a:t>mechanisms</a:t>
            </a:r>
            <a:r>
              <a:rPr lang="nl-NL" sz="1600" dirty="0"/>
              <a:t> </a:t>
            </a:r>
            <a:r>
              <a:rPr lang="nl-NL" sz="1600" dirty="0" err="1"/>
              <a:t>etc</a:t>
            </a:r>
            <a:r>
              <a:rPr lang="nl-NL" sz="1600" dirty="0"/>
              <a:t>)</a:t>
            </a:r>
            <a:endParaRPr lang="nl-NL" sz="800" dirty="0"/>
          </a:p>
          <a:p>
            <a:pPr>
              <a:lnSpc>
                <a:spcPct val="80000"/>
              </a:lnSpc>
              <a:spcBef>
                <a:spcPct val="0"/>
              </a:spcBef>
            </a:pPr>
            <a:r>
              <a:rPr lang="nl-NL" sz="1600" dirty="0"/>
              <a:t>Effect </a:t>
            </a:r>
            <a:r>
              <a:rPr lang="nl-NL" sz="1600" dirty="0" err="1"/>
              <a:t>size</a:t>
            </a:r>
            <a:r>
              <a:rPr lang="nl-NL" sz="1600" dirty="0"/>
              <a:t> of </a:t>
            </a:r>
            <a:r>
              <a:rPr lang="nl-NL" sz="1600" dirty="0" err="1"/>
              <a:t>similar</a:t>
            </a:r>
            <a:r>
              <a:rPr lang="nl-NL" sz="1600" dirty="0"/>
              <a:t> </a:t>
            </a:r>
            <a:r>
              <a:rPr lang="nl-NL" sz="1600" dirty="0" err="1"/>
              <a:t>interventions</a:t>
            </a:r>
            <a:r>
              <a:rPr lang="nl-NL" sz="1600" dirty="0"/>
              <a:t>, </a:t>
            </a:r>
            <a:r>
              <a:rPr lang="nl-NL" sz="1600" dirty="0" err="1"/>
              <a:t>however</a:t>
            </a:r>
            <a:r>
              <a:rPr lang="nl-NL" sz="1600" dirty="0"/>
              <a:t>, </a:t>
            </a:r>
            <a:r>
              <a:rPr lang="nl-NL" sz="1600" dirty="0" err="1"/>
              <a:t>also</a:t>
            </a:r>
            <a:r>
              <a:rPr lang="nl-NL" sz="1600" dirty="0"/>
              <a:t> </a:t>
            </a:r>
            <a:r>
              <a:rPr lang="nl-NL" sz="1600" dirty="0" err="1"/>
              <a:t>varied</a:t>
            </a:r>
            <a:r>
              <a:rPr lang="nl-NL" sz="1600" dirty="0"/>
              <a:t> </a:t>
            </a:r>
            <a:r>
              <a:rPr lang="nl-NL" sz="1600" dirty="0" err="1"/>
              <a:t>between</a:t>
            </a:r>
            <a:r>
              <a:rPr lang="nl-NL" sz="1600" dirty="0"/>
              <a:t> studies</a:t>
            </a:r>
            <a:endParaRPr lang="nl-NL" sz="800" dirty="0"/>
          </a:p>
          <a:p>
            <a:pPr>
              <a:lnSpc>
                <a:spcPct val="80000"/>
              </a:lnSpc>
              <a:spcBef>
                <a:spcPct val="0"/>
              </a:spcBef>
            </a:pPr>
            <a:endParaRPr lang="nl-NL" sz="2400" dirty="0"/>
          </a:p>
          <a:p>
            <a:pPr>
              <a:lnSpc>
                <a:spcPct val="80000"/>
              </a:lnSpc>
              <a:spcBef>
                <a:spcPct val="0"/>
              </a:spcBef>
            </a:pPr>
            <a:r>
              <a:rPr lang="nl-NL" sz="1600" dirty="0"/>
              <a:t>Effect </a:t>
            </a:r>
            <a:r>
              <a:rPr lang="nl-NL" sz="1600" dirty="0" err="1"/>
              <a:t>size</a:t>
            </a:r>
            <a:r>
              <a:rPr lang="nl-NL" sz="1600" dirty="0"/>
              <a:t> of </a:t>
            </a:r>
            <a:r>
              <a:rPr lang="nl-NL" sz="1600" dirty="0" err="1"/>
              <a:t>dissemination</a:t>
            </a:r>
            <a:r>
              <a:rPr lang="nl-NL" sz="1600" dirty="0"/>
              <a:t> of </a:t>
            </a:r>
            <a:r>
              <a:rPr lang="nl-NL" sz="1600" dirty="0" err="1"/>
              <a:t>educational</a:t>
            </a:r>
            <a:r>
              <a:rPr lang="nl-NL" sz="1600" dirty="0"/>
              <a:t> </a:t>
            </a:r>
            <a:r>
              <a:rPr lang="nl-NL" sz="1600" dirty="0" err="1"/>
              <a:t>materials</a:t>
            </a:r>
            <a:r>
              <a:rPr lang="nl-NL" sz="1600" dirty="0"/>
              <a:t> </a:t>
            </a:r>
            <a:r>
              <a:rPr lang="nl-NL" sz="1600" dirty="0" err="1"/>
              <a:t>varied</a:t>
            </a:r>
            <a:r>
              <a:rPr lang="nl-NL" sz="1600" dirty="0"/>
              <a:t> </a:t>
            </a:r>
            <a:r>
              <a:rPr lang="nl-NL" sz="1600" dirty="0" err="1"/>
              <a:t>between</a:t>
            </a:r>
            <a:r>
              <a:rPr lang="nl-NL" sz="1600" dirty="0"/>
              <a:t> -3.1% and 50,1%.</a:t>
            </a:r>
            <a:endParaRPr lang="nl-NL" sz="2400" dirty="0"/>
          </a:p>
          <a:p>
            <a:pPr>
              <a:lnSpc>
                <a:spcPct val="80000"/>
              </a:lnSpc>
              <a:spcBef>
                <a:spcPct val="0"/>
              </a:spcBef>
            </a:pPr>
            <a:r>
              <a:rPr lang="nl-NL" sz="1600" dirty="0"/>
              <a:t>The </a:t>
            </a:r>
            <a:r>
              <a:rPr lang="nl-NL" sz="1600" dirty="0" err="1"/>
              <a:t>same</a:t>
            </a:r>
            <a:r>
              <a:rPr lang="nl-NL" sz="1600" dirty="0"/>
              <a:t> </a:t>
            </a:r>
            <a:r>
              <a:rPr lang="nl-NL" sz="1600" dirty="0" err="1"/>
              <a:t>phenomenon</a:t>
            </a:r>
            <a:r>
              <a:rPr lang="nl-NL" sz="1600" dirty="0"/>
              <a:t> was </a:t>
            </a:r>
            <a:r>
              <a:rPr lang="nl-NL" sz="1600" dirty="0" err="1"/>
              <a:t>seen</a:t>
            </a:r>
            <a:r>
              <a:rPr lang="nl-NL" sz="1600" dirty="0"/>
              <a:t> </a:t>
            </a:r>
            <a:r>
              <a:rPr lang="nl-NL" sz="1600" dirty="0" err="1"/>
              <a:t>for</a:t>
            </a:r>
            <a:r>
              <a:rPr lang="nl-NL" sz="1600" dirty="0"/>
              <a:t> reminders, audit and feedback, </a:t>
            </a:r>
            <a:r>
              <a:rPr lang="nl-NL" sz="1600" dirty="0" err="1"/>
              <a:t>educational</a:t>
            </a:r>
            <a:r>
              <a:rPr lang="nl-NL" sz="1600" dirty="0"/>
              <a:t> </a:t>
            </a:r>
            <a:r>
              <a:rPr lang="nl-NL" sz="1600" dirty="0" err="1"/>
              <a:t>outreach</a:t>
            </a:r>
            <a:r>
              <a:rPr lang="nl-NL" sz="1600" dirty="0"/>
              <a:t>, </a:t>
            </a:r>
            <a:r>
              <a:rPr lang="nl-NL" sz="1600" dirty="0" err="1"/>
              <a:t>compulsory</a:t>
            </a:r>
            <a:r>
              <a:rPr lang="nl-NL" sz="1600" dirty="0"/>
              <a:t> order </a:t>
            </a:r>
            <a:r>
              <a:rPr lang="nl-NL" sz="1600" dirty="0" err="1"/>
              <a:t>forms</a:t>
            </a:r>
            <a:r>
              <a:rPr lang="nl-NL" sz="1600" dirty="0"/>
              <a:t>, expert </a:t>
            </a:r>
            <a:r>
              <a:rPr lang="nl-NL" sz="1600" dirty="0" err="1"/>
              <a:t>approval</a:t>
            </a:r>
            <a:r>
              <a:rPr lang="nl-NL" sz="1600" dirty="0"/>
              <a:t>, </a:t>
            </a:r>
            <a:r>
              <a:rPr lang="nl-NL" sz="1600" dirty="0" err="1"/>
              <a:t>removal</a:t>
            </a:r>
            <a:r>
              <a:rPr lang="nl-NL" sz="1600" dirty="0"/>
              <a:t> </a:t>
            </a:r>
            <a:r>
              <a:rPr lang="nl-NL" sz="1600" dirty="0" err="1"/>
              <a:t>by</a:t>
            </a:r>
            <a:r>
              <a:rPr lang="nl-NL" sz="1600" dirty="0"/>
              <a:t> </a:t>
            </a:r>
            <a:r>
              <a:rPr lang="nl-NL" sz="1600" dirty="0" err="1"/>
              <a:t>restriction</a:t>
            </a:r>
            <a:r>
              <a:rPr lang="nl-NL" sz="1600" dirty="0"/>
              <a:t>, review and make change, and </a:t>
            </a:r>
            <a:r>
              <a:rPr lang="nl-NL" sz="1600" dirty="0" err="1"/>
              <a:t>the</a:t>
            </a:r>
            <a:r>
              <a:rPr lang="nl-NL" sz="1600" dirty="0"/>
              <a:t> </a:t>
            </a:r>
            <a:r>
              <a:rPr lang="nl-NL" sz="1600" dirty="0" err="1"/>
              <a:t>structural</a:t>
            </a:r>
            <a:r>
              <a:rPr lang="nl-NL" sz="1600" dirty="0"/>
              <a:t> </a:t>
            </a:r>
            <a:r>
              <a:rPr lang="nl-NL" sz="1600" dirty="0" err="1"/>
              <a:t>interventions</a:t>
            </a:r>
            <a:r>
              <a:rPr lang="nl-NL" sz="1600" dirty="0"/>
              <a:t> </a:t>
            </a:r>
            <a:endParaRPr lang="nl-NL" sz="800" dirty="0"/>
          </a:p>
          <a:p>
            <a:pPr marL="647700" lvl="1" indent="-327025">
              <a:lnSpc>
                <a:spcPct val="80000"/>
              </a:lnSpc>
              <a:spcBef>
                <a:spcPct val="0"/>
              </a:spcBef>
              <a:buClr>
                <a:srgbClr val="1F497D"/>
              </a:buClr>
              <a:buFont typeface="Wingdings" pitchFamily="2" charset="2"/>
              <a:buChar char="▪"/>
            </a:pPr>
            <a:endParaRPr lang="nl-NL" sz="2400" dirty="0"/>
          </a:p>
          <a:p>
            <a:pPr marL="647700" lvl="1" indent="-327025">
              <a:lnSpc>
                <a:spcPct val="80000"/>
              </a:lnSpc>
              <a:spcBef>
                <a:spcPct val="0"/>
              </a:spcBef>
              <a:buClr>
                <a:srgbClr val="1F497D"/>
              </a:buClr>
              <a:buFont typeface="Wingdings" pitchFamily="2" charset="2"/>
              <a:buChar char="▪"/>
            </a:pPr>
            <a:endParaRPr lang="nl-NL" sz="2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p:sp>
      <p:sp>
        <p:nvSpPr>
          <p:cNvPr id="34818" name="Rectangle 2"/>
          <p:cNvSpPr>
            <a:spLocks noGrp="1" noChangeArrowheads="1"/>
          </p:cNvSpPr>
          <p:nvPr>
            <p:ph type="body" sz="quarter" idx="1"/>
          </p:nvPr>
        </p:nvSpPr>
        <p:spPr/>
        <p:txBody>
          <a:bodyPr/>
          <a:lstStyle/>
          <a:p>
            <a:pPr marL="320675" lvl="1" indent="0">
              <a:lnSpc>
                <a:spcPct val="80000"/>
              </a:lnSpc>
              <a:spcBef>
                <a:spcPct val="0"/>
              </a:spcBef>
              <a:buClr>
                <a:srgbClr val="1F497D"/>
              </a:buClr>
              <a:buFont typeface="Wingdings" pitchFamily="2" charset="2"/>
              <a:buNone/>
            </a:pPr>
            <a:r>
              <a:rPr lang="nl-NL" sz="1600" dirty="0" err="1"/>
              <a:t>Now</a:t>
            </a:r>
            <a:r>
              <a:rPr lang="nl-NL" sz="1600" dirty="0"/>
              <a:t> I </a:t>
            </a:r>
            <a:r>
              <a:rPr lang="nl-NL" sz="1600" dirty="0" err="1"/>
              <a:t>could</a:t>
            </a:r>
            <a:r>
              <a:rPr lang="nl-NL" sz="1600" dirty="0"/>
              <a:t> </a:t>
            </a:r>
            <a:r>
              <a:rPr lang="nl-NL" sz="1600" dirty="0" err="1"/>
              <a:t>obviously</a:t>
            </a:r>
            <a:r>
              <a:rPr lang="nl-NL" sz="1600" dirty="0"/>
              <a:t> </a:t>
            </a:r>
            <a:r>
              <a:rPr lang="nl-NL" sz="1600" dirty="0" err="1"/>
              <a:t>discuss</a:t>
            </a:r>
            <a:r>
              <a:rPr lang="nl-NL" sz="1600" dirty="0"/>
              <a:t> </a:t>
            </a:r>
            <a:r>
              <a:rPr lang="nl-NL" sz="1600" dirty="0" err="1"/>
              <a:t>some</a:t>
            </a:r>
            <a:r>
              <a:rPr lang="nl-NL" sz="1600" dirty="0"/>
              <a:t> </a:t>
            </a:r>
            <a:r>
              <a:rPr lang="nl-NL" sz="1600" dirty="0" err="1"/>
              <a:t>succesfull</a:t>
            </a:r>
            <a:r>
              <a:rPr lang="nl-NL" sz="1600" dirty="0"/>
              <a:t> or </a:t>
            </a:r>
            <a:r>
              <a:rPr lang="nl-NL" sz="1600" dirty="0" err="1"/>
              <a:t>less</a:t>
            </a:r>
            <a:r>
              <a:rPr lang="nl-NL" sz="1600" dirty="0"/>
              <a:t> </a:t>
            </a:r>
            <a:r>
              <a:rPr lang="nl-NL" sz="1600" dirty="0" err="1"/>
              <a:t>interventions</a:t>
            </a:r>
            <a:r>
              <a:rPr lang="nl-NL" sz="1600" dirty="0"/>
              <a:t> </a:t>
            </a:r>
            <a:r>
              <a:rPr lang="nl-NL" sz="1600" dirty="0" err="1"/>
              <a:t>that</a:t>
            </a:r>
            <a:r>
              <a:rPr lang="nl-NL" sz="1600" dirty="0"/>
              <a:t> have been </a:t>
            </a:r>
            <a:r>
              <a:rPr lang="nl-NL" sz="1600" dirty="0" err="1"/>
              <a:t>effective</a:t>
            </a:r>
            <a:r>
              <a:rPr lang="nl-NL" sz="1600" dirty="0"/>
              <a:t> </a:t>
            </a:r>
            <a:r>
              <a:rPr lang="nl-NL" sz="1600" dirty="0" err="1"/>
              <a:t>from</a:t>
            </a:r>
            <a:r>
              <a:rPr lang="nl-NL" sz="1600" dirty="0"/>
              <a:t> </a:t>
            </a:r>
            <a:r>
              <a:rPr lang="nl-NL" sz="1600" dirty="0" err="1"/>
              <a:t>this</a:t>
            </a:r>
            <a:r>
              <a:rPr lang="nl-NL" sz="1600" dirty="0"/>
              <a:t> </a:t>
            </a:r>
            <a:r>
              <a:rPr lang="nl-NL" sz="1600" dirty="0" err="1"/>
              <a:t>enormous</a:t>
            </a:r>
            <a:r>
              <a:rPr lang="nl-NL" sz="1600" dirty="0"/>
              <a:t> </a:t>
            </a:r>
            <a:r>
              <a:rPr lang="nl-NL" sz="1600" dirty="0" err="1"/>
              <a:t>amount</a:t>
            </a:r>
            <a:r>
              <a:rPr lang="nl-NL" sz="1600" dirty="0"/>
              <a:t> of </a:t>
            </a:r>
            <a:r>
              <a:rPr lang="nl-NL" sz="1600" dirty="0" err="1"/>
              <a:t>succesfull</a:t>
            </a:r>
            <a:r>
              <a:rPr lang="nl-NL" sz="1600" dirty="0"/>
              <a:t> </a:t>
            </a:r>
            <a:r>
              <a:rPr lang="nl-NL" sz="1600" dirty="0" err="1"/>
              <a:t>interventions</a:t>
            </a:r>
            <a:r>
              <a:rPr lang="nl-NL" sz="1600" dirty="0"/>
              <a:t>, but I do </a:t>
            </a:r>
            <a:r>
              <a:rPr lang="nl-NL" sz="1600" dirty="0" err="1"/>
              <a:t>think</a:t>
            </a:r>
            <a:r>
              <a:rPr lang="nl-NL" sz="1600" dirty="0"/>
              <a:t> </a:t>
            </a:r>
            <a:r>
              <a:rPr lang="nl-NL" sz="1600" dirty="0" err="1"/>
              <a:t>that</a:t>
            </a:r>
            <a:r>
              <a:rPr lang="nl-NL" sz="1600" dirty="0"/>
              <a:t> </a:t>
            </a:r>
            <a:r>
              <a:rPr lang="nl-NL" sz="1600" dirty="0" err="1"/>
              <a:t>the</a:t>
            </a:r>
            <a:r>
              <a:rPr lang="nl-NL" sz="1600" dirty="0"/>
              <a:t> important </a:t>
            </a:r>
            <a:r>
              <a:rPr lang="nl-NL" sz="1600" dirty="0" err="1"/>
              <a:t>thing</a:t>
            </a:r>
            <a:r>
              <a:rPr lang="nl-NL" sz="1600" dirty="0"/>
              <a:t> is </a:t>
            </a:r>
            <a:r>
              <a:rPr lang="nl-NL" sz="1600" dirty="0" err="1"/>
              <a:t>to</a:t>
            </a:r>
            <a:r>
              <a:rPr lang="nl-NL" sz="1600" dirty="0"/>
              <a:t> </a:t>
            </a:r>
            <a:r>
              <a:rPr lang="nl-NL" sz="1600" dirty="0" err="1"/>
              <a:t>be</a:t>
            </a:r>
            <a:r>
              <a:rPr lang="nl-NL" sz="1600" dirty="0"/>
              <a:t> </a:t>
            </a:r>
            <a:r>
              <a:rPr lang="nl-NL" sz="1600" dirty="0" err="1"/>
              <a:t>able</a:t>
            </a:r>
            <a:r>
              <a:rPr lang="nl-NL" sz="1600" dirty="0"/>
              <a:t> </a:t>
            </a:r>
            <a:r>
              <a:rPr lang="nl-NL" sz="1600" dirty="0" err="1"/>
              <a:t>to</a:t>
            </a:r>
            <a:r>
              <a:rPr lang="nl-NL" sz="1600" dirty="0"/>
              <a:t> </a:t>
            </a:r>
            <a:r>
              <a:rPr lang="nl-NL" sz="1600" dirty="0" err="1"/>
              <a:t>choose</a:t>
            </a:r>
            <a:r>
              <a:rPr lang="nl-NL" sz="1600" dirty="0"/>
              <a:t> </a:t>
            </a:r>
            <a:r>
              <a:rPr lang="nl-NL" sz="1600" dirty="0" err="1"/>
              <a:t>the</a:t>
            </a:r>
            <a:r>
              <a:rPr lang="nl-NL" sz="1600" dirty="0"/>
              <a:t> right </a:t>
            </a:r>
            <a:r>
              <a:rPr lang="nl-NL" sz="1600" dirty="0" err="1"/>
              <a:t>intervention</a:t>
            </a:r>
            <a:r>
              <a:rPr lang="nl-NL" sz="1600" dirty="0"/>
              <a:t> </a:t>
            </a:r>
            <a:r>
              <a:rPr lang="nl-NL" sz="1600" dirty="0" err="1"/>
              <a:t>for</a:t>
            </a:r>
            <a:r>
              <a:rPr lang="nl-NL" sz="1600" dirty="0"/>
              <a:t> </a:t>
            </a:r>
            <a:r>
              <a:rPr lang="nl-NL" sz="1600" dirty="0" err="1"/>
              <a:t>the</a:t>
            </a:r>
            <a:r>
              <a:rPr lang="nl-NL" sz="1600" dirty="0"/>
              <a:t> right setting. </a:t>
            </a:r>
            <a:r>
              <a:rPr lang="nl-NL" sz="1600" dirty="0" err="1"/>
              <a:t>There</a:t>
            </a:r>
            <a:r>
              <a:rPr lang="nl-NL" sz="1600" dirty="0"/>
              <a:t> is </a:t>
            </a:r>
            <a:r>
              <a:rPr lang="nl-NL" sz="1600" dirty="0" err="1"/>
              <a:t>the</a:t>
            </a:r>
            <a:r>
              <a:rPr lang="nl-NL" sz="1600" dirty="0"/>
              <a:t> </a:t>
            </a:r>
            <a:r>
              <a:rPr lang="nl-NL" sz="1600" dirty="0" err="1"/>
              <a:t>challenge</a:t>
            </a:r>
            <a:r>
              <a:rPr lang="nl-NL" sz="1600" dirty="0"/>
              <a:t> </a:t>
            </a:r>
            <a:r>
              <a:rPr lang="nl-NL" sz="1600" dirty="0" err="1"/>
              <a:t>for</a:t>
            </a:r>
            <a:r>
              <a:rPr lang="nl-NL" sz="1600" dirty="0"/>
              <a:t> </a:t>
            </a:r>
            <a:r>
              <a:rPr lang="nl-NL" sz="1600" dirty="0" err="1"/>
              <a:t>the</a:t>
            </a:r>
            <a:r>
              <a:rPr lang="nl-NL" sz="1600" dirty="0"/>
              <a:t> </a:t>
            </a:r>
            <a:r>
              <a:rPr lang="nl-NL" sz="1600" dirty="0" err="1"/>
              <a:t>ones</a:t>
            </a:r>
            <a:r>
              <a:rPr lang="nl-NL" sz="1600" dirty="0"/>
              <a:t> </a:t>
            </a:r>
            <a:r>
              <a:rPr lang="nl-NL" sz="1600" dirty="0" err="1"/>
              <a:t>leading</a:t>
            </a:r>
            <a:r>
              <a:rPr lang="nl-NL" sz="1600" dirty="0"/>
              <a:t> </a:t>
            </a:r>
            <a:r>
              <a:rPr lang="nl-NL" sz="1600" dirty="0" err="1"/>
              <a:t>the</a:t>
            </a:r>
            <a:r>
              <a:rPr lang="nl-NL" sz="1600" dirty="0"/>
              <a:t> AMS team, and </a:t>
            </a:r>
            <a:r>
              <a:rPr lang="nl-NL" sz="1600" dirty="0" err="1"/>
              <a:t>it</a:t>
            </a:r>
            <a:r>
              <a:rPr lang="nl-NL" sz="1600" dirty="0"/>
              <a:t> is NOT easy. </a:t>
            </a:r>
            <a:r>
              <a:rPr lang="nl-NL" sz="1600" dirty="0" err="1"/>
              <a:t>That</a:t>
            </a:r>
            <a:r>
              <a:rPr lang="nl-NL" sz="1600" dirty="0"/>
              <a:t> is </a:t>
            </a:r>
            <a:r>
              <a:rPr lang="nl-NL" sz="1600" dirty="0" err="1"/>
              <a:t>why</a:t>
            </a:r>
            <a:r>
              <a:rPr lang="nl-NL" sz="1600" dirty="0"/>
              <a:t> I have </a:t>
            </a:r>
            <a:r>
              <a:rPr lang="nl-NL" sz="1600" dirty="0" err="1"/>
              <a:t>chosen</a:t>
            </a:r>
            <a:r>
              <a:rPr lang="nl-NL" sz="1600" dirty="0"/>
              <a:t> </a:t>
            </a:r>
            <a:r>
              <a:rPr lang="nl-NL" sz="1600" dirty="0" err="1"/>
              <a:t>some</a:t>
            </a:r>
            <a:r>
              <a:rPr lang="nl-NL" sz="1600" dirty="0"/>
              <a:t> </a:t>
            </a:r>
            <a:r>
              <a:rPr lang="nl-NL" sz="1600" dirty="0" err="1"/>
              <a:t>interventions</a:t>
            </a:r>
            <a:r>
              <a:rPr lang="nl-NL" sz="1600" dirty="0"/>
              <a:t> </a:t>
            </a:r>
            <a:r>
              <a:rPr lang="nl-NL" sz="1600" dirty="0" err="1"/>
              <a:t>that</a:t>
            </a:r>
            <a:r>
              <a:rPr lang="nl-NL" sz="1600" dirty="0"/>
              <a:t> have taken </a:t>
            </a:r>
            <a:r>
              <a:rPr lang="nl-NL" sz="1600" dirty="0" err="1"/>
              <a:t>this</a:t>
            </a:r>
            <a:r>
              <a:rPr lang="nl-NL" sz="1600" dirty="0"/>
              <a:t> </a:t>
            </a:r>
            <a:r>
              <a:rPr lang="nl-NL" sz="1600" dirty="0" err="1"/>
              <a:t>process</a:t>
            </a:r>
            <a:r>
              <a:rPr lang="nl-NL" sz="1600" dirty="0"/>
              <a:t> </a:t>
            </a:r>
            <a:r>
              <a:rPr lang="nl-NL" sz="1600" dirty="0" err="1"/>
              <a:t>into</a:t>
            </a:r>
            <a:r>
              <a:rPr lang="nl-NL" sz="1600" dirty="0"/>
              <a:t> account</a:t>
            </a:r>
          </a:p>
          <a:p>
            <a:pPr marL="647700" lvl="1" indent="-327025">
              <a:lnSpc>
                <a:spcPct val="80000"/>
              </a:lnSpc>
              <a:spcBef>
                <a:spcPct val="0"/>
              </a:spcBef>
              <a:buClr>
                <a:srgbClr val="1F497D"/>
              </a:buClr>
              <a:buFont typeface="Wingdings" pitchFamily="2" charset="2"/>
              <a:buChar char="▪"/>
            </a:pPr>
            <a:endParaRPr lang="nl-NL" sz="1600" dirty="0"/>
          </a:p>
          <a:p>
            <a:pPr marL="647700" lvl="1" indent="-327025">
              <a:lnSpc>
                <a:spcPct val="80000"/>
              </a:lnSpc>
              <a:spcBef>
                <a:spcPct val="0"/>
              </a:spcBef>
              <a:buClr>
                <a:srgbClr val="1F497D"/>
              </a:buClr>
              <a:buFont typeface="Wingdings" pitchFamily="2" charset="2"/>
              <a:buChar char="▪"/>
            </a:pPr>
            <a:r>
              <a:rPr lang="nl-NL" sz="1600" dirty="0" err="1"/>
              <a:t>Persuasive</a:t>
            </a:r>
            <a:r>
              <a:rPr lang="nl-NL" sz="1600" dirty="0"/>
              <a:t> </a:t>
            </a:r>
            <a:r>
              <a:rPr lang="nl-NL" sz="1600" dirty="0" err="1"/>
              <a:t>interventions</a:t>
            </a:r>
            <a:r>
              <a:rPr lang="nl-NL" sz="1600" dirty="0"/>
              <a:t> (e.g. </a:t>
            </a:r>
            <a:r>
              <a:rPr lang="nl-NL" sz="1600" dirty="0" err="1"/>
              <a:t>educational</a:t>
            </a:r>
            <a:r>
              <a:rPr lang="nl-NL" sz="1600" dirty="0"/>
              <a:t> meetings, reminders, audit and feedback </a:t>
            </a:r>
            <a:r>
              <a:rPr lang="nl-NL" sz="1600" dirty="0" err="1"/>
              <a:t>etc</a:t>
            </a:r>
            <a:r>
              <a:rPr lang="nl-NL" sz="1600" dirty="0"/>
              <a:t>); </a:t>
            </a:r>
            <a:endParaRPr lang="nl-NL" sz="2400" dirty="0"/>
          </a:p>
          <a:p>
            <a:pPr marL="647700" lvl="1" indent="-327025">
              <a:lnSpc>
                <a:spcPct val="80000"/>
              </a:lnSpc>
              <a:spcBef>
                <a:spcPct val="0"/>
              </a:spcBef>
              <a:buClr>
                <a:srgbClr val="1F497D"/>
              </a:buClr>
              <a:buFont typeface="Wingdings" pitchFamily="2" charset="2"/>
              <a:buChar char="▪"/>
            </a:pPr>
            <a:r>
              <a:rPr lang="nl-NL" sz="1600" dirty="0" err="1"/>
              <a:t>Restrictive</a:t>
            </a:r>
            <a:r>
              <a:rPr lang="nl-NL" sz="1600" dirty="0"/>
              <a:t> </a:t>
            </a:r>
            <a:r>
              <a:rPr lang="nl-NL" sz="1600" dirty="0" err="1"/>
              <a:t>interventions</a:t>
            </a:r>
            <a:r>
              <a:rPr lang="nl-NL" sz="1600" dirty="0"/>
              <a:t> (e.g. </a:t>
            </a:r>
            <a:r>
              <a:rPr lang="nl-NL" sz="1600" dirty="0" err="1"/>
              <a:t>compulsory</a:t>
            </a:r>
            <a:r>
              <a:rPr lang="nl-NL" sz="1600" dirty="0"/>
              <a:t> order form, expert </a:t>
            </a:r>
            <a:r>
              <a:rPr lang="nl-NL" sz="1600" dirty="0" err="1"/>
              <a:t>approval</a:t>
            </a:r>
            <a:r>
              <a:rPr lang="nl-NL" sz="1600" dirty="0"/>
              <a:t>, or financial </a:t>
            </a:r>
            <a:r>
              <a:rPr lang="nl-NL" sz="1600" dirty="0" err="1"/>
              <a:t>rewards</a:t>
            </a:r>
            <a:r>
              <a:rPr lang="nl-NL" sz="1600" dirty="0"/>
              <a:t> or </a:t>
            </a:r>
            <a:r>
              <a:rPr lang="nl-NL" sz="1600" dirty="0" err="1"/>
              <a:t>punishments</a:t>
            </a:r>
            <a:r>
              <a:rPr lang="nl-NL" sz="1600" dirty="0"/>
              <a:t> </a:t>
            </a:r>
            <a:r>
              <a:rPr lang="nl-NL" sz="1600" dirty="0" err="1"/>
              <a:t>etc</a:t>
            </a:r>
            <a:r>
              <a:rPr lang="nl-NL" sz="1600" dirty="0"/>
              <a:t>);</a:t>
            </a:r>
            <a:endParaRPr lang="nl-NL" sz="800" dirty="0"/>
          </a:p>
          <a:p>
            <a:pPr marL="647700" lvl="1" indent="-327025">
              <a:lnSpc>
                <a:spcPct val="80000"/>
              </a:lnSpc>
              <a:spcBef>
                <a:spcPct val="0"/>
              </a:spcBef>
              <a:buClr>
                <a:srgbClr val="1F497D"/>
              </a:buClr>
              <a:buFont typeface="Wingdings" pitchFamily="2" charset="2"/>
              <a:buChar char="▪"/>
            </a:pPr>
            <a:r>
              <a:rPr lang="nl-NL" sz="1600" dirty="0" err="1"/>
              <a:t>Structural</a:t>
            </a:r>
            <a:r>
              <a:rPr lang="nl-NL" sz="1600" dirty="0"/>
              <a:t> </a:t>
            </a:r>
            <a:r>
              <a:rPr lang="nl-NL" sz="1600" dirty="0" err="1"/>
              <a:t>interventions</a:t>
            </a:r>
            <a:r>
              <a:rPr lang="nl-NL" sz="1600" dirty="0"/>
              <a:t> (e.g. </a:t>
            </a:r>
            <a:r>
              <a:rPr lang="nl-NL" sz="1600" dirty="0" err="1"/>
              <a:t>computerized</a:t>
            </a:r>
            <a:r>
              <a:rPr lang="nl-NL" sz="1600" dirty="0"/>
              <a:t> systems, or </a:t>
            </a:r>
            <a:r>
              <a:rPr lang="nl-NL" sz="1600" dirty="0" err="1"/>
              <a:t>introduction</a:t>
            </a:r>
            <a:r>
              <a:rPr lang="nl-NL" sz="1600" dirty="0"/>
              <a:t> or </a:t>
            </a:r>
            <a:r>
              <a:rPr lang="nl-NL" sz="1600" dirty="0" err="1"/>
              <a:t>organization</a:t>
            </a:r>
            <a:r>
              <a:rPr lang="nl-NL" sz="1600" dirty="0"/>
              <a:t> of </a:t>
            </a:r>
            <a:r>
              <a:rPr lang="nl-NL" sz="1600" dirty="0" err="1"/>
              <a:t>quality</a:t>
            </a:r>
            <a:r>
              <a:rPr lang="nl-NL" sz="1600" dirty="0"/>
              <a:t> monitoring </a:t>
            </a:r>
            <a:r>
              <a:rPr lang="nl-NL" sz="1600" dirty="0" err="1"/>
              <a:t>mechanisms</a:t>
            </a:r>
            <a:r>
              <a:rPr lang="nl-NL" sz="1600" dirty="0"/>
              <a:t> </a:t>
            </a:r>
            <a:r>
              <a:rPr lang="nl-NL" sz="1600" dirty="0" err="1"/>
              <a:t>etc</a:t>
            </a:r>
            <a:r>
              <a:rPr lang="nl-NL" sz="1600" dirty="0"/>
              <a:t>)</a:t>
            </a:r>
            <a:endParaRPr lang="nl-NL" sz="800" dirty="0"/>
          </a:p>
          <a:p>
            <a:pPr>
              <a:lnSpc>
                <a:spcPct val="80000"/>
              </a:lnSpc>
              <a:spcBef>
                <a:spcPct val="0"/>
              </a:spcBef>
            </a:pPr>
            <a:r>
              <a:rPr lang="nl-NL" sz="1600" dirty="0"/>
              <a:t>Effect </a:t>
            </a:r>
            <a:r>
              <a:rPr lang="nl-NL" sz="1600" dirty="0" err="1"/>
              <a:t>size</a:t>
            </a:r>
            <a:r>
              <a:rPr lang="nl-NL" sz="1600" dirty="0"/>
              <a:t> of </a:t>
            </a:r>
            <a:r>
              <a:rPr lang="nl-NL" sz="1600" dirty="0" err="1"/>
              <a:t>similar</a:t>
            </a:r>
            <a:r>
              <a:rPr lang="nl-NL" sz="1600" dirty="0"/>
              <a:t> </a:t>
            </a:r>
            <a:r>
              <a:rPr lang="nl-NL" sz="1600" dirty="0" err="1"/>
              <a:t>interventions</a:t>
            </a:r>
            <a:r>
              <a:rPr lang="nl-NL" sz="1600" dirty="0"/>
              <a:t>, </a:t>
            </a:r>
            <a:r>
              <a:rPr lang="nl-NL" sz="1600" dirty="0" err="1"/>
              <a:t>however</a:t>
            </a:r>
            <a:r>
              <a:rPr lang="nl-NL" sz="1600" dirty="0"/>
              <a:t>, </a:t>
            </a:r>
            <a:r>
              <a:rPr lang="nl-NL" sz="1600" dirty="0" err="1"/>
              <a:t>also</a:t>
            </a:r>
            <a:r>
              <a:rPr lang="nl-NL" sz="1600" dirty="0"/>
              <a:t> </a:t>
            </a:r>
            <a:r>
              <a:rPr lang="nl-NL" sz="1600" dirty="0" err="1"/>
              <a:t>varied</a:t>
            </a:r>
            <a:r>
              <a:rPr lang="nl-NL" sz="1600" dirty="0"/>
              <a:t> </a:t>
            </a:r>
            <a:r>
              <a:rPr lang="nl-NL" sz="1600" dirty="0" err="1"/>
              <a:t>between</a:t>
            </a:r>
            <a:r>
              <a:rPr lang="nl-NL" sz="1600" dirty="0"/>
              <a:t> studies</a:t>
            </a:r>
            <a:endParaRPr lang="nl-NL" sz="800" dirty="0"/>
          </a:p>
          <a:p>
            <a:pPr>
              <a:lnSpc>
                <a:spcPct val="80000"/>
              </a:lnSpc>
              <a:spcBef>
                <a:spcPct val="0"/>
              </a:spcBef>
            </a:pPr>
            <a:endParaRPr lang="nl-NL" sz="2400" dirty="0"/>
          </a:p>
          <a:p>
            <a:pPr>
              <a:lnSpc>
                <a:spcPct val="80000"/>
              </a:lnSpc>
              <a:spcBef>
                <a:spcPct val="0"/>
              </a:spcBef>
            </a:pPr>
            <a:r>
              <a:rPr lang="nl-NL" sz="1600" dirty="0"/>
              <a:t>Effect </a:t>
            </a:r>
            <a:r>
              <a:rPr lang="nl-NL" sz="1600" dirty="0" err="1"/>
              <a:t>size</a:t>
            </a:r>
            <a:r>
              <a:rPr lang="nl-NL" sz="1600" dirty="0"/>
              <a:t> of </a:t>
            </a:r>
            <a:r>
              <a:rPr lang="nl-NL" sz="1600" dirty="0" err="1"/>
              <a:t>dissemination</a:t>
            </a:r>
            <a:r>
              <a:rPr lang="nl-NL" sz="1600" dirty="0"/>
              <a:t> of </a:t>
            </a:r>
            <a:r>
              <a:rPr lang="nl-NL" sz="1600" dirty="0" err="1"/>
              <a:t>educational</a:t>
            </a:r>
            <a:r>
              <a:rPr lang="nl-NL" sz="1600" dirty="0"/>
              <a:t> </a:t>
            </a:r>
            <a:r>
              <a:rPr lang="nl-NL" sz="1600" dirty="0" err="1"/>
              <a:t>materials</a:t>
            </a:r>
            <a:r>
              <a:rPr lang="nl-NL" sz="1600" dirty="0"/>
              <a:t> </a:t>
            </a:r>
            <a:r>
              <a:rPr lang="nl-NL" sz="1600" dirty="0" err="1"/>
              <a:t>varied</a:t>
            </a:r>
            <a:r>
              <a:rPr lang="nl-NL" sz="1600" dirty="0"/>
              <a:t> </a:t>
            </a:r>
            <a:r>
              <a:rPr lang="nl-NL" sz="1600" dirty="0" err="1"/>
              <a:t>between</a:t>
            </a:r>
            <a:r>
              <a:rPr lang="nl-NL" sz="1600" dirty="0"/>
              <a:t> -3.1% and 50,1%.</a:t>
            </a:r>
            <a:endParaRPr lang="nl-NL" sz="800" dirty="0"/>
          </a:p>
          <a:p>
            <a:pPr>
              <a:lnSpc>
                <a:spcPct val="80000"/>
              </a:lnSpc>
              <a:spcBef>
                <a:spcPct val="0"/>
              </a:spcBef>
            </a:pPr>
            <a:endParaRPr lang="nl-NL" sz="2400" dirty="0"/>
          </a:p>
          <a:p>
            <a:pPr>
              <a:lnSpc>
                <a:spcPct val="80000"/>
              </a:lnSpc>
              <a:spcBef>
                <a:spcPct val="0"/>
              </a:spcBef>
            </a:pPr>
            <a:r>
              <a:rPr lang="nl-NL" sz="1600" dirty="0"/>
              <a:t>The </a:t>
            </a:r>
            <a:r>
              <a:rPr lang="nl-NL" sz="1600" dirty="0" err="1"/>
              <a:t>same</a:t>
            </a:r>
            <a:r>
              <a:rPr lang="nl-NL" sz="1600" dirty="0"/>
              <a:t> </a:t>
            </a:r>
            <a:r>
              <a:rPr lang="nl-NL" sz="1600" dirty="0" err="1"/>
              <a:t>phenomenon</a:t>
            </a:r>
            <a:r>
              <a:rPr lang="nl-NL" sz="1600" dirty="0"/>
              <a:t> was </a:t>
            </a:r>
            <a:r>
              <a:rPr lang="nl-NL" sz="1600" dirty="0" err="1"/>
              <a:t>seen</a:t>
            </a:r>
            <a:r>
              <a:rPr lang="nl-NL" sz="1600" dirty="0"/>
              <a:t> </a:t>
            </a:r>
            <a:r>
              <a:rPr lang="nl-NL" sz="1600" dirty="0" err="1"/>
              <a:t>for</a:t>
            </a:r>
            <a:r>
              <a:rPr lang="nl-NL" sz="1600" dirty="0"/>
              <a:t> reminders, audit and feedback, </a:t>
            </a:r>
            <a:r>
              <a:rPr lang="nl-NL" sz="1600" dirty="0" err="1"/>
              <a:t>educational</a:t>
            </a:r>
            <a:r>
              <a:rPr lang="nl-NL" sz="1600" dirty="0"/>
              <a:t> </a:t>
            </a:r>
            <a:r>
              <a:rPr lang="nl-NL" sz="1600" dirty="0" err="1"/>
              <a:t>outreach</a:t>
            </a:r>
            <a:r>
              <a:rPr lang="nl-NL" sz="1600" dirty="0"/>
              <a:t>, </a:t>
            </a:r>
            <a:r>
              <a:rPr lang="nl-NL" sz="1600" dirty="0" err="1"/>
              <a:t>compulsory</a:t>
            </a:r>
            <a:r>
              <a:rPr lang="nl-NL" sz="1600" dirty="0"/>
              <a:t> order </a:t>
            </a:r>
            <a:r>
              <a:rPr lang="nl-NL" sz="1600" dirty="0" err="1"/>
              <a:t>forms</a:t>
            </a:r>
            <a:r>
              <a:rPr lang="nl-NL" sz="1600" dirty="0"/>
              <a:t>, expert </a:t>
            </a:r>
            <a:r>
              <a:rPr lang="nl-NL" sz="1600" dirty="0" err="1"/>
              <a:t>approval</a:t>
            </a:r>
            <a:r>
              <a:rPr lang="nl-NL" sz="1600" dirty="0"/>
              <a:t>, </a:t>
            </a:r>
            <a:r>
              <a:rPr lang="nl-NL" sz="1600" dirty="0" err="1"/>
              <a:t>removal</a:t>
            </a:r>
            <a:r>
              <a:rPr lang="nl-NL" sz="1600" dirty="0"/>
              <a:t> </a:t>
            </a:r>
            <a:r>
              <a:rPr lang="nl-NL" sz="1600" dirty="0" err="1"/>
              <a:t>by</a:t>
            </a:r>
            <a:r>
              <a:rPr lang="nl-NL" sz="1600" dirty="0"/>
              <a:t> </a:t>
            </a:r>
            <a:r>
              <a:rPr lang="nl-NL" sz="1600" dirty="0" err="1"/>
              <a:t>restriction</a:t>
            </a:r>
            <a:r>
              <a:rPr lang="nl-NL" sz="1600" dirty="0"/>
              <a:t>, review and make change, and </a:t>
            </a:r>
            <a:r>
              <a:rPr lang="nl-NL" sz="1600" dirty="0" err="1"/>
              <a:t>the</a:t>
            </a:r>
            <a:r>
              <a:rPr lang="nl-NL" sz="1600" dirty="0"/>
              <a:t> </a:t>
            </a:r>
            <a:r>
              <a:rPr lang="nl-NL" sz="1600" dirty="0" err="1"/>
              <a:t>structural</a:t>
            </a:r>
            <a:r>
              <a:rPr lang="nl-NL" sz="1600" dirty="0"/>
              <a:t> </a:t>
            </a:r>
            <a:r>
              <a:rPr lang="nl-NL" sz="1600" dirty="0" err="1"/>
              <a:t>interventions</a:t>
            </a:r>
            <a:r>
              <a:rPr lang="nl-NL" sz="1600" dirty="0"/>
              <a:t> </a:t>
            </a:r>
            <a:endParaRPr lang="nl-NL" sz="800" dirty="0"/>
          </a:p>
          <a:p>
            <a:pPr marL="647700" lvl="1" indent="-327025">
              <a:lnSpc>
                <a:spcPct val="80000"/>
              </a:lnSpc>
              <a:spcBef>
                <a:spcPct val="0"/>
              </a:spcBef>
              <a:buClr>
                <a:srgbClr val="1F497D"/>
              </a:buClr>
              <a:buFont typeface="Wingdings" pitchFamily="2" charset="2"/>
              <a:buChar char="▪"/>
            </a:pPr>
            <a:endParaRPr lang="nl-NL" sz="2400" dirty="0"/>
          </a:p>
          <a:p>
            <a:pPr marL="647700" lvl="1" indent="-327025">
              <a:lnSpc>
                <a:spcPct val="80000"/>
              </a:lnSpc>
              <a:spcBef>
                <a:spcPct val="0"/>
              </a:spcBef>
              <a:buClr>
                <a:srgbClr val="1F497D"/>
              </a:buClr>
              <a:buFont typeface="Wingdings" pitchFamily="2" charset="2"/>
              <a:buChar char="▪"/>
            </a:pPr>
            <a:endParaRPr lang="nl-NL" sz="2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p:sp>
      <p:sp>
        <p:nvSpPr>
          <p:cNvPr id="36866" name="Rectangle 2"/>
          <p:cNvSpPr>
            <a:spLocks noGrp="1" noChangeArrowheads="1"/>
          </p:cNvSpPr>
          <p:nvPr>
            <p:ph type="body" sz="quarter" idx="1"/>
          </p:nvPr>
        </p:nvSpPr>
        <p:spPr/>
        <p:txBody>
          <a:bodyPr/>
          <a:lstStyle/>
          <a:p>
            <a:pPr>
              <a:spcBef>
                <a:spcPct val="0"/>
              </a:spcBef>
            </a:pPr>
            <a:r>
              <a:rPr lang="nl-NL">
                <a:solidFill>
                  <a:srgbClr val="4F81BD"/>
                </a:solidFill>
              </a:rPr>
              <a:t>over 100 frameworks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136"/>
            <a:ext cx="8229600" cy="865337"/>
          </a:xfrm>
        </p:spPr>
        <p:txBody>
          <a:bodyPr/>
          <a:lstStyle>
            <a:lvl1pPr>
              <a:defRPr b="1"/>
            </a:lvl1pPr>
          </a:lstStyle>
          <a:p>
            <a:r>
              <a:rPr lang="fr-FR" dirty="0"/>
              <a:t>Click to </a:t>
            </a:r>
            <a:r>
              <a:rPr lang="fr-FR" dirty="0" err="1"/>
              <a:t>edit</a:t>
            </a:r>
            <a:r>
              <a:rPr lang="fr-FR" dirty="0"/>
              <a:t> Master </a:t>
            </a:r>
            <a:r>
              <a:rPr lang="fr-FR" dirty="0" err="1"/>
              <a:t>title</a:t>
            </a:r>
            <a:r>
              <a:rPr lang="fr-FR" dirty="0"/>
              <a:t> style</a:t>
            </a:r>
            <a:endParaRPr lang="nl-BE" dirty="0"/>
          </a:p>
        </p:txBody>
      </p:sp>
      <p:sp>
        <p:nvSpPr>
          <p:cNvPr id="4" name="Text Placeholder 3"/>
          <p:cNvSpPr>
            <a:spLocks noGrp="1"/>
          </p:cNvSpPr>
          <p:nvPr>
            <p:ph type="body" sz="quarter" idx="10"/>
          </p:nvPr>
        </p:nvSpPr>
        <p:spPr>
          <a:xfrm>
            <a:off x="1043608" y="1262063"/>
            <a:ext cx="7643192" cy="5186729"/>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nl-BE" dirty="0"/>
          </a:p>
        </p:txBody>
      </p:sp>
      <p:sp>
        <p:nvSpPr>
          <p:cNvPr id="6" name="Text Placeholder 5"/>
          <p:cNvSpPr>
            <a:spLocks noGrp="1"/>
          </p:cNvSpPr>
          <p:nvPr>
            <p:ph type="body" sz="quarter" idx="11"/>
          </p:nvPr>
        </p:nvSpPr>
        <p:spPr>
          <a:xfrm>
            <a:off x="3862387" y="6545715"/>
            <a:ext cx="4824413" cy="215900"/>
          </a:xfrm>
        </p:spPr>
        <p:txBody>
          <a:bodyPr>
            <a:noAutofit/>
          </a:bodyPr>
          <a:lstStyle>
            <a:lvl1pPr algn="r">
              <a:defRPr sz="1100"/>
            </a:lvl1pPr>
          </a:lstStyle>
          <a:p>
            <a:pPr lvl="0"/>
            <a:r>
              <a:rPr lang="fr-FR"/>
              <a:t>Click to edit Master text styles</a:t>
            </a:r>
          </a:p>
        </p:txBody>
      </p:sp>
      <p:cxnSp>
        <p:nvCxnSpPr>
          <p:cNvPr id="7" name="Straight Connector 6"/>
          <p:cNvCxnSpPr/>
          <p:nvPr userDrawn="1"/>
        </p:nvCxnSpPr>
        <p:spPr>
          <a:xfrm>
            <a:off x="457200" y="1047473"/>
            <a:ext cx="7605044" cy="0"/>
          </a:xfrm>
          <a:prstGeom prst="line">
            <a:avLst/>
          </a:prstGeom>
          <a:ln w="12700" cmpd="sng"/>
          <a:effectLst/>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userDrawn="1"/>
        </p:nvPicPr>
        <p:blipFill>
          <a:blip r:embed="rId2"/>
          <a:stretch>
            <a:fillRect/>
          </a:stretch>
        </p:blipFill>
        <p:spPr>
          <a:xfrm>
            <a:off x="0" y="5665106"/>
            <a:ext cx="1679009" cy="1343207"/>
          </a:xfrm>
          <a:prstGeom prst="rect">
            <a:avLst/>
          </a:prstGeom>
        </p:spPr>
      </p:pic>
    </p:spTree>
    <p:extLst>
      <p:ext uri="{BB962C8B-B14F-4D97-AF65-F5344CB8AC3E}">
        <p14:creationId xmlns:p14="http://schemas.microsoft.com/office/powerpoint/2010/main" val="3426411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88184E-8672-1D4E-A1FD-65439F433067}" type="datetimeFigureOut">
              <a:rPr lang="en-US" smtClean="0"/>
              <a:pPr/>
              <a:t>11/29/2019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5189F43-71D4-E343-9512-EF7E6494AC30}" type="slidenum">
              <a:rPr lang="en-US" smtClean="0"/>
              <a:pPr/>
              <a:t>‹nr.›</a:t>
            </a:fld>
            <a:endParaRPr lang="en-US"/>
          </a:p>
        </p:txBody>
      </p:sp>
    </p:spTree>
    <p:extLst>
      <p:ext uri="{BB962C8B-B14F-4D97-AF65-F5344CB8AC3E}">
        <p14:creationId xmlns:p14="http://schemas.microsoft.com/office/powerpoint/2010/main" val="3357557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02"/>
            <a:ext cx="8229600" cy="1012974"/>
          </a:xfrm>
        </p:spPr>
        <p:txBody>
          <a:bodyPr/>
          <a:lstStyle>
            <a:lvl1pPr>
              <a:defRPr b="1"/>
            </a:lvl1pPr>
          </a:lstStyle>
          <a:p>
            <a:r>
              <a:rPr lang="fr-FR"/>
              <a:t>Click to edit Master title style</a:t>
            </a:r>
            <a:endParaRPr lang="nl-BE" dirty="0"/>
          </a:p>
        </p:txBody>
      </p:sp>
      <p:sp>
        <p:nvSpPr>
          <p:cNvPr id="4" name="Text Placeholder 3"/>
          <p:cNvSpPr>
            <a:spLocks noGrp="1"/>
          </p:cNvSpPr>
          <p:nvPr>
            <p:ph type="body" sz="quarter" idx="10"/>
          </p:nvPr>
        </p:nvSpPr>
        <p:spPr>
          <a:xfrm>
            <a:off x="1043608" y="1325563"/>
            <a:ext cx="7643192" cy="4695825"/>
          </a:xfrm>
        </p:spPr>
        <p:txBody>
          <a:bodyPr/>
          <a:lstStyle>
            <a:lvl2pPr marL="742950" indent="-285750">
              <a:buFont typeface="Arial"/>
              <a:buChar char="•"/>
              <a:defRPr/>
            </a:lvl2pPr>
            <a:lvl4pPr marL="1600200" indent="-228600">
              <a:buFont typeface="Wingdings" charset="2"/>
              <a:buChar char="§"/>
              <a:defRPr/>
            </a:lvl4pPr>
            <a:lvl5pPr marL="2057400" indent="-228600">
              <a:buFont typeface="Wingdings" charset="2"/>
              <a:buChar char="§"/>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nl-BE" dirty="0"/>
          </a:p>
        </p:txBody>
      </p:sp>
      <p:sp>
        <p:nvSpPr>
          <p:cNvPr id="6" name="Text Placeholder 5"/>
          <p:cNvSpPr>
            <a:spLocks noGrp="1"/>
          </p:cNvSpPr>
          <p:nvPr>
            <p:ph type="body" sz="quarter" idx="11"/>
          </p:nvPr>
        </p:nvSpPr>
        <p:spPr>
          <a:xfrm>
            <a:off x="3851275" y="6308725"/>
            <a:ext cx="4824413" cy="215900"/>
          </a:xfrm>
        </p:spPr>
        <p:txBody>
          <a:bodyPr>
            <a:noAutofit/>
          </a:bodyPr>
          <a:lstStyle>
            <a:lvl1pPr algn="r">
              <a:defRPr sz="1100"/>
            </a:lvl1pPr>
          </a:lstStyle>
          <a:p>
            <a:pPr lvl="0"/>
            <a:r>
              <a:rPr lang="fr-FR"/>
              <a:t>Click to edit Master text styles</a:t>
            </a:r>
          </a:p>
        </p:txBody>
      </p:sp>
    </p:spTree>
    <p:extLst>
      <p:ext uri="{BB962C8B-B14F-4D97-AF65-F5344CB8AC3E}">
        <p14:creationId xmlns:p14="http://schemas.microsoft.com/office/powerpoint/2010/main" val="680183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fr-FR"/>
              <a:t>Click to edit Master title style</a:t>
            </a:r>
            <a:endParaRPr lang="nl-BE" dirty="0"/>
          </a:p>
        </p:txBody>
      </p:sp>
      <p:sp>
        <p:nvSpPr>
          <p:cNvPr id="4" name="Text Placeholder 3"/>
          <p:cNvSpPr>
            <a:spLocks noGrp="1"/>
          </p:cNvSpPr>
          <p:nvPr>
            <p:ph type="body" sz="quarter" idx="10"/>
          </p:nvPr>
        </p:nvSpPr>
        <p:spPr>
          <a:xfrm>
            <a:off x="1043608" y="1484313"/>
            <a:ext cx="7632080" cy="4537075"/>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nl-BE" dirty="0"/>
          </a:p>
        </p:txBody>
      </p:sp>
      <p:sp>
        <p:nvSpPr>
          <p:cNvPr id="6" name="Text Placeholder 5"/>
          <p:cNvSpPr>
            <a:spLocks noGrp="1"/>
          </p:cNvSpPr>
          <p:nvPr>
            <p:ph type="body" sz="quarter" idx="11"/>
          </p:nvPr>
        </p:nvSpPr>
        <p:spPr>
          <a:xfrm>
            <a:off x="3851275" y="6308725"/>
            <a:ext cx="4824413" cy="215900"/>
          </a:xfrm>
        </p:spPr>
        <p:txBody>
          <a:bodyPr>
            <a:noAutofit/>
          </a:bodyPr>
          <a:lstStyle>
            <a:lvl1pPr algn="r">
              <a:defRPr sz="1100"/>
            </a:lvl1pPr>
          </a:lstStyle>
          <a:p>
            <a:pPr lvl="0"/>
            <a:r>
              <a:rPr lang="fr-FR"/>
              <a:t>Click to edit Master text styles</a:t>
            </a:r>
          </a:p>
        </p:txBody>
      </p:sp>
      <p:sp>
        <p:nvSpPr>
          <p:cNvPr id="8" name="Text Placeholder 7"/>
          <p:cNvSpPr>
            <a:spLocks noGrp="1"/>
          </p:cNvSpPr>
          <p:nvPr>
            <p:ph type="body" sz="quarter" idx="12"/>
          </p:nvPr>
        </p:nvSpPr>
        <p:spPr>
          <a:xfrm>
            <a:off x="468313" y="115888"/>
            <a:ext cx="8207375" cy="216768"/>
          </a:xfrm>
        </p:spPr>
        <p:txBody>
          <a:bodyPr anchor="ctr" anchorCtr="0">
            <a:noAutofit/>
          </a:bodyPr>
          <a:lstStyle>
            <a:lvl1pPr>
              <a:defRPr sz="1600" i="1">
                <a:solidFill>
                  <a:schemeClr val="tx1">
                    <a:lumMod val="75000"/>
                    <a:lumOff val="25000"/>
                  </a:schemeClr>
                </a:solidFill>
              </a:defRPr>
            </a:lvl1pPr>
          </a:lstStyle>
          <a:p>
            <a:pPr lvl="0"/>
            <a:r>
              <a:rPr lang="fr-FR"/>
              <a:t>Click to edit Master text styles</a:t>
            </a:r>
          </a:p>
        </p:txBody>
      </p:sp>
    </p:spTree>
    <p:extLst>
      <p:ext uri="{BB962C8B-B14F-4D97-AF65-F5344CB8AC3E}">
        <p14:creationId xmlns:p14="http://schemas.microsoft.com/office/powerpoint/2010/main" val="1958861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fr-FR"/>
              <a:t>Click to edit Master title style</a:t>
            </a:r>
            <a:endParaRPr lang="nl-BE" dirty="0"/>
          </a:p>
        </p:txBody>
      </p:sp>
      <p:sp>
        <p:nvSpPr>
          <p:cNvPr id="4" name="Text Placeholder 3"/>
          <p:cNvSpPr>
            <a:spLocks noGrp="1"/>
          </p:cNvSpPr>
          <p:nvPr>
            <p:ph type="body" sz="quarter" idx="10"/>
          </p:nvPr>
        </p:nvSpPr>
        <p:spPr>
          <a:xfrm>
            <a:off x="1043608" y="1654777"/>
            <a:ext cx="7632080" cy="4720595"/>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nl-BE" dirty="0"/>
          </a:p>
        </p:txBody>
      </p:sp>
      <p:sp>
        <p:nvSpPr>
          <p:cNvPr id="6" name="Text Placeholder 5"/>
          <p:cNvSpPr>
            <a:spLocks noGrp="1"/>
          </p:cNvSpPr>
          <p:nvPr>
            <p:ph type="body" sz="quarter" idx="11"/>
          </p:nvPr>
        </p:nvSpPr>
        <p:spPr>
          <a:xfrm>
            <a:off x="3851275" y="6524625"/>
            <a:ext cx="4824413" cy="215900"/>
          </a:xfrm>
        </p:spPr>
        <p:txBody>
          <a:bodyPr>
            <a:noAutofit/>
          </a:bodyPr>
          <a:lstStyle>
            <a:lvl1pPr marL="0" indent="0" algn="r">
              <a:buNone/>
              <a:defRPr sz="1100"/>
            </a:lvl1pPr>
          </a:lstStyle>
          <a:p>
            <a:pPr lvl="0"/>
            <a:r>
              <a:rPr lang="fr-FR"/>
              <a:t>Click to edit Master text styles</a:t>
            </a:r>
          </a:p>
        </p:txBody>
      </p:sp>
      <p:sp>
        <p:nvSpPr>
          <p:cNvPr id="8" name="Text Placeholder 7"/>
          <p:cNvSpPr>
            <a:spLocks noGrp="1"/>
          </p:cNvSpPr>
          <p:nvPr>
            <p:ph type="body" sz="quarter" idx="12"/>
          </p:nvPr>
        </p:nvSpPr>
        <p:spPr>
          <a:xfrm>
            <a:off x="468313" y="115888"/>
            <a:ext cx="8207375" cy="216768"/>
          </a:xfrm>
        </p:spPr>
        <p:txBody>
          <a:bodyPr anchor="ctr" anchorCtr="0">
            <a:noAutofit/>
          </a:bodyPr>
          <a:lstStyle>
            <a:lvl1pPr>
              <a:defRPr sz="1600" i="1">
                <a:solidFill>
                  <a:schemeClr val="tx1">
                    <a:lumMod val="75000"/>
                    <a:lumOff val="25000"/>
                  </a:schemeClr>
                </a:solidFill>
              </a:defRPr>
            </a:lvl1pPr>
          </a:lstStyle>
          <a:p>
            <a:pPr lvl="0"/>
            <a:r>
              <a:rPr lang="fr-FR"/>
              <a:t>Click to edit Master text styles</a:t>
            </a:r>
          </a:p>
        </p:txBody>
      </p:sp>
    </p:spTree>
    <p:extLst>
      <p:ext uri="{BB962C8B-B14F-4D97-AF65-F5344CB8AC3E}">
        <p14:creationId xmlns:p14="http://schemas.microsoft.com/office/powerpoint/2010/main" val="3110897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fr-FR"/>
              <a:t>Click to edit Master title style</a:t>
            </a:r>
            <a:endParaRPr lang="nl-BE" dirty="0"/>
          </a:p>
        </p:txBody>
      </p:sp>
      <p:sp>
        <p:nvSpPr>
          <p:cNvPr id="4" name="Text Placeholder 3"/>
          <p:cNvSpPr>
            <a:spLocks noGrp="1"/>
          </p:cNvSpPr>
          <p:nvPr>
            <p:ph type="body" sz="quarter" idx="10"/>
          </p:nvPr>
        </p:nvSpPr>
        <p:spPr>
          <a:xfrm>
            <a:off x="1043608" y="1484313"/>
            <a:ext cx="7632080" cy="4537075"/>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nl-BE" dirty="0"/>
          </a:p>
        </p:txBody>
      </p:sp>
      <p:sp>
        <p:nvSpPr>
          <p:cNvPr id="6" name="Text Placeholder 5"/>
          <p:cNvSpPr>
            <a:spLocks noGrp="1"/>
          </p:cNvSpPr>
          <p:nvPr>
            <p:ph type="body" sz="quarter" idx="11"/>
          </p:nvPr>
        </p:nvSpPr>
        <p:spPr>
          <a:xfrm>
            <a:off x="3851275" y="6308725"/>
            <a:ext cx="4824413" cy="215900"/>
          </a:xfrm>
        </p:spPr>
        <p:txBody>
          <a:bodyPr>
            <a:noAutofit/>
          </a:bodyPr>
          <a:lstStyle>
            <a:lvl1pPr algn="r">
              <a:defRPr sz="1100"/>
            </a:lvl1pPr>
          </a:lstStyle>
          <a:p>
            <a:pPr lvl="0"/>
            <a:r>
              <a:rPr lang="fr-FR"/>
              <a:t>Click to edit Master text styles</a:t>
            </a:r>
          </a:p>
        </p:txBody>
      </p:sp>
      <p:sp>
        <p:nvSpPr>
          <p:cNvPr id="8" name="Text Placeholder 7"/>
          <p:cNvSpPr>
            <a:spLocks noGrp="1"/>
          </p:cNvSpPr>
          <p:nvPr>
            <p:ph type="body" sz="quarter" idx="12"/>
          </p:nvPr>
        </p:nvSpPr>
        <p:spPr>
          <a:xfrm>
            <a:off x="468313" y="115888"/>
            <a:ext cx="8207375" cy="216768"/>
          </a:xfrm>
        </p:spPr>
        <p:txBody>
          <a:bodyPr anchor="ctr" anchorCtr="0">
            <a:noAutofit/>
          </a:bodyPr>
          <a:lstStyle>
            <a:lvl1pPr>
              <a:defRPr sz="1600" i="1">
                <a:solidFill>
                  <a:schemeClr val="tx1">
                    <a:lumMod val="75000"/>
                    <a:lumOff val="25000"/>
                  </a:schemeClr>
                </a:solidFill>
              </a:defRPr>
            </a:lvl1pPr>
          </a:lstStyle>
          <a:p>
            <a:pPr lvl="0"/>
            <a:r>
              <a:rPr lang="fr-FR"/>
              <a:t>Click to edit Master text styles</a:t>
            </a:r>
          </a:p>
        </p:txBody>
      </p:sp>
    </p:spTree>
    <p:extLst>
      <p:ext uri="{BB962C8B-B14F-4D97-AF65-F5344CB8AC3E}">
        <p14:creationId xmlns:p14="http://schemas.microsoft.com/office/powerpoint/2010/main" val="33218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nl-BE" dirty="0"/>
          </a:p>
        </p:txBody>
      </p:sp>
      <p:sp>
        <p:nvSpPr>
          <p:cNvPr id="4" name="Text Placeholder 3"/>
          <p:cNvSpPr>
            <a:spLocks noGrp="1"/>
          </p:cNvSpPr>
          <p:nvPr>
            <p:ph type="body" sz="quarter" idx="10"/>
          </p:nvPr>
        </p:nvSpPr>
        <p:spPr>
          <a:xfrm>
            <a:off x="1043608" y="1484313"/>
            <a:ext cx="763208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6" name="Text Placeholder 5"/>
          <p:cNvSpPr>
            <a:spLocks noGrp="1"/>
          </p:cNvSpPr>
          <p:nvPr>
            <p:ph type="body" sz="quarter" idx="11"/>
          </p:nvPr>
        </p:nvSpPr>
        <p:spPr>
          <a:xfrm>
            <a:off x="3851275" y="6308725"/>
            <a:ext cx="4824413" cy="215900"/>
          </a:xfrm>
        </p:spPr>
        <p:txBody>
          <a:bodyPr>
            <a:noAutofit/>
          </a:bodyPr>
          <a:lstStyle>
            <a:lvl1pPr algn="r">
              <a:defRPr sz="1100"/>
            </a:lvl1pPr>
          </a:lstStyle>
          <a:p>
            <a:pPr lvl="0"/>
            <a:r>
              <a:rPr lang="en-US"/>
              <a:t>Click to edit Master text styles</a:t>
            </a:r>
          </a:p>
        </p:txBody>
      </p:sp>
      <p:sp>
        <p:nvSpPr>
          <p:cNvPr id="8" name="Text Placeholder 7"/>
          <p:cNvSpPr>
            <a:spLocks noGrp="1"/>
          </p:cNvSpPr>
          <p:nvPr>
            <p:ph type="body" sz="quarter" idx="12"/>
          </p:nvPr>
        </p:nvSpPr>
        <p:spPr>
          <a:xfrm>
            <a:off x="468313" y="115888"/>
            <a:ext cx="8207375" cy="216768"/>
          </a:xfrm>
        </p:spPr>
        <p:txBody>
          <a:bodyPr anchor="ctr" anchorCtr="0">
            <a:noAutofit/>
          </a:bodyPr>
          <a:lstStyle>
            <a:lvl1pPr>
              <a:defRPr sz="1600" i="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510730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nl-BE" dirty="0"/>
          </a:p>
        </p:txBody>
      </p:sp>
      <p:sp>
        <p:nvSpPr>
          <p:cNvPr id="4" name="Text Placeholder 3"/>
          <p:cNvSpPr>
            <a:spLocks noGrp="1"/>
          </p:cNvSpPr>
          <p:nvPr>
            <p:ph type="body" sz="quarter" idx="10"/>
          </p:nvPr>
        </p:nvSpPr>
        <p:spPr>
          <a:xfrm>
            <a:off x="1043608" y="1484313"/>
            <a:ext cx="763208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6" name="Text Placeholder 5"/>
          <p:cNvSpPr>
            <a:spLocks noGrp="1"/>
          </p:cNvSpPr>
          <p:nvPr>
            <p:ph type="body" sz="quarter" idx="11"/>
          </p:nvPr>
        </p:nvSpPr>
        <p:spPr>
          <a:xfrm>
            <a:off x="3851275" y="6308725"/>
            <a:ext cx="4824413" cy="215900"/>
          </a:xfrm>
        </p:spPr>
        <p:txBody>
          <a:bodyPr>
            <a:noAutofit/>
          </a:bodyPr>
          <a:lstStyle>
            <a:lvl1pPr algn="r">
              <a:defRPr sz="1100"/>
            </a:lvl1pPr>
          </a:lstStyle>
          <a:p>
            <a:pPr lvl="0"/>
            <a:r>
              <a:rPr lang="en-US"/>
              <a:t>Click to edit Master text styles</a:t>
            </a:r>
          </a:p>
        </p:txBody>
      </p:sp>
      <p:sp>
        <p:nvSpPr>
          <p:cNvPr id="8" name="Text Placeholder 7"/>
          <p:cNvSpPr>
            <a:spLocks noGrp="1"/>
          </p:cNvSpPr>
          <p:nvPr>
            <p:ph type="body" sz="quarter" idx="12"/>
          </p:nvPr>
        </p:nvSpPr>
        <p:spPr>
          <a:xfrm>
            <a:off x="468313" y="115888"/>
            <a:ext cx="8207375" cy="216768"/>
          </a:xfrm>
        </p:spPr>
        <p:txBody>
          <a:bodyPr anchor="ctr" anchorCtr="0">
            <a:noAutofit/>
          </a:bodyPr>
          <a:lstStyle>
            <a:lvl1pPr>
              <a:defRPr sz="1600" i="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3145277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a:prstGeom prst="rect">
            <a:avLst/>
          </a:prstGeom>
        </p:spPr>
        <p:txBody>
          <a:bodyPr/>
          <a:lstStyle/>
          <a:p>
            <a:r>
              <a:rPr lang="nl-NL" noProof="0"/>
              <a:t>Klik om de stijl te bewerken</a:t>
            </a:r>
            <a:endParaRPr lang="en-GB" noProof="0" dirty="0"/>
          </a:p>
        </p:txBody>
      </p:sp>
      <p:sp>
        <p:nvSpPr>
          <p:cNvPr id="11" name="Tijdelijke aanduiding voor tekst 10"/>
          <p:cNvSpPr>
            <a:spLocks noGrp="1"/>
          </p:cNvSpPr>
          <p:nvPr>
            <p:ph type="body" sz="quarter" idx="14"/>
          </p:nvPr>
        </p:nvSpPr>
        <p:spPr>
          <a:xfrm>
            <a:off x="522288" y="1814400"/>
            <a:ext cx="4039200" cy="4125600"/>
          </a:xfrm>
          <a:prstGeom prst="rect">
            <a:avLst/>
          </a:prstGeom>
        </p:spPr>
        <p:txBody>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dirty="0"/>
          </a:p>
        </p:txBody>
      </p:sp>
      <p:sp>
        <p:nvSpPr>
          <p:cNvPr id="4" name="Tijdelijke aanduiding voor afbeelding 3"/>
          <p:cNvSpPr>
            <a:spLocks noGrp="1"/>
          </p:cNvSpPr>
          <p:nvPr>
            <p:ph type="pic" sz="quarter" idx="15"/>
          </p:nvPr>
        </p:nvSpPr>
        <p:spPr bwMode="gray">
          <a:xfrm>
            <a:off x="4647601" y="1814400"/>
            <a:ext cx="3974900" cy="4125600"/>
          </a:xfrm>
          <a:prstGeom prst="rect">
            <a:avLst/>
          </a:prstGeom>
        </p:spPr>
        <p:txBody>
          <a:bodyPr/>
          <a:lstStyle>
            <a:lvl1pPr marL="0" indent="0">
              <a:buNone/>
              <a:defRPr/>
            </a:lvl1pPr>
          </a:lstStyle>
          <a:p>
            <a:pPr lvl="0"/>
            <a:r>
              <a:rPr lang="nl-NL" noProof="0">
                <a:sym typeface="Calibri" pitchFamily="34" charset="0"/>
              </a:rPr>
              <a:t>Klik op het pictogram als u een afbeelding wilt toevoegen</a:t>
            </a:r>
            <a:endParaRPr lang="en-GB" noProof="0" dirty="0">
              <a:sym typeface="Calibri" pitchFamily="34" charset="0"/>
            </a:endParaRPr>
          </a:p>
        </p:txBody>
      </p:sp>
      <p:sp>
        <p:nvSpPr>
          <p:cNvPr id="5" name="Tijdelijke aanduiding voor datum 3"/>
          <p:cNvSpPr>
            <a:spLocks noGrp="1"/>
          </p:cNvSpPr>
          <p:nvPr>
            <p:ph type="dt" sz="half" idx="16"/>
          </p:nvPr>
        </p:nvSpPr>
        <p:spPr>
          <a:xfrm>
            <a:off x="1494235" y="6588125"/>
            <a:ext cx="1079897" cy="1524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en-GB"/>
              <a:t>&lt;date&gt;</a:t>
            </a:r>
          </a:p>
        </p:txBody>
      </p:sp>
      <p:sp>
        <p:nvSpPr>
          <p:cNvPr id="6" name="Tijdelijke aanduiding voor voettekst 4"/>
          <p:cNvSpPr>
            <a:spLocks noGrp="1"/>
          </p:cNvSpPr>
          <p:nvPr>
            <p:ph type="ftr" sz="quarter" idx="17"/>
          </p:nvPr>
        </p:nvSpPr>
        <p:spPr>
          <a:xfrm>
            <a:off x="2789635" y="6588125"/>
            <a:ext cx="3960019" cy="1524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en-GB"/>
              <a:t>&lt;Presentation title&gt;</a:t>
            </a:r>
          </a:p>
        </p:txBody>
      </p:sp>
      <p:sp>
        <p:nvSpPr>
          <p:cNvPr id="7" name="Tijdelijke aanduiding voor dianummer 5"/>
          <p:cNvSpPr>
            <a:spLocks noGrp="1"/>
          </p:cNvSpPr>
          <p:nvPr>
            <p:ph type="sldNum" sz="quarter" idx="18"/>
          </p:nvPr>
        </p:nvSpPr>
        <p:spPr>
          <a:xfrm>
            <a:off x="521494" y="6588125"/>
            <a:ext cx="810816" cy="152400"/>
          </a:xfrm>
          <a:prstGeom prst="rect">
            <a:avLst/>
          </a:prstGeom>
        </p:spPr>
        <p:txBody>
          <a:bodyPr lIns="0" tIns="0" rIns="0" bIns="0" rtlCol="0"/>
          <a:lstStyle>
            <a:lvl1pPr algn="l">
              <a:lnSpc>
                <a:spcPts val="1200"/>
              </a:lnSpc>
              <a:defRPr sz="1000">
                <a:solidFill>
                  <a:schemeClr val="accent1"/>
                </a:solidFill>
              </a:defRPr>
            </a:lvl1pPr>
          </a:lstStyle>
          <a:p>
            <a:pPr>
              <a:defRPr/>
            </a:pPr>
            <a:r>
              <a:rPr lang="en-GB"/>
              <a:t>Page </a:t>
            </a:r>
            <a:fld id="{38CB6F58-3D0C-4116-8F81-D6E3D7E12049}" type="slidenum">
              <a:rPr lang="en-GB" smtClean="0"/>
              <a:pPr>
                <a:defRPr/>
              </a:pPr>
              <a:t>‹nr.›</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65200" y="1651000"/>
            <a:ext cx="7772400" cy="41148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02"/>
          <p:cNvSpPr>
            <a:spLocks noGrp="1" noChangeArrowheads="1"/>
          </p:cNvSpPr>
          <p:nvPr>
            <p:ph type="ftr" sz="quarter" idx="10"/>
          </p:nvPr>
        </p:nvSpPr>
        <p:spPr>
          <a:xfrm>
            <a:off x="4699000" y="6565900"/>
            <a:ext cx="4292600" cy="457200"/>
          </a:xfrm>
          <a:prstGeom prst="rect">
            <a:avLst/>
          </a:prstGeom>
        </p:spPr>
        <p:txBody>
          <a:bodyPr/>
          <a:lstStyle>
            <a:lvl1pPr fontAlgn="auto">
              <a:spcBef>
                <a:spcPts val="0"/>
              </a:spcBef>
              <a:spcAft>
                <a:spcPts val="0"/>
              </a:spcAft>
              <a:defRPr>
                <a:latin typeface="+mn-lt"/>
              </a:defRPr>
            </a:lvl1pPr>
          </a:lstStyle>
          <a:p>
            <a:pPr>
              <a:defRPr/>
            </a:pPr>
            <a:r>
              <a:rPr lang="nl-NL"/>
              <a:t>Ontwerpvoorstel Powerpoint A voor UMC St Radboud 2004</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65200" y="1651000"/>
            <a:ext cx="7772400" cy="41148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02"/>
          <p:cNvSpPr>
            <a:spLocks noGrp="1" noChangeArrowheads="1"/>
          </p:cNvSpPr>
          <p:nvPr>
            <p:ph type="ftr" sz="quarter" idx="10"/>
          </p:nvPr>
        </p:nvSpPr>
        <p:spPr>
          <a:xfrm>
            <a:off x="4699000" y="6565900"/>
            <a:ext cx="4292600" cy="457200"/>
          </a:xfrm>
          <a:prstGeom prst="rect">
            <a:avLst/>
          </a:prstGeom>
        </p:spPr>
        <p:txBody>
          <a:bodyPr/>
          <a:lstStyle>
            <a:lvl1pPr fontAlgn="auto">
              <a:spcBef>
                <a:spcPts val="0"/>
              </a:spcBef>
              <a:spcAft>
                <a:spcPts val="0"/>
              </a:spcAft>
              <a:defRPr>
                <a:latin typeface="+mn-lt"/>
              </a:defRPr>
            </a:lvl1pPr>
          </a:lstStyle>
          <a:p>
            <a:pPr>
              <a:defRPr/>
            </a:pPr>
            <a:r>
              <a:rPr lang="nl-NL"/>
              <a:t>Ontwerpvoorstel Powerpoint A voor UMC St Radboud 2004</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66056"/>
            <a:ext cx="8229600" cy="1012974"/>
          </a:xfrm>
        </p:spPr>
        <p:txBody>
          <a:bodyPr/>
          <a:lstStyle>
            <a:lvl1pPr algn="l">
              <a:defRPr/>
            </a:lvl1pPr>
          </a:lstStyle>
          <a:p>
            <a:r>
              <a:rPr lang="en-US" dirty="0"/>
              <a:t> Click to edit Master title style</a:t>
            </a:r>
          </a:p>
        </p:txBody>
      </p:sp>
      <p:cxnSp>
        <p:nvCxnSpPr>
          <p:cNvPr id="4" name="Straight Connector 3"/>
          <p:cNvCxnSpPr/>
          <p:nvPr userDrawn="1"/>
        </p:nvCxnSpPr>
        <p:spPr>
          <a:xfrm>
            <a:off x="457200" y="4476426"/>
            <a:ext cx="7605044" cy="0"/>
          </a:xfrm>
          <a:prstGeom prst="line">
            <a:avLst/>
          </a:prstGeom>
          <a:ln w="12700" cmpd="sng"/>
          <a:effectLst/>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userDrawn="1"/>
        </p:nvPicPr>
        <p:blipFill>
          <a:blip r:embed="rId2"/>
          <a:stretch>
            <a:fillRect/>
          </a:stretch>
        </p:blipFill>
        <p:spPr>
          <a:xfrm>
            <a:off x="6544327" y="0"/>
            <a:ext cx="2599673" cy="2079738"/>
          </a:xfrm>
          <a:prstGeom prst="rect">
            <a:avLst/>
          </a:prstGeom>
        </p:spPr>
      </p:pic>
    </p:spTree>
    <p:extLst>
      <p:ext uri="{BB962C8B-B14F-4D97-AF65-F5344CB8AC3E}">
        <p14:creationId xmlns:p14="http://schemas.microsoft.com/office/powerpoint/2010/main" val="1791384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lgemeen - met logo">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43240" y="1600200"/>
            <a:ext cx="5543560" cy="4525963"/>
          </a:xfrm>
          <a:prstGeom prst="rect">
            <a:avLst/>
          </a:prstGeom>
        </p:spPr>
        <p:txBody>
          <a:bodyPr/>
          <a:lstStyle>
            <a:lvl1pPr>
              <a:buNone/>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6"/>
          <p:cNvSpPr>
            <a:spLocks noGrp="1"/>
          </p:cNvSpPr>
          <p:nvPr>
            <p:ph type="dt" sz="half" idx="10"/>
          </p:nvPr>
        </p:nvSpPr>
        <p:spPr>
          <a:xfrm>
            <a:off x="0" y="214313"/>
            <a:ext cx="6643688" cy="1143000"/>
          </a:xfrm>
          <a:prstGeom prst="rect">
            <a:avLst/>
          </a:prstGeom>
        </p:spPr>
        <p:txBody>
          <a:bodyPr/>
          <a:lstStyle>
            <a:lvl1pPr fontAlgn="auto">
              <a:spcBef>
                <a:spcPts val="0"/>
              </a:spcBef>
              <a:spcAft>
                <a:spcPts val="0"/>
              </a:spcAft>
              <a:defRPr sz="3500">
                <a:latin typeface="Arial" pitchFamily="34" charset="0"/>
                <a:cs typeface="Arial" pitchFamily="34" charset="0"/>
              </a:defRPr>
            </a:lvl1pPr>
          </a:lstStyle>
          <a:p>
            <a:pPr>
              <a:defRPr/>
            </a:pPr>
            <a:r>
              <a:rPr lang="nl-NL"/>
              <a:t>Vul de titel in via de koptekst</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65200" y="1651000"/>
            <a:ext cx="7772400" cy="41148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02"/>
          <p:cNvSpPr>
            <a:spLocks noGrp="1" noChangeArrowheads="1"/>
          </p:cNvSpPr>
          <p:nvPr>
            <p:ph type="ftr" sz="quarter" idx="10"/>
          </p:nvPr>
        </p:nvSpPr>
        <p:spPr>
          <a:xfrm>
            <a:off x="4699000" y="6565900"/>
            <a:ext cx="4292600" cy="457200"/>
          </a:xfrm>
          <a:prstGeom prst="rect">
            <a:avLst/>
          </a:prstGeom>
        </p:spPr>
        <p:txBody>
          <a:bodyPr/>
          <a:lstStyle>
            <a:lvl1pPr eaLnBrk="1" fontAlgn="auto" hangingPunct="1">
              <a:spcBef>
                <a:spcPts val="0"/>
              </a:spcBef>
              <a:spcAft>
                <a:spcPts val="0"/>
              </a:spcAft>
              <a:defRPr>
                <a:latin typeface="+mn-lt"/>
              </a:defRPr>
            </a:lvl1pPr>
          </a:lstStyle>
          <a:p>
            <a:pPr>
              <a:defRPr/>
            </a:pPr>
            <a:r>
              <a:rPr lang="nl-NL"/>
              <a:t>Ontwerpvoorstel Powerpoint A voor UMC St Radboud 2004</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1DDC4C-340A-4018-A7AC-E4AC591745A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35D30B0-0991-421F-830D-23C2797583D1}"/>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a:extLst>
              <a:ext uri="{FF2B5EF4-FFF2-40B4-BE49-F238E27FC236}">
                <a16:creationId xmlns:a16="http://schemas.microsoft.com/office/drawing/2014/main" id="{4AC4978F-815F-4117-82AC-11ADA7BF0858}"/>
              </a:ext>
            </a:extLst>
          </p:cNvPr>
          <p:cNvSpPr>
            <a:spLocks noGrp="1"/>
          </p:cNvSpPr>
          <p:nvPr>
            <p:ph type="sldNum" sz="quarter" idx="10"/>
          </p:nvPr>
        </p:nvSpPr>
        <p:spPr/>
        <p:txBody>
          <a:bodyPr/>
          <a:lstStyle>
            <a:lvl1pPr>
              <a:defRPr/>
            </a:lvl1pPr>
          </a:lstStyle>
          <a:p>
            <a:fld id="{8D14AFFB-6C93-45D2-A1B8-CF939A6CCC18}" type="slidenum">
              <a:rPr lang="nl-NL" altLang="nl-NL"/>
              <a:pPr/>
              <a:t>‹nr.›</a:t>
            </a:fld>
            <a:endParaRPr lang="nl-NL" altLang="nl-NL"/>
          </a:p>
        </p:txBody>
      </p:sp>
    </p:spTree>
    <p:extLst>
      <p:ext uri="{BB962C8B-B14F-4D97-AF65-F5344CB8AC3E}">
        <p14:creationId xmlns:p14="http://schemas.microsoft.com/office/powerpoint/2010/main" val="304106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en afbeelding">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428596" y="2428868"/>
            <a:ext cx="8286808" cy="4214842"/>
          </a:xfrm>
          <a:prstGeom prst="rect">
            <a:avLst/>
          </a:prstGeo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p>
        </p:txBody>
      </p:sp>
      <p:sp>
        <p:nvSpPr>
          <p:cNvPr id="4" name="Titel 1"/>
          <p:cNvSpPr>
            <a:spLocks noGrp="1"/>
          </p:cNvSpPr>
          <p:nvPr>
            <p:ph type="title"/>
          </p:nvPr>
        </p:nvSpPr>
        <p:spPr>
          <a:xfrm>
            <a:off x="428596" y="1214422"/>
            <a:ext cx="8286808" cy="1071570"/>
          </a:xfrm>
          <a:prstGeom prst="rect">
            <a:avLst/>
          </a:prstGeom>
        </p:spPr>
        <p:txBody>
          <a:bodyPr/>
          <a:lstStyle>
            <a:lvl1pPr>
              <a:defRPr sz="2800"/>
            </a:lvl1pPr>
          </a:lstStyle>
          <a:p>
            <a:r>
              <a:rPr lang="nl-NL" dirty="0"/>
              <a:t>Klik om de stijl te bewerken</a:t>
            </a:r>
          </a:p>
        </p:txBody>
      </p:sp>
    </p:spTree>
    <p:extLst>
      <p:ext uri="{BB962C8B-B14F-4D97-AF65-F5344CB8AC3E}">
        <p14:creationId xmlns:p14="http://schemas.microsoft.com/office/powerpoint/2010/main" val="66426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et opsomming in niveau's">
    <p:spTree>
      <p:nvGrpSpPr>
        <p:cNvPr id="1" name=""/>
        <p:cNvGrpSpPr/>
        <p:nvPr/>
      </p:nvGrpSpPr>
      <p:grpSpPr>
        <a:xfrm>
          <a:off x="0" y="0"/>
          <a:ext cx="0" cy="0"/>
          <a:chOff x="0" y="0"/>
          <a:chExt cx="0" cy="0"/>
        </a:xfrm>
      </p:grpSpPr>
      <p:sp>
        <p:nvSpPr>
          <p:cNvPr id="2" name="Titel 1"/>
          <p:cNvSpPr>
            <a:spLocks noGrp="1"/>
          </p:cNvSpPr>
          <p:nvPr>
            <p:ph type="ctrTitle"/>
          </p:nvPr>
        </p:nvSpPr>
        <p:spPr>
          <a:xfrm>
            <a:off x="727200" y="1401600"/>
            <a:ext cx="7772400" cy="768000"/>
          </a:xfrm>
        </p:spPr>
        <p:txBody>
          <a:bodyPr anchor="t" anchorCtr="0">
            <a:normAutofit/>
          </a:bodyPr>
          <a:lstStyle>
            <a:lvl1pPr algn="l">
              <a:defRPr sz="2600">
                <a:solidFill>
                  <a:schemeClr val="accent3"/>
                </a:solidFill>
              </a:defRPr>
            </a:lvl1pPr>
          </a:lstStyle>
          <a:p>
            <a:r>
              <a:rPr lang="nl-NL"/>
              <a:t>Klik om de stijl te bewerken</a:t>
            </a:r>
            <a:endParaRPr lang="nl-NL" dirty="0"/>
          </a:p>
        </p:txBody>
      </p:sp>
      <p:sp>
        <p:nvSpPr>
          <p:cNvPr id="6" name="Tijdelijke aanduiding voor dianummer 5"/>
          <p:cNvSpPr>
            <a:spLocks noGrp="1"/>
          </p:cNvSpPr>
          <p:nvPr>
            <p:ph type="sldNum" sz="quarter" idx="12"/>
          </p:nvPr>
        </p:nvSpPr>
        <p:spPr>
          <a:xfrm>
            <a:off x="8660229" y="6356354"/>
            <a:ext cx="486697" cy="366183"/>
          </a:xfrm>
          <a:solidFill>
            <a:schemeClr val="bg1">
              <a:alpha val="70000"/>
            </a:schemeClr>
          </a:solidFill>
        </p:spPr>
        <p:txBody>
          <a:bodyPr/>
          <a:lstStyle>
            <a:lvl1pPr>
              <a:defRPr>
                <a:solidFill>
                  <a:schemeClr val="accent4"/>
                </a:solidFill>
                <a:latin typeface="Arial" panose="020B0604020202020204" pitchFamily="34" charset="0"/>
                <a:cs typeface="Arial" panose="020B0604020202020204" pitchFamily="34" charset="0"/>
              </a:defRPr>
            </a:lvl1pPr>
          </a:lstStyle>
          <a:p>
            <a:fld id="{50A8DF51-A510-47B2-84F8-FE69E67F9A35}" type="slidenum">
              <a:rPr lang="nl-NL" smtClean="0"/>
              <a:pPr/>
              <a:t>‹nr.›</a:t>
            </a:fld>
            <a:endParaRPr lang="nl-NL"/>
          </a:p>
        </p:txBody>
      </p:sp>
      <p:sp>
        <p:nvSpPr>
          <p:cNvPr id="13" name="Tijdelijke aanduiding voor tekst 12"/>
          <p:cNvSpPr>
            <a:spLocks noGrp="1"/>
          </p:cNvSpPr>
          <p:nvPr>
            <p:ph type="body" sz="quarter" idx="14"/>
          </p:nvPr>
        </p:nvSpPr>
        <p:spPr>
          <a:xfrm>
            <a:off x="727075" y="2169601"/>
            <a:ext cx="7772400" cy="3437467"/>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4429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buNone/>
              <a:defRPr/>
            </a:lvl1pPr>
          </a:lstStyle>
          <a:p>
            <a:r>
              <a:rPr lang="fr-FR"/>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lang="en-US"/>
          </a:p>
        </p:txBody>
      </p:sp>
      <p:pic>
        <p:nvPicPr>
          <p:cNvPr id="4" name="Picture 3"/>
          <p:cNvPicPr>
            <a:picLocks noChangeAspect="1"/>
          </p:cNvPicPr>
          <p:nvPr userDrawn="1"/>
        </p:nvPicPr>
        <p:blipFill>
          <a:blip r:embed="rId2"/>
          <a:stretch>
            <a:fillRect/>
          </a:stretch>
        </p:blipFill>
        <p:spPr>
          <a:xfrm>
            <a:off x="6864262" y="0"/>
            <a:ext cx="2279737" cy="1823789"/>
          </a:xfrm>
          <a:prstGeom prst="rect">
            <a:avLst/>
          </a:prstGeom>
        </p:spPr>
      </p:pic>
    </p:spTree>
    <p:extLst>
      <p:ext uri="{BB962C8B-B14F-4D97-AF65-F5344CB8AC3E}">
        <p14:creationId xmlns:p14="http://schemas.microsoft.com/office/powerpoint/2010/main" val="3727193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 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Tree>
    <p:extLst>
      <p:ext uri="{BB962C8B-B14F-4D97-AF65-F5344CB8AC3E}">
        <p14:creationId xmlns:p14="http://schemas.microsoft.com/office/powerpoint/2010/main" val="1790619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1600200"/>
            <a:ext cx="7686700" cy="4525963"/>
          </a:xfrm>
        </p:spPr>
        <p:txBody>
          <a:bodyPr>
            <a:normAutofit/>
          </a:bodyPr>
          <a:lstStyle>
            <a:lvl1pPr marL="0" indent="0">
              <a:buClr>
                <a:schemeClr val="tx2"/>
              </a:buClr>
              <a:buNone/>
              <a:defRPr sz="2800"/>
            </a:lvl1pPr>
            <a:lvl2pPr>
              <a:buClr>
                <a:schemeClr val="tx2"/>
              </a:buClr>
              <a:buSzPct val="80000"/>
              <a:buFont typeface="Calibri" pitchFamily="34" charset="0"/>
              <a:buChar char="→"/>
              <a:defRPr sz="2400"/>
            </a:lvl2pPr>
            <a:lvl3pPr>
              <a:buClr>
                <a:schemeClr val="tx2"/>
              </a:buClr>
              <a:buFont typeface="Arial" pitchFamily="34" charset="0"/>
              <a:buChar char="•"/>
              <a:defRPr sz="2000"/>
            </a:lvl3pPr>
          </a:lstStyle>
          <a:p>
            <a:pPr lvl="0"/>
            <a:r>
              <a:rPr lang="fr-FR"/>
              <a:t>Click to edit Master text styles</a:t>
            </a:r>
          </a:p>
          <a:p>
            <a:pPr lvl="1"/>
            <a:r>
              <a:rPr lang="fr-FR"/>
              <a:t>Second level</a:t>
            </a:r>
          </a:p>
          <a:p>
            <a:pPr lvl="2"/>
            <a:r>
              <a:rPr lang="fr-FR"/>
              <a:t>Third level</a:t>
            </a:r>
          </a:p>
        </p:txBody>
      </p:sp>
      <p:sp>
        <p:nvSpPr>
          <p:cNvPr id="14" name="Title 13"/>
          <p:cNvSpPr>
            <a:spLocks noGrp="1"/>
          </p:cNvSpPr>
          <p:nvPr>
            <p:ph type="title" hasCustomPrompt="1"/>
          </p:nvPr>
        </p:nvSpPr>
        <p:spPr/>
        <p:txBody>
          <a:bodyPr/>
          <a:lstStyle>
            <a:lvl1pPr>
              <a:buNone/>
              <a:defRPr/>
            </a:lvl1pPr>
          </a:lstStyle>
          <a:p>
            <a:r>
              <a:rPr lang="en-US" dirty="0"/>
              <a:t> Click to edit Master title style</a:t>
            </a:r>
          </a:p>
        </p:txBody>
      </p:sp>
    </p:spTree>
    <p:extLst>
      <p:ext uri="{BB962C8B-B14F-4D97-AF65-F5344CB8AC3E}">
        <p14:creationId xmlns:p14="http://schemas.microsoft.com/office/powerpoint/2010/main" val="1642227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04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Tree>
    <p:extLst>
      <p:ext uri="{BB962C8B-B14F-4D97-AF65-F5344CB8AC3E}">
        <p14:creationId xmlns:p14="http://schemas.microsoft.com/office/powerpoint/2010/main" val="3430529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4213" y="620713"/>
            <a:ext cx="7848600" cy="936625"/>
          </a:xfrm>
        </p:spPr>
        <p:txBody>
          <a:bodyPr/>
          <a:lstStyle/>
          <a:p>
            <a:r>
              <a:rPr lang="fr-FR"/>
              <a:t>Click to edit Master title style</a:t>
            </a:r>
            <a:endParaRPr lang="en-US"/>
          </a:p>
        </p:txBody>
      </p:sp>
      <p:sp>
        <p:nvSpPr>
          <p:cNvPr id="3" name="Text Placeholder 2"/>
          <p:cNvSpPr>
            <a:spLocks noGrp="1"/>
          </p:cNvSpPr>
          <p:nvPr>
            <p:ph type="body" sz="half" idx="1"/>
          </p:nvPr>
        </p:nvSpPr>
        <p:spPr>
          <a:xfrm>
            <a:off x="684213" y="1628775"/>
            <a:ext cx="3848100" cy="4105275"/>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Media Placeholder 3"/>
          <p:cNvSpPr>
            <a:spLocks noGrp="1"/>
          </p:cNvSpPr>
          <p:nvPr>
            <p:ph type="media" sz="half" idx="2"/>
          </p:nvPr>
        </p:nvSpPr>
        <p:spPr>
          <a:xfrm>
            <a:off x="4684713" y="1628775"/>
            <a:ext cx="3848100" cy="4105275"/>
          </a:xfrm>
        </p:spPr>
        <p:txBody>
          <a:bodyPr/>
          <a:lstStyle/>
          <a:p>
            <a:r>
              <a:rPr lang="fr-FR"/>
              <a:t>Click icon to add media</a:t>
            </a:r>
            <a:endParaRPr lang="en-US"/>
          </a:p>
        </p:txBody>
      </p:sp>
      <p:sp>
        <p:nvSpPr>
          <p:cNvPr id="5" name="Footer Placeholder 4"/>
          <p:cNvSpPr>
            <a:spLocks noGrp="1"/>
          </p:cNvSpPr>
          <p:nvPr>
            <p:ph type="ftr" sz="quarter" idx="10"/>
          </p:nvPr>
        </p:nvSpPr>
        <p:spPr>
          <a:xfrm>
            <a:off x="4859338" y="6237288"/>
            <a:ext cx="3673475" cy="457200"/>
          </a:xfrm>
          <a:prstGeom prst="rect">
            <a:avLst/>
          </a:prstGeom>
        </p:spPr>
        <p:txBody>
          <a:bodyPr/>
          <a:lstStyle>
            <a:lvl1pPr>
              <a:defRPr sz="1200" b="0" i="0"/>
            </a:lvl1pPr>
          </a:lstStyle>
          <a:p>
            <a:pPr defTabSz="914400" fontAlgn="base">
              <a:spcBef>
                <a:spcPct val="0"/>
              </a:spcBef>
              <a:spcAft>
                <a:spcPct val="0"/>
              </a:spcAft>
            </a:pPr>
            <a:r>
              <a:rPr lang="nl-BE">
                <a:solidFill>
                  <a:srgbClr val="5F5F5F"/>
                </a:solidFill>
                <a:latin typeface="Arial" charset="0"/>
              </a:rPr>
              <a:t>Minimally invasive surgery in pancreatitis</a:t>
            </a:r>
            <a:endParaRPr lang="en-GB">
              <a:solidFill>
                <a:srgbClr val="5F5F5F"/>
              </a:solidFill>
              <a:latin typeface="Arial" charset="0"/>
            </a:endParaRPr>
          </a:p>
          <a:p>
            <a:pPr defTabSz="914400" fontAlgn="base">
              <a:spcBef>
                <a:spcPct val="0"/>
              </a:spcBef>
              <a:spcAft>
                <a:spcPct val="0"/>
              </a:spcAft>
            </a:pPr>
            <a:r>
              <a:rPr lang="en-GB">
                <a:solidFill>
                  <a:srgbClr val="5F5F5F"/>
                </a:solidFill>
                <a:latin typeface="Arial" charset="0"/>
              </a:rPr>
              <a:t>BGES – March 12th 2007</a:t>
            </a:r>
            <a:endParaRPr lang="nl-NL">
              <a:solidFill>
                <a:srgbClr val="5F5F5F"/>
              </a:solidFill>
              <a:latin typeface="Arial" charset="0"/>
            </a:endParaRPr>
          </a:p>
        </p:txBody>
      </p:sp>
    </p:spTree>
    <p:extLst>
      <p:ext uri="{BB962C8B-B14F-4D97-AF65-F5344CB8AC3E}">
        <p14:creationId xmlns:p14="http://schemas.microsoft.com/office/powerpoint/2010/main" val="2302843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fr-FR"/>
              <a:t>Click to edit Master title style</a:t>
            </a:r>
            <a:endParaRPr lang="nl-NL"/>
          </a:p>
        </p:txBody>
      </p:sp>
      <p:sp>
        <p:nvSpPr>
          <p:cNvPr id="3" name="Tijdelijke aanduiding voor illustratie 2"/>
          <p:cNvSpPr>
            <a:spLocks noGrp="1"/>
          </p:cNvSpPr>
          <p:nvPr>
            <p:ph type="clipArt" sz="half" idx="1"/>
          </p:nvPr>
        </p:nvSpPr>
        <p:spPr>
          <a:xfrm>
            <a:off x="685800" y="1981200"/>
            <a:ext cx="3810000" cy="4114800"/>
          </a:xfrm>
        </p:spPr>
        <p:txBody>
          <a:bodyPr/>
          <a:lstStyle/>
          <a:p>
            <a:pPr lvl="0"/>
            <a:r>
              <a:rPr lang="fr-FR" noProof="0"/>
              <a:t>Click icon to add clip art</a:t>
            </a:r>
            <a:endParaRPr lang="nl-NL"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nl-NL"/>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defTabSz="914400" fontAlgn="base">
              <a:spcBef>
                <a:spcPct val="0"/>
              </a:spcBef>
              <a:spcAft>
                <a:spcPct val="0"/>
              </a:spcAft>
              <a:defRPr/>
            </a:pPr>
            <a:endParaRPr lang="nl-NL" sz="1400">
              <a:solidFill>
                <a:srgbClr val="5F5F5F"/>
              </a:solidFill>
              <a:latin typeface="Arial" charset="0"/>
            </a:endParaRPr>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defTabSz="914400" fontAlgn="base">
              <a:spcBef>
                <a:spcPct val="0"/>
              </a:spcBef>
              <a:spcAft>
                <a:spcPct val="0"/>
              </a:spcAft>
              <a:defRPr/>
            </a:pPr>
            <a:endParaRPr lang="nl-NL" sz="1400">
              <a:solidFill>
                <a:srgbClr val="5F5F5F"/>
              </a:solidFill>
              <a:latin typeface="Arial" charset="0"/>
            </a:endParaRPr>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defTabSz="914400" fontAlgn="base">
              <a:spcBef>
                <a:spcPct val="0"/>
              </a:spcBef>
              <a:spcAft>
                <a:spcPct val="0"/>
              </a:spcAft>
              <a:defRPr/>
            </a:pPr>
            <a:fld id="{0A5A781C-AC5A-47DF-A6B2-D1F8199CB07B}" type="slidenum">
              <a:rPr lang="nl-NL" sz="1400">
                <a:solidFill>
                  <a:srgbClr val="5F5F5F"/>
                </a:solidFill>
                <a:latin typeface="Arial" charset="0"/>
              </a:rPr>
              <a:pPr defTabSz="914400" fontAlgn="base">
                <a:spcBef>
                  <a:spcPct val="0"/>
                </a:spcBef>
                <a:spcAft>
                  <a:spcPct val="0"/>
                </a:spcAft>
                <a:defRPr/>
              </a:pPr>
              <a:t>‹nr.›</a:t>
            </a:fld>
            <a:endParaRPr lang="nl-NL" sz="1400">
              <a:solidFill>
                <a:srgbClr val="5F5F5F"/>
              </a:solidFill>
              <a:latin typeface="Arial" charset="0"/>
            </a:endParaRPr>
          </a:p>
        </p:txBody>
      </p:sp>
    </p:spTree>
    <p:extLst>
      <p:ext uri="{BB962C8B-B14F-4D97-AF65-F5344CB8AC3E}">
        <p14:creationId xmlns:p14="http://schemas.microsoft.com/office/powerpoint/2010/main" val="2972701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4664"/>
            <a:ext cx="8229600" cy="101297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1115616" y="1540111"/>
            <a:ext cx="757118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p:nvSpPr>
        <p:spPr>
          <a:xfrm>
            <a:off x="467544" y="188640"/>
            <a:ext cx="8208912" cy="144016"/>
          </a:xfrm>
          <a:prstGeom prst="rect">
            <a:avLst/>
          </a:prstGeom>
        </p:spPr>
        <p:txBody>
          <a:bodyPr vert="horz" wrap="square" lIns="91440" tIns="45720" rIns="91440" bIns="45720" rtlCol="0" anchor="ctr">
            <a:normAutofit fontScale="25000" lnSpcReduction="20000"/>
          </a:bodyPr>
          <a:lstStyle/>
          <a:p>
            <a:pPr defTabSz="914400" fontAlgn="base">
              <a:spcBef>
                <a:spcPct val="0"/>
              </a:spcBef>
              <a:spcAft>
                <a:spcPct val="0"/>
              </a:spcAft>
            </a:pPr>
            <a:endParaRPr lang="nl-BE" sz="1400" b="0" i="0" dirty="0">
              <a:solidFill>
                <a:srgbClr val="5F5F5F"/>
              </a:solidFill>
              <a:latin typeface="Calibri Light"/>
              <a:cs typeface="Calibri Light"/>
            </a:endParaRPr>
          </a:p>
        </p:txBody>
      </p:sp>
    </p:spTree>
    <p:extLst>
      <p:ext uri="{BB962C8B-B14F-4D97-AF65-F5344CB8AC3E}">
        <p14:creationId xmlns:p14="http://schemas.microsoft.com/office/powerpoint/2010/main" val="3934960593"/>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1" r:id="rId3"/>
    <p:sldLayoutId id="2147483664" r:id="rId4"/>
    <p:sldLayoutId id="2147483663" r:id="rId5"/>
    <p:sldLayoutId id="2147483666" r:id="rId6"/>
    <p:sldLayoutId id="2147483667" r:id="rId7"/>
    <p:sldLayoutId id="2147483668" r:id="rId8"/>
    <p:sldLayoutId id="2147483670" r:id="rId9"/>
    <p:sldLayoutId id="2147483671" r:id="rId10"/>
    <p:sldLayoutId id="2147483674" r:id="rId11"/>
    <p:sldLayoutId id="2147483675" r:id="rId12"/>
    <p:sldLayoutId id="2147483699" r:id="rId13"/>
    <p:sldLayoutId id="2147483720" r:id="rId14"/>
    <p:sldLayoutId id="2147483726" r:id="rId15"/>
    <p:sldLayoutId id="2147483728"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spcBef>
          <a:spcPct val="0"/>
        </a:spcBef>
        <a:buClr>
          <a:srgbClr val="C00000"/>
        </a:buClr>
        <a:buFont typeface="Arial" pitchFamily="34" charset="0"/>
        <a:buNone/>
        <a:defRPr sz="4000" b="0" i="0" kern="1200">
          <a:solidFill>
            <a:schemeClr val="tx1"/>
          </a:solidFill>
          <a:latin typeface="Calibri Light"/>
          <a:ea typeface="+mj-ea"/>
          <a:cs typeface="Calibri Light"/>
        </a:defRPr>
      </a:lvl1pPr>
    </p:titleStyle>
    <p:bodyStyle>
      <a:lvl1pPr marL="0" indent="0" algn="l" defTabSz="914400" rtl="0" eaLnBrk="1" latinLnBrk="0" hangingPunct="1">
        <a:spcBef>
          <a:spcPct val="20000"/>
        </a:spcBef>
        <a:buFont typeface="Arial" pitchFamily="34" charset="0"/>
        <a:buNone/>
        <a:defRPr sz="3200" b="0" i="0" kern="1200">
          <a:solidFill>
            <a:schemeClr val="tx1"/>
          </a:solidFill>
          <a:latin typeface="Calibri Light"/>
          <a:ea typeface="+mn-ea"/>
          <a:cs typeface="Calibri Light"/>
        </a:defRPr>
      </a:lvl1pPr>
      <a:lvl2pPr marL="742950" indent="-285750" algn="l" defTabSz="914400" rtl="0" eaLnBrk="1" latinLnBrk="0" hangingPunct="1">
        <a:spcBef>
          <a:spcPct val="20000"/>
        </a:spcBef>
        <a:buFont typeface="Wingdings" charset="2"/>
        <a:buChar char="§"/>
        <a:defRPr sz="2800" b="0" i="0" kern="1200">
          <a:solidFill>
            <a:schemeClr val="tx1"/>
          </a:solidFill>
          <a:latin typeface="Calibri Light"/>
          <a:ea typeface="+mn-ea"/>
          <a:cs typeface="Calibri Light"/>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Calibri Light"/>
          <a:ea typeface="+mn-ea"/>
          <a:cs typeface="Calibri Light"/>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cuoOV_IXeAhVQ26QKHQrKAjYQjRx6BAgBEAU&amp;url=https://www.radboudumc.nl/patientenzorg&amp;psig=AOvVaw2xR0vTkbDIPBIkEux1_kuP&amp;ust=1539607763404573"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cuoOV_IXeAhVQ26QKHQrKAjYQjRx6BAgBEAU&amp;url=https://www.radboudumc.nl/patientenzorg&amp;psig=AOvVaw2xR0vTkbDIPBIkEux1_kuP&amp;ust=1539607763404573"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ved=0ahUKEwi04oyo3vLLAhUFtRQKHQ1vAG0QjRwIBw&amp;url=http://www.forbes.com/sites/johnhall/2013/04/29/10-barriers-to-employee-innovation/&amp;bvm=bv.118443451,d.d24&amp;psig=AFQjCNH4ot1oTUWqhah-Anof3T-n2Bcd5Q&amp;ust=1459781951581239"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nl/url?sa=i&amp;rct=j&amp;q=&amp;esrc=s&amp;source=images&amp;cd=&amp;ved=0ahUKEwi04oyo3vLLAhUFtRQKHQ1vAG0QjRwIBw&amp;url=http://www.forbes.com/sites/johnhall/2013/04/29/10-barriers-to-employee-innovation/&amp;bvm=bv.118443451,d.d24&amp;psig=AFQjCNH4ot1oTUWqhah-Anof3T-n2Bcd5Q&amp;ust=1459781951581239" TargetMode="Externa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nl/url?sa=i&amp;rct=j&amp;q=&amp;esrc=s&amp;source=images&amp;cd=&amp;ved=0ahUKEwi04oyo3vLLAhUFtRQKHQ1vAG0QjRwIBw&amp;url=http://www.forbes.com/sites/johnhall/2013/04/29/10-barriers-to-employee-innovation/&amp;bvm=bv.118443451,d.d24&amp;psig=AFQjCNH4ot1oTUWqhah-Anof3T-n2Bcd5Q&amp;ust=1459781951581239" TargetMode="External"/><Relationship Id="rId1" Type="http://schemas.openxmlformats.org/officeDocument/2006/relationships/slideLayout" Target="../slideLayouts/slideLayout22.xml"/><Relationship Id="rId5" Type="http://schemas.openxmlformats.org/officeDocument/2006/relationships/hyperlink" Target="http://epoc.cochrane.org/our-reviews" TargetMode="Externa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GibKp_IXeAhULMewKHaTVAC0QjRx6BAgBEAU&amp;url=https://www.spierziektencentrum.nl/location/radboud-umc/&amp;psig=AOvVaw2xR0vTkbDIPBIkEux1_kuP&amp;ust=1539607763404573"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5" Type="http://schemas.openxmlformats.org/officeDocument/2006/relationships/image" Target="../media/image41.jpeg"/><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swab.nl/" TargetMode="Externa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04800" y="1364065"/>
            <a:ext cx="8460377" cy="1711234"/>
          </a:xfrm>
        </p:spPr>
        <p:txBody>
          <a:bodyPr>
            <a:normAutofit/>
          </a:bodyPr>
          <a:lstStyle/>
          <a:p>
            <a:pPr algn="ctr"/>
            <a:r>
              <a:rPr lang="fr-FR" dirty="0"/>
              <a:t>Exemples d’implémentation en bon usage des antibiotiques</a:t>
            </a:r>
            <a:r>
              <a:rPr lang="en-US" sz="2800" dirty="0"/>
              <a:t> </a:t>
            </a:r>
          </a:p>
        </p:txBody>
      </p:sp>
      <p:sp>
        <p:nvSpPr>
          <p:cNvPr id="13315" name="Rectangle 3"/>
          <p:cNvSpPr>
            <a:spLocks noGrp="1" noChangeArrowheads="1"/>
          </p:cNvSpPr>
          <p:nvPr>
            <p:ph type="subTitle" idx="1"/>
          </p:nvPr>
        </p:nvSpPr>
        <p:spPr>
          <a:xfrm>
            <a:off x="5183931" y="3731743"/>
            <a:ext cx="3816424" cy="2145529"/>
          </a:xfrm>
        </p:spPr>
        <p:txBody>
          <a:bodyPr>
            <a:noAutofit/>
          </a:bodyPr>
          <a:lstStyle/>
          <a:p>
            <a:pPr marL="0" indent="0" eaLnBrk="1" hangingPunct="1">
              <a:buFontTx/>
              <a:buNone/>
              <a:defRPr/>
            </a:pPr>
            <a:r>
              <a:rPr lang="nl-NL" sz="2200" b="1" dirty="0">
                <a:solidFill>
                  <a:schemeClr val="tx1">
                    <a:lumMod val="75000"/>
                    <a:lumOff val="25000"/>
                  </a:schemeClr>
                </a:solidFill>
              </a:rPr>
              <a:t>Jeroen Schouten MD, </a:t>
            </a:r>
            <a:r>
              <a:rPr lang="nl-NL" sz="2200" b="1" dirty="0" err="1">
                <a:solidFill>
                  <a:schemeClr val="tx1">
                    <a:lumMod val="75000"/>
                    <a:lumOff val="25000"/>
                  </a:schemeClr>
                </a:solidFill>
              </a:rPr>
              <a:t>PhD</a:t>
            </a:r>
            <a:endParaRPr lang="nl-NL" sz="2200" b="1" dirty="0">
              <a:solidFill>
                <a:schemeClr val="tx1">
                  <a:lumMod val="75000"/>
                  <a:lumOff val="25000"/>
                </a:schemeClr>
              </a:solidFill>
            </a:endParaRPr>
          </a:p>
          <a:p>
            <a:pPr marL="0" indent="0" eaLnBrk="1" hangingPunct="1">
              <a:buFontTx/>
              <a:buNone/>
              <a:defRPr/>
            </a:pPr>
            <a:r>
              <a:rPr lang="nl-NL" sz="2200" i="1" dirty="0">
                <a:solidFill>
                  <a:schemeClr val="tx1">
                    <a:lumMod val="75000"/>
                    <a:lumOff val="25000"/>
                  </a:schemeClr>
                </a:solidFill>
              </a:rPr>
              <a:t>ICU </a:t>
            </a:r>
            <a:r>
              <a:rPr lang="nl-NL" sz="2200" i="1" dirty="0" err="1">
                <a:solidFill>
                  <a:schemeClr val="tx1">
                    <a:lumMod val="75000"/>
                    <a:lumOff val="25000"/>
                  </a:schemeClr>
                </a:solidFill>
              </a:rPr>
              <a:t>Department</a:t>
            </a:r>
            <a:endParaRPr lang="nl-NL" sz="2200" i="1" dirty="0">
              <a:solidFill>
                <a:schemeClr val="tx1">
                  <a:lumMod val="75000"/>
                  <a:lumOff val="25000"/>
                </a:schemeClr>
              </a:solidFill>
            </a:endParaRPr>
          </a:p>
          <a:p>
            <a:pPr marL="0" indent="0" eaLnBrk="1" hangingPunct="1">
              <a:buFontTx/>
              <a:buNone/>
              <a:defRPr/>
            </a:pPr>
            <a:r>
              <a:rPr lang="nl-NL" sz="2200" i="1" dirty="0">
                <a:solidFill>
                  <a:schemeClr val="tx1">
                    <a:lumMod val="75000"/>
                    <a:lumOff val="25000"/>
                  </a:schemeClr>
                </a:solidFill>
              </a:rPr>
              <a:t>IQ Healthcare</a:t>
            </a:r>
          </a:p>
          <a:p>
            <a:pPr marL="0" indent="0" eaLnBrk="1" hangingPunct="1">
              <a:buFontTx/>
              <a:buNone/>
              <a:defRPr/>
            </a:pPr>
            <a:r>
              <a:rPr lang="nl-NL" sz="2200" dirty="0">
                <a:solidFill>
                  <a:schemeClr val="tx1">
                    <a:lumMod val="75000"/>
                    <a:lumOff val="25000"/>
                  </a:schemeClr>
                </a:solidFill>
              </a:rPr>
              <a:t>Radboud </a:t>
            </a:r>
            <a:r>
              <a:rPr lang="nl-NL" sz="2200" dirty="0" err="1">
                <a:solidFill>
                  <a:schemeClr val="tx1">
                    <a:lumMod val="75000"/>
                    <a:lumOff val="25000"/>
                  </a:schemeClr>
                </a:solidFill>
              </a:rPr>
              <a:t>University</a:t>
            </a:r>
            <a:r>
              <a:rPr lang="nl-NL" sz="2200" dirty="0">
                <a:solidFill>
                  <a:schemeClr val="tx1">
                    <a:lumMod val="75000"/>
                    <a:lumOff val="25000"/>
                  </a:schemeClr>
                </a:solidFill>
              </a:rPr>
              <a:t> Hospital</a:t>
            </a:r>
          </a:p>
          <a:p>
            <a:pPr marL="0" indent="0" eaLnBrk="1" hangingPunct="1">
              <a:buFontTx/>
              <a:buNone/>
              <a:defRPr/>
            </a:pPr>
            <a:r>
              <a:rPr lang="nl-NL" sz="2200" dirty="0">
                <a:solidFill>
                  <a:schemeClr val="tx1">
                    <a:lumMod val="75000"/>
                    <a:lumOff val="25000"/>
                  </a:schemeClr>
                </a:solidFill>
              </a:rPr>
              <a:t>Nijmegen, The Netherlands</a:t>
            </a:r>
          </a:p>
          <a:p>
            <a:pPr>
              <a:defRPr/>
            </a:pPr>
            <a:r>
              <a:rPr lang="nl-NL" sz="2200" dirty="0">
                <a:solidFill>
                  <a:schemeClr val="tx1">
                    <a:lumMod val="75000"/>
                    <a:lumOff val="25000"/>
                  </a:schemeClr>
                </a:solidFill>
              </a:rPr>
              <a:t>ESGAP, </a:t>
            </a:r>
            <a:r>
              <a:rPr lang="nl-NL" sz="2200" i="1" dirty="0" err="1">
                <a:solidFill>
                  <a:schemeClr val="tx1">
                    <a:lumMod val="75000"/>
                    <a:lumOff val="25000"/>
                  </a:schemeClr>
                </a:solidFill>
              </a:rPr>
              <a:t>chair</a:t>
            </a:r>
            <a:endParaRPr lang="nl-NL" sz="2200" i="1" dirty="0">
              <a:solidFill>
                <a:schemeClr val="tx1">
                  <a:lumMod val="75000"/>
                  <a:lumOff val="25000"/>
                </a:schemeClr>
              </a:solidFill>
            </a:endParaRPr>
          </a:p>
          <a:p>
            <a:pPr marL="0" indent="0" eaLnBrk="1" hangingPunct="1">
              <a:buFontTx/>
              <a:buNone/>
              <a:defRPr/>
            </a:pPr>
            <a:endParaRPr lang="nl-NL" sz="2200" dirty="0">
              <a:solidFill>
                <a:schemeClr val="tx1">
                  <a:lumMod val="75000"/>
                  <a:lumOff val="25000"/>
                </a:schemeClr>
              </a:solidFill>
            </a:endParaRPr>
          </a:p>
        </p:txBody>
      </p:sp>
      <p:sp>
        <p:nvSpPr>
          <p:cNvPr id="63490" name="AutoShape 2" descr="Afbeeldingsresultaat voor radboudumc"/>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63492" name="Picture 4" descr="Afbeeldingsresultaat voor radboudumc">
            <a:hlinkClick r:id="rId3"/>
          </p:cNvPr>
          <p:cNvPicPr>
            <a:picLocks noChangeAspect="1" noChangeArrowheads="1"/>
          </p:cNvPicPr>
          <p:nvPr/>
        </p:nvPicPr>
        <p:blipFill>
          <a:blip r:embed="rId4"/>
          <a:srcRect/>
          <a:stretch>
            <a:fillRect/>
          </a:stretch>
        </p:blipFill>
        <p:spPr bwMode="auto">
          <a:xfrm>
            <a:off x="734783" y="3075299"/>
            <a:ext cx="4449148" cy="2966098"/>
          </a:xfrm>
          <a:prstGeom prst="rect">
            <a:avLst/>
          </a:prstGeom>
          <a:noFill/>
        </p:spPr>
      </p:pic>
      <p:pic>
        <p:nvPicPr>
          <p:cNvPr id="112641" name="Picture 1" descr="\\umcfs080\ICuser$\Z747140\Antibiotic Stewardship\ESGAP\ESGAP publications\ESGAP_Logo_cmyk.jpg"/>
          <p:cNvPicPr>
            <a:picLocks noChangeAspect="1" noChangeArrowheads="1"/>
          </p:cNvPicPr>
          <p:nvPr/>
        </p:nvPicPr>
        <p:blipFill>
          <a:blip r:embed="rId5"/>
          <a:srcRect/>
          <a:stretch>
            <a:fillRect/>
          </a:stretch>
        </p:blipFill>
        <p:spPr bwMode="auto">
          <a:xfrm>
            <a:off x="5183931" y="160338"/>
            <a:ext cx="3816424" cy="1302702"/>
          </a:xfrm>
          <a:prstGeom prst="rect">
            <a:avLst/>
          </a:prstGeom>
          <a:noFill/>
        </p:spPr>
      </p:pic>
    </p:spTree>
    <p:extLst>
      <p:ext uri="{BB962C8B-B14F-4D97-AF65-F5344CB8AC3E}">
        <p14:creationId xmlns:p14="http://schemas.microsoft.com/office/powerpoint/2010/main" val="1201627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574675" y="1884363"/>
            <a:ext cx="7669213" cy="6571030"/>
          </a:xfrm>
          <a:prstGeom prst="rect">
            <a:avLst/>
          </a:prstGeom>
          <a:noFill/>
          <a:ln w="12700" cap="flat" cmpd="sng">
            <a:noFill/>
            <a:prstDash val="solid"/>
            <a:miter lim="400000"/>
            <a:headEnd type="none" w="med" len="med"/>
            <a:tailEnd type="none" w="med" len="med"/>
          </a:ln>
          <a:effectLst/>
        </p:spPr>
        <p:txBody>
          <a:bodyPr lIns="45720" rIns="45720">
            <a:spAutoFit/>
          </a:bodyPr>
          <a:lstStyle/>
          <a:p>
            <a:pPr marL="87313" indent="-87313"/>
            <a:r>
              <a:rPr lang="nl-NL" sz="2300" dirty="0">
                <a:latin typeface="+mn-lt"/>
                <a:ea typeface="Trebuchet MS" pitchFamily="34" charset="0"/>
                <a:cs typeface="Trebuchet MS" pitchFamily="34" charset="0"/>
                <a:sym typeface="Trebuchet MS" pitchFamily="34" charset="0"/>
              </a:rPr>
              <a:t>221 studies/120 </a:t>
            </a:r>
            <a:r>
              <a:rPr lang="nl-NL" sz="2300" dirty="0" err="1">
                <a:latin typeface="+mn-lt"/>
                <a:ea typeface="Trebuchet MS" pitchFamily="34" charset="0"/>
                <a:cs typeface="Trebuchet MS" pitchFamily="34" charset="0"/>
                <a:sym typeface="Trebuchet MS" pitchFamily="34" charset="0"/>
              </a:rPr>
              <a:t>interventions</a:t>
            </a:r>
            <a:endParaRPr lang="nl-NL" sz="2300" dirty="0">
              <a:latin typeface="+mn-lt"/>
              <a:ea typeface="Trebuchet MS" pitchFamily="34" charset="0"/>
              <a:cs typeface="Trebuchet MS" pitchFamily="34" charset="0"/>
              <a:sym typeface="Trebuchet MS" pitchFamily="34" charset="0"/>
            </a:endParaRPr>
          </a:p>
          <a:p>
            <a:pPr marL="663575" lvl="1" indent="-342900">
              <a:buClr>
                <a:srgbClr val="00AFDC"/>
              </a:buClr>
              <a:buSzPct val="100000"/>
              <a:buFont typeface="Wingdings" panose="05000000000000000000" pitchFamily="2" charset="2"/>
              <a:buChar char="ü"/>
            </a:pPr>
            <a:r>
              <a:rPr lang="nl-NL" sz="2300" dirty="0" err="1">
                <a:latin typeface="+mn-lt"/>
                <a:ea typeface="Trebuchet MS" pitchFamily="34" charset="0"/>
                <a:cs typeface="Trebuchet MS" pitchFamily="34" charset="0"/>
                <a:sym typeface="Trebuchet MS" pitchFamily="34" charset="0"/>
              </a:rPr>
              <a:t>Persuasive</a:t>
            </a:r>
            <a:r>
              <a:rPr lang="nl-NL" sz="2300" dirty="0">
                <a:latin typeface="+mn-lt"/>
                <a:ea typeface="Trebuchet MS" pitchFamily="34" charset="0"/>
                <a:cs typeface="Trebuchet MS" pitchFamily="34" charset="0"/>
                <a:sym typeface="Trebuchet MS" pitchFamily="34" charset="0"/>
              </a:rPr>
              <a:t> (</a:t>
            </a:r>
            <a:r>
              <a:rPr lang="nl-NL" sz="2300" dirty="0" err="1">
                <a:latin typeface="+mn-lt"/>
                <a:ea typeface="Trebuchet MS" pitchFamily="34" charset="0"/>
                <a:cs typeface="Trebuchet MS" pitchFamily="34" charset="0"/>
                <a:sym typeface="Trebuchet MS" pitchFamily="34" charset="0"/>
              </a:rPr>
              <a:t>enabling</a:t>
            </a:r>
            <a:r>
              <a:rPr lang="nl-NL" sz="2300" dirty="0">
                <a:latin typeface="+mn-lt"/>
                <a:ea typeface="Trebuchet MS" pitchFamily="34" charset="0"/>
                <a:cs typeface="Trebuchet MS" pitchFamily="34" charset="0"/>
                <a:sym typeface="Trebuchet MS" pitchFamily="34" charset="0"/>
              </a:rPr>
              <a:t>) </a:t>
            </a:r>
            <a:r>
              <a:rPr lang="nl-NL" sz="2300" dirty="0" err="1">
                <a:latin typeface="+mn-lt"/>
                <a:ea typeface="Trebuchet MS" pitchFamily="34" charset="0"/>
                <a:cs typeface="Trebuchet MS" pitchFamily="34" charset="0"/>
                <a:sym typeface="Trebuchet MS" pitchFamily="34" charset="0"/>
              </a:rPr>
              <a:t>interventions</a:t>
            </a:r>
            <a:r>
              <a:rPr lang="nl-NL" sz="2300" dirty="0">
                <a:latin typeface="+mn-lt"/>
                <a:ea typeface="Trebuchet MS" pitchFamily="34" charset="0"/>
                <a:cs typeface="Trebuchet MS" pitchFamily="34" charset="0"/>
                <a:sym typeface="Trebuchet MS" pitchFamily="34" charset="0"/>
              </a:rPr>
              <a:t> </a:t>
            </a:r>
          </a:p>
          <a:p>
            <a:pPr marL="663575" lvl="1" indent="-342900">
              <a:buClr>
                <a:srgbClr val="00AFDC"/>
              </a:buClr>
              <a:buSzPct val="100000"/>
              <a:buFont typeface="Wingdings" panose="05000000000000000000" pitchFamily="2" charset="2"/>
              <a:buChar char="ü"/>
            </a:pPr>
            <a:r>
              <a:rPr lang="nl-NL" sz="2300" dirty="0" err="1">
                <a:latin typeface="+mn-lt"/>
                <a:ea typeface="Trebuchet MS" pitchFamily="34" charset="0"/>
                <a:cs typeface="Trebuchet MS" pitchFamily="34" charset="0"/>
                <a:sym typeface="Trebuchet MS" pitchFamily="34" charset="0"/>
              </a:rPr>
              <a:t>Restrictive</a:t>
            </a:r>
            <a:r>
              <a:rPr lang="nl-NL" sz="2300" dirty="0">
                <a:latin typeface="+mn-lt"/>
                <a:ea typeface="Trebuchet MS" pitchFamily="34" charset="0"/>
                <a:cs typeface="Trebuchet MS" pitchFamily="34" charset="0"/>
                <a:sym typeface="Trebuchet MS" pitchFamily="34" charset="0"/>
              </a:rPr>
              <a:t> </a:t>
            </a:r>
            <a:r>
              <a:rPr lang="nl-NL" sz="2300" dirty="0" err="1">
                <a:latin typeface="+mn-lt"/>
                <a:ea typeface="Trebuchet MS" pitchFamily="34" charset="0"/>
                <a:cs typeface="Trebuchet MS" pitchFamily="34" charset="0"/>
                <a:sym typeface="Trebuchet MS" pitchFamily="34" charset="0"/>
              </a:rPr>
              <a:t>interventions</a:t>
            </a:r>
            <a:endParaRPr lang="nl-NL" sz="2300" dirty="0">
              <a:latin typeface="+mn-lt"/>
              <a:ea typeface="Trebuchet MS" pitchFamily="34" charset="0"/>
              <a:cs typeface="Trebuchet MS" pitchFamily="34" charset="0"/>
              <a:sym typeface="Trebuchet MS" pitchFamily="34" charset="0"/>
            </a:endParaRPr>
          </a:p>
          <a:p>
            <a:pPr marL="87313" indent="-87313"/>
            <a:endParaRPr lang="nl-NL" sz="2300" dirty="0">
              <a:latin typeface="+mn-lt"/>
              <a:ea typeface="Trebuchet MS" pitchFamily="34" charset="0"/>
              <a:cs typeface="Trebuchet MS" pitchFamily="34" charset="0"/>
              <a:sym typeface="Trebuchet MS" pitchFamily="34" charset="0"/>
            </a:endParaRPr>
          </a:p>
          <a:p>
            <a:pPr marL="457200" indent="-457200">
              <a:buSzPct val="100000"/>
              <a:buFont typeface="Arial" panose="020B0604020202020204" pitchFamily="34" charset="0"/>
              <a:buChar char="•"/>
            </a:pPr>
            <a:r>
              <a:rPr lang="nl-NL" sz="2300" dirty="0">
                <a:latin typeface="+mn-lt"/>
                <a:ea typeface="Trebuchet MS" pitchFamily="34" charset="0"/>
                <a:cs typeface="Trebuchet MS" pitchFamily="34" charset="0"/>
                <a:sym typeface="Trebuchet MS" pitchFamily="34" charset="0"/>
              </a:rPr>
              <a:t>Both </a:t>
            </a:r>
            <a:r>
              <a:rPr lang="nl-NL" sz="2300" dirty="0" err="1">
                <a:latin typeface="+mn-lt"/>
                <a:ea typeface="Trebuchet MS" pitchFamily="34" charset="0"/>
                <a:cs typeface="Trebuchet MS" pitchFamily="34" charset="0"/>
                <a:sym typeface="Trebuchet MS" pitchFamily="34" charset="0"/>
              </a:rPr>
              <a:t>enablement</a:t>
            </a:r>
            <a:r>
              <a:rPr lang="nl-NL" sz="2300" dirty="0">
                <a:latin typeface="+mn-lt"/>
                <a:ea typeface="Trebuchet MS" pitchFamily="34" charset="0"/>
                <a:cs typeface="Trebuchet MS" pitchFamily="34" charset="0"/>
                <a:sym typeface="Trebuchet MS" pitchFamily="34" charset="0"/>
              </a:rPr>
              <a:t> and </a:t>
            </a:r>
            <a:r>
              <a:rPr lang="nl-NL" sz="2300" dirty="0" err="1">
                <a:latin typeface="+mn-lt"/>
                <a:ea typeface="Trebuchet MS" pitchFamily="34" charset="0"/>
                <a:cs typeface="Trebuchet MS" pitchFamily="34" charset="0"/>
                <a:sym typeface="Trebuchet MS" pitchFamily="34" charset="0"/>
              </a:rPr>
              <a:t>restriction</a:t>
            </a:r>
            <a:r>
              <a:rPr lang="nl-NL" sz="2300" dirty="0">
                <a:latin typeface="+mn-lt"/>
                <a:ea typeface="Trebuchet MS" pitchFamily="34" charset="0"/>
                <a:cs typeface="Trebuchet MS" pitchFamily="34" charset="0"/>
                <a:sym typeface="Trebuchet MS" pitchFamily="34" charset="0"/>
              </a:rPr>
              <a:t> are </a:t>
            </a:r>
            <a:r>
              <a:rPr lang="nl-NL" sz="2300" dirty="0" err="1">
                <a:latin typeface="+mn-lt"/>
                <a:ea typeface="Trebuchet MS" pitchFamily="34" charset="0"/>
                <a:cs typeface="Trebuchet MS" pitchFamily="34" charset="0"/>
                <a:sym typeface="Trebuchet MS" pitchFamily="34" charset="0"/>
              </a:rPr>
              <a:t>effective</a:t>
            </a:r>
            <a:endParaRPr lang="nl-NL" sz="2300" dirty="0">
              <a:latin typeface="+mn-lt"/>
              <a:ea typeface="Trebuchet MS" pitchFamily="34" charset="0"/>
              <a:cs typeface="Trebuchet MS" pitchFamily="34" charset="0"/>
              <a:sym typeface="Trebuchet MS" pitchFamily="34" charset="0"/>
            </a:endParaRPr>
          </a:p>
          <a:p>
            <a:pPr marL="457200" indent="-457200">
              <a:buSzPct val="100000"/>
              <a:buFont typeface="Arial" panose="020B0604020202020204" pitchFamily="34" charset="0"/>
              <a:buChar char="•"/>
            </a:pPr>
            <a:r>
              <a:rPr lang="nl-NL" sz="2300" dirty="0">
                <a:latin typeface="+mn-lt"/>
                <a:ea typeface="Trebuchet MS" pitchFamily="34" charset="0"/>
                <a:cs typeface="Trebuchet MS" pitchFamily="34" charset="0"/>
                <a:sym typeface="Trebuchet MS" pitchFamily="34" charset="0"/>
              </a:rPr>
              <a:t>Effect </a:t>
            </a:r>
            <a:r>
              <a:rPr lang="nl-NL" sz="2300" dirty="0" err="1">
                <a:latin typeface="+mn-lt"/>
                <a:ea typeface="Trebuchet MS" pitchFamily="34" charset="0"/>
                <a:cs typeface="Trebuchet MS" pitchFamily="34" charset="0"/>
                <a:sym typeface="Trebuchet MS" pitchFamily="34" charset="0"/>
              </a:rPr>
              <a:t>size</a:t>
            </a:r>
            <a:r>
              <a:rPr lang="nl-NL" sz="2300" dirty="0">
                <a:latin typeface="+mn-lt"/>
                <a:ea typeface="Trebuchet MS" pitchFamily="34" charset="0"/>
                <a:cs typeface="Trebuchet MS" pitchFamily="34" charset="0"/>
                <a:sym typeface="Trebuchet MS" pitchFamily="34" charset="0"/>
              </a:rPr>
              <a:t> of e.g. </a:t>
            </a:r>
            <a:r>
              <a:rPr lang="nl-NL" sz="2300" dirty="0" err="1">
                <a:latin typeface="+mn-lt"/>
                <a:ea typeface="Trebuchet MS" pitchFamily="34" charset="0"/>
                <a:cs typeface="Trebuchet MS" pitchFamily="34" charset="0"/>
                <a:sym typeface="Trebuchet MS" pitchFamily="34" charset="0"/>
              </a:rPr>
              <a:t>dissemination</a:t>
            </a:r>
            <a:r>
              <a:rPr lang="nl-NL" sz="2300" dirty="0">
                <a:latin typeface="+mn-lt"/>
                <a:ea typeface="Trebuchet MS" pitchFamily="34" charset="0"/>
                <a:cs typeface="Trebuchet MS" pitchFamily="34" charset="0"/>
                <a:sym typeface="Trebuchet MS" pitchFamily="34" charset="0"/>
              </a:rPr>
              <a:t> of </a:t>
            </a:r>
            <a:r>
              <a:rPr lang="nl-NL" sz="2300" dirty="0" err="1">
                <a:latin typeface="+mn-lt"/>
                <a:ea typeface="Trebuchet MS" pitchFamily="34" charset="0"/>
                <a:cs typeface="Trebuchet MS" pitchFamily="34" charset="0"/>
                <a:sym typeface="Trebuchet MS" pitchFamily="34" charset="0"/>
              </a:rPr>
              <a:t>educational</a:t>
            </a:r>
            <a:r>
              <a:rPr lang="nl-NL" sz="2300" dirty="0">
                <a:latin typeface="+mn-lt"/>
                <a:ea typeface="Trebuchet MS" pitchFamily="34" charset="0"/>
                <a:cs typeface="Trebuchet MS" pitchFamily="34" charset="0"/>
                <a:sym typeface="Trebuchet MS" pitchFamily="34" charset="0"/>
              </a:rPr>
              <a:t> </a:t>
            </a:r>
            <a:r>
              <a:rPr lang="nl-NL" sz="2300" dirty="0" err="1">
                <a:latin typeface="+mn-lt"/>
                <a:ea typeface="Trebuchet MS" pitchFamily="34" charset="0"/>
                <a:cs typeface="Trebuchet MS" pitchFamily="34" charset="0"/>
                <a:sym typeface="Trebuchet MS" pitchFamily="34" charset="0"/>
              </a:rPr>
              <a:t>materials</a:t>
            </a:r>
            <a:r>
              <a:rPr lang="nl-NL" sz="2300" dirty="0">
                <a:latin typeface="+mn-lt"/>
                <a:ea typeface="Trebuchet MS" pitchFamily="34" charset="0"/>
                <a:cs typeface="Trebuchet MS" pitchFamily="34" charset="0"/>
                <a:sym typeface="Trebuchet MS" pitchFamily="34" charset="0"/>
              </a:rPr>
              <a:t> </a:t>
            </a:r>
            <a:r>
              <a:rPr lang="nl-NL" sz="2300" dirty="0" err="1">
                <a:latin typeface="+mn-lt"/>
                <a:ea typeface="Trebuchet MS" pitchFamily="34" charset="0"/>
                <a:cs typeface="Trebuchet MS" pitchFamily="34" charset="0"/>
                <a:sym typeface="Trebuchet MS" pitchFamily="34" charset="0"/>
              </a:rPr>
              <a:t>varied</a:t>
            </a:r>
            <a:r>
              <a:rPr lang="nl-NL" sz="2300" dirty="0">
                <a:latin typeface="+mn-lt"/>
                <a:ea typeface="Trebuchet MS" pitchFamily="34" charset="0"/>
                <a:cs typeface="Trebuchet MS" pitchFamily="34" charset="0"/>
                <a:sym typeface="Trebuchet MS" pitchFamily="34" charset="0"/>
              </a:rPr>
              <a:t> </a:t>
            </a:r>
            <a:r>
              <a:rPr lang="nl-NL" sz="2300" dirty="0" err="1">
                <a:latin typeface="+mn-lt"/>
                <a:ea typeface="Trebuchet MS" pitchFamily="34" charset="0"/>
                <a:cs typeface="Trebuchet MS" pitchFamily="34" charset="0"/>
                <a:sym typeface="Trebuchet MS" pitchFamily="34" charset="0"/>
              </a:rPr>
              <a:t>between</a:t>
            </a:r>
            <a:r>
              <a:rPr lang="nl-NL" sz="2300" dirty="0">
                <a:latin typeface="+mn-lt"/>
                <a:ea typeface="Trebuchet MS" pitchFamily="34" charset="0"/>
                <a:cs typeface="Trebuchet MS" pitchFamily="34" charset="0"/>
                <a:sym typeface="Trebuchet MS" pitchFamily="34" charset="0"/>
              </a:rPr>
              <a:t> -3.1% and 50,1%</a:t>
            </a:r>
          </a:p>
          <a:p>
            <a:pPr marL="457200" indent="-457200">
              <a:buSzPct val="100000"/>
              <a:buFont typeface="Arial" panose="020B0604020202020204" pitchFamily="34" charset="0"/>
              <a:buChar char="•"/>
            </a:pPr>
            <a:r>
              <a:rPr lang="nl-NL" sz="2300" dirty="0" err="1">
                <a:latin typeface="+mn-lt"/>
                <a:ea typeface="Trebuchet MS" pitchFamily="34" charset="0"/>
                <a:cs typeface="Trebuchet MS" pitchFamily="34" charset="0"/>
                <a:sym typeface="Trebuchet MS" pitchFamily="34" charset="0"/>
              </a:rPr>
              <a:t>Enabling</a:t>
            </a:r>
            <a:r>
              <a:rPr lang="nl-NL" sz="2300" dirty="0">
                <a:latin typeface="+mn-lt"/>
                <a:ea typeface="Trebuchet MS" pitchFamily="34" charset="0"/>
                <a:cs typeface="Trebuchet MS" pitchFamily="34" charset="0"/>
                <a:sym typeface="Trebuchet MS" pitchFamily="34" charset="0"/>
              </a:rPr>
              <a:t> </a:t>
            </a:r>
            <a:r>
              <a:rPr lang="nl-NL" sz="2300" dirty="0" err="1">
                <a:latin typeface="+mn-lt"/>
                <a:ea typeface="Trebuchet MS" pitchFamily="34" charset="0"/>
                <a:cs typeface="Trebuchet MS" pitchFamily="34" charset="0"/>
                <a:sym typeface="Trebuchet MS" pitchFamily="34" charset="0"/>
              </a:rPr>
              <a:t>interventions</a:t>
            </a:r>
            <a:r>
              <a:rPr lang="nl-NL" sz="2300" dirty="0">
                <a:latin typeface="+mn-lt"/>
                <a:ea typeface="Trebuchet MS" pitchFamily="34" charset="0"/>
                <a:cs typeface="Trebuchet MS" pitchFamily="34" charset="0"/>
                <a:sym typeface="Trebuchet MS" pitchFamily="34" charset="0"/>
              </a:rPr>
              <a:t> </a:t>
            </a:r>
            <a:r>
              <a:rPr lang="nl-NL" sz="2300" dirty="0" err="1">
                <a:latin typeface="+mn-lt"/>
                <a:ea typeface="Trebuchet MS" pitchFamily="34" charset="0"/>
                <a:cs typeface="Trebuchet MS" pitchFamily="34" charset="0"/>
                <a:sym typeface="Trebuchet MS" pitchFamily="34" charset="0"/>
              </a:rPr>
              <a:t>enhanced</a:t>
            </a:r>
            <a:r>
              <a:rPr lang="nl-NL" sz="2300" dirty="0">
                <a:latin typeface="+mn-lt"/>
                <a:ea typeface="Trebuchet MS" pitchFamily="34" charset="0"/>
                <a:cs typeface="Trebuchet MS" pitchFamily="34" charset="0"/>
                <a:sym typeface="Trebuchet MS" pitchFamily="34" charset="0"/>
              </a:rPr>
              <a:t> the effect of </a:t>
            </a:r>
            <a:r>
              <a:rPr lang="nl-NL" sz="2300" dirty="0" err="1">
                <a:latin typeface="+mn-lt"/>
                <a:ea typeface="Trebuchet MS" pitchFamily="34" charset="0"/>
                <a:cs typeface="Trebuchet MS" pitchFamily="34" charset="0"/>
                <a:sym typeface="Trebuchet MS" pitchFamily="34" charset="0"/>
              </a:rPr>
              <a:t>restrictive</a:t>
            </a:r>
            <a:r>
              <a:rPr lang="nl-NL" sz="2300" dirty="0">
                <a:latin typeface="+mn-lt"/>
                <a:ea typeface="Trebuchet MS" pitchFamily="34" charset="0"/>
                <a:cs typeface="Trebuchet MS" pitchFamily="34" charset="0"/>
                <a:sym typeface="Trebuchet MS" pitchFamily="34" charset="0"/>
              </a:rPr>
              <a:t> </a:t>
            </a:r>
            <a:r>
              <a:rPr lang="nl-NL" sz="2300" dirty="0" err="1">
                <a:latin typeface="+mn-lt"/>
                <a:ea typeface="Trebuchet MS" pitchFamily="34" charset="0"/>
                <a:cs typeface="Trebuchet MS" pitchFamily="34" charset="0"/>
                <a:sym typeface="Trebuchet MS" pitchFamily="34" charset="0"/>
              </a:rPr>
              <a:t>interventions</a:t>
            </a:r>
            <a:endParaRPr lang="nl-NL" sz="2300" dirty="0">
              <a:latin typeface="+mn-lt"/>
              <a:ea typeface="Trebuchet MS" pitchFamily="34" charset="0"/>
              <a:cs typeface="Trebuchet MS" pitchFamily="34" charset="0"/>
              <a:sym typeface="Trebuchet MS" pitchFamily="34" charset="0"/>
            </a:endParaRPr>
          </a:p>
          <a:p>
            <a:pPr marL="457200" indent="-457200">
              <a:buSzPct val="100000"/>
              <a:buFont typeface="Arial" panose="020B0604020202020204" pitchFamily="34" charset="0"/>
              <a:buChar char="•"/>
            </a:pPr>
            <a:r>
              <a:rPr lang="nl-NL" sz="2300" dirty="0" err="1">
                <a:latin typeface="+mn-lt"/>
                <a:ea typeface="Trebuchet MS" pitchFamily="34" charset="0"/>
                <a:cs typeface="Trebuchet MS" pitchFamily="34" charset="0"/>
                <a:sym typeface="Trebuchet MS" pitchFamily="34" charset="0"/>
              </a:rPr>
              <a:t>Enabling</a:t>
            </a:r>
            <a:r>
              <a:rPr lang="nl-NL" sz="2300" dirty="0">
                <a:latin typeface="+mn-lt"/>
                <a:ea typeface="Trebuchet MS" pitchFamily="34" charset="0"/>
                <a:cs typeface="Trebuchet MS" pitchFamily="34" charset="0"/>
                <a:sym typeface="Trebuchet MS" pitchFamily="34" charset="0"/>
              </a:rPr>
              <a:t> </a:t>
            </a:r>
            <a:r>
              <a:rPr lang="nl-NL" sz="2300" dirty="0" err="1">
                <a:latin typeface="+mn-lt"/>
                <a:ea typeface="Trebuchet MS" pitchFamily="34" charset="0"/>
                <a:cs typeface="Trebuchet MS" pitchFamily="34" charset="0"/>
                <a:sym typeface="Trebuchet MS" pitchFamily="34" charset="0"/>
              </a:rPr>
              <a:t>interventions</a:t>
            </a:r>
            <a:r>
              <a:rPr lang="nl-NL" sz="2300" dirty="0">
                <a:latin typeface="+mn-lt"/>
                <a:ea typeface="Trebuchet MS" pitchFamily="34" charset="0"/>
                <a:cs typeface="Trebuchet MS" pitchFamily="34" charset="0"/>
                <a:sym typeface="Trebuchet MS" pitchFamily="34" charset="0"/>
              </a:rPr>
              <a:t> </a:t>
            </a:r>
            <a:r>
              <a:rPr lang="nl-NL" sz="2300" dirty="0" err="1">
                <a:latin typeface="+mn-lt"/>
                <a:ea typeface="Trebuchet MS" pitchFamily="34" charset="0"/>
                <a:cs typeface="Trebuchet MS" pitchFamily="34" charset="0"/>
                <a:sym typeface="Trebuchet MS" pitchFamily="34" charset="0"/>
              </a:rPr>
              <a:t>that</a:t>
            </a:r>
            <a:r>
              <a:rPr lang="nl-NL" sz="2300" dirty="0">
                <a:latin typeface="+mn-lt"/>
                <a:ea typeface="Trebuchet MS" pitchFamily="34" charset="0"/>
                <a:cs typeface="Trebuchet MS" pitchFamily="34" charset="0"/>
                <a:sym typeface="Trebuchet MS" pitchFamily="34" charset="0"/>
              </a:rPr>
              <a:t> </a:t>
            </a:r>
            <a:r>
              <a:rPr lang="nl-NL" sz="2300" dirty="0" err="1">
                <a:latin typeface="+mn-lt"/>
                <a:ea typeface="Trebuchet MS" pitchFamily="34" charset="0"/>
                <a:cs typeface="Trebuchet MS" pitchFamily="34" charset="0"/>
                <a:sym typeface="Trebuchet MS" pitchFamily="34" charset="0"/>
              </a:rPr>
              <a:t>included</a:t>
            </a:r>
            <a:r>
              <a:rPr lang="nl-NL" sz="2300" dirty="0">
                <a:latin typeface="+mn-lt"/>
                <a:ea typeface="Trebuchet MS" pitchFamily="34" charset="0"/>
                <a:cs typeface="Trebuchet MS" pitchFamily="34" charset="0"/>
                <a:sym typeface="Trebuchet MS" pitchFamily="34" charset="0"/>
              </a:rPr>
              <a:t> feedback are more </a:t>
            </a:r>
            <a:r>
              <a:rPr lang="nl-NL" sz="2300" dirty="0" err="1">
                <a:latin typeface="+mn-lt"/>
                <a:ea typeface="Trebuchet MS" pitchFamily="34" charset="0"/>
                <a:cs typeface="Trebuchet MS" pitchFamily="34" charset="0"/>
                <a:sym typeface="Trebuchet MS" pitchFamily="34" charset="0"/>
              </a:rPr>
              <a:t>effective</a:t>
            </a:r>
            <a:endParaRPr lang="nl-NL" sz="2400" dirty="0">
              <a:latin typeface="+mn-lt"/>
              <a:ea typeface="Trebuchet MS" pitchFamily="34" charset="0"/>
              <a:cs typeface="Trebuchet MS" pitchFamily="34" charset="0"/>
              <a:sym typeface="Trebuchet MS" pitchFamily="34" charset="0"/>
            </a:endParaRPr>
          </a:p>
          <a:p>
            <a:pPr marL="87313" indent="-87313">
              <a:buSzPct val="100000"/>
              <a:buFontTx/>
              <a:buChar char="•"/>
            </a:pPr>
            <a:endParaRPr lang="nl-NL" sz="2400" dirty="0"/>
          </a:p>
          <a:p>
            <a:pPr marL="87313" indent="-87313"/>
            <a:endParaRPr lang="nl-NL" sz="2400" dirty="0"/>
          </a:p>
          <a:p>
            <a:pPr marL="87313" indent="-87313"/>
            <a:endParaRPr lang="nl-NL" sz="2400" dirty="0"/>
          </a:p>
          <a:p>
            <a:pPr marL="87313" indent="-87313"/>
            <a:endParaRPr lang="nl-NL" sz="2400" dirty="0"/>
          </a:p>
          <a:p>
            <a:pPr marL="87313" indent="-87313"/>
            <a:endParaRPr lang="nl-NL" sz="2400" dirty="0"/>
          </a:p>
          <a:p>
            <a:pPr marL="87313" indent="-87313"/>
            <a:endParaRPr lang="nl-NL" sz="2400" dirty="0"/>
          </a:p>
          <a:p>
            <a:pPr marL="87313" indent="-87313"/>
            <a:endParaRPr lang="nl-NL" sz="2400" dirty="0"/>
          </a:p>
        </p:txBody>
      </p:sp>
      <p:sp>
        <p:nvSpPr>
          <p:cNvPr id="30722" name="Rectangle 2"/>
          <p:cNvSpPr>
            <a:spLocks/>
          </p:cNvSpPr>
          <p:nvPr/>
        </p:nvSpPr>
        <p:spPr bwMode="auto">
          <a:xfrm>
            <a:off x="422275" y="692150"/>
            <a:ext cx="8229600" cy="544183"/>
          </a:xfrm>
          <a:prstGeom prst="rect">
            <a:avLst/>
          </a:prstGeom>
          <a:noFill/>
          <a:ln w="12700" cap="flat" cmpd="sng">
            <a:noFill/>
            <a:prstDash val="solid"/>
            <a:miter lim="400000"/>
            <a:headEnd type="none" w="med" len="med"/>
            <a:tailEnd type="none" w="med" len="med"/>
          </a:ln>
          <a:effectLst/>
        </p:spPr>
        <p:txBody>
          <a:bodyPr lIns="18000" tIns="18000" rIns="18000" bIns="18000">
            <a:spAutoFit/>
          </a:bodyPr>
          <a:lstStyle/>
          <a:p>
            <a:r>
              <a:rPr lang="nl-NL" sz="3300" dirty="0">
                <a:latin typeface="Calibri Light" panose="020F0302020204030204" pitchFamily="34" charset="0"/>
              </a:rPr>
              <a:t> </a:t>
            </a:r>
            <a:r>
              <a:rPr lang="nl-NL" sz="3300" dirty="0" err="1">
                <a:latin typeface="Calibri Light" panose="020F0302020204030204" pitchFamily="34" charset="0"/>
              </a:rPr>
              <a:t>Davey</a:t>
            </a:r>
            <a:r>
              <a:rPr lang="nl-NL" sz="3300" dirty="0">
                <a:latin typeface="Calibri Light" panose="020F0302020204030204" pitchFamily="34" charset="0"/>
              </a:rPr>
              <a:t> et al. 2017</a:t>
            </a:r>
          </a:p>
        </p:txBody>
      </p:sp>
      <p:pic>
        <p:nvPicPr>
          <p:cNvPr id="30723" name="Picture 3" descr="http://www.ndph.ox.ac.uk/research/cochrane-review-group/@@images/image"/>
          <p:cNvPicPr>
            <a:picLocks noChangeAspect="1"/>
          </p:cNvPicPr>
          <p:nvPr/>
        </p:nvPicPr>
        <p:blipFill>
          <a:blip r:embed="rId3" cstate="print"/>
          <a:srcRect/>
          <a:stretch>
            <a:fillRect/>
          </a:stretch>
        </p:blipFill>
        <p:spPr bwMode="auto">
          <a:xfrm>
            <a:off x="5795963" y="581489"/>
            <a:ext cx="2735262" cy="1309687"/>
          </a:xfrm>
          <a:prstGeom prst="rect">
            <a:avLst/>
          </a:prstGeom>
          <a:noFill/>
          <a:ln w="12700" cap="flat" cmpd="sng">
            <a:noFill/>
            <a:prstDash val="solid"/>
            <a:miter lim="400000"/>
            <a:headEnd type="none" w="med" len="med"/>
            <a:tailEnd type="none" w="med" len="med"/>
          </a:ln>
          <a:effec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a:normAutofit/>
          </a:bodyPr>
          <a:lstStyle/>
          <a:p>
            <a:pPr defTabSz="895350">
              <a:lnSpc>
                <a:spcPts val="4100"/>
              </a:lnSpc>
            </a:pPr>
            <a:r>
              <a:rPr lang="nl-NL" sz="3300" dirty="0" err="1"/>
              <a:t>There</a:t>
            </a:r>
            <a:r>
              <a:rPr lang="nl-NL" sz="3300" dirty="0"/>
              <a:t> is NO </a:t>
            </a:r>
            <a:r>
              <a:rPr lang="nl-NL" sz="3300" dirty="0" err="1"/>
              <a:t>magic</a:t>
            </a:r>
            <a:r>
              <a:rPr lang="nl-NL" sz="3300" dirty="0"/>
              <a:t> </a:t>
            </a:r>
            <a:r>
              <a:rPr lang="nl-NL" sz="3300" dirty="0" err="1"/>
              <a:t>bullet</a:t>
            </a:r>
            <a:endParaRPr lang="nl-NL" sz="3300" dirty="0"/>
          </a:p>
        </p:txBody>
      </p:sp>
      <p:pic>
        <p:nvPicPr>
          <p:cNvPr id="32770" name="Picture 2" descr="magic-bullet.jpg"/>
          <p:cNvPicPr>
            <a:picLocks noChangeAspect="1"/>
          </p:cNvPicPr>
          <p:nvPr/>
        </p:nvPicPr>
        <p:blipFill>
          <a:blip r:embed="rId2" cstate="print"/>
          <a:srcRect/>
          <a:stretch>
            <a:fillRect/>
          </a:stretch>
        </p:blipFill>
        <p:spPr bwMode="auto">
          <a:xfrm>
            <a:off x="6574834" y="737154"/>
            <a:ext cx="2439988" cy="3933825"/>
          </a:xfrm>
          <a:prstGeom prst="rect">
            <a:avLst/>
          </a:prstGeom>
          <a:noFill/>
          <a:ln w="12700" cap="flat" cmpd="sng">
            <a:noFill/>
            <a:prstDash val="solid"/>
            <a:miter lim="400000"/>
            <a:headEnd type="none" w="med" len="med"/>
            <a:tailEnd type="none" w="med" len="med"/>
          </a:ln>
          <a:effectLst/>
        </p:spPr>
      </p:pic>
      <p:pic>
        <p:nvPicPr>
          <p:cNvPr id="32771" name="Picture 3" descr="image7.png"/>
          <p:cNvPicPr>
            <a:picLocks noChangeAspect="1"/>
          </p:cNvPicPr>
          <p:nvPr/>
        </p:nvPicPr>
        <p:blipFill>
          <a:blip r:embed="rId3" cstate="print"/>
          <a:srcRect l="3864" r="3435"/>
          <a:stretch>
            <a:fillRect/>
          </a:stretch>
        </p:blipFill>
        <p:spPr bwMode="auto">
          <a:xfrm>
            <a:off x="757496" y="1916113"/>
            <a:ext cx="5437187" cy="2654300"/>
          </a:xfrm>
          <a:prstGeom prst="rect">
            <a:avLst/>
          </a:prstGeom>
          <a:noFill/>
          <a:ln w="12700" cap="flat" cmpd="sng">
            <a:noFill/>
            <a:prstDash val="solid"/>
            <a:miter lim="400000"/>
            <a:headEnd type="none" w="med" len="med"/>
            <a:tailEnd type="none" w="med" len="med"/>
          </a:ln>
          <a:effectLst>
            <a:outerShdw dist="139700" dir="2700000" algn="ctr" rotWithShape="0">
              <a:srgbClr val="333333">
                <a:alpha val="64999"/>
              </a:srgbClr>
            </a:outerShdw>
          </a:effectLst>
        </p:spPr>
      </p:pic>
      <p:pic>
        <p:nvPicPr>
          <p:cNvPr id="32772" name="Picture 4" descr="image8.png"/>
          <p:cNvPicPr>
            <a:picLocks noChangeAspect="1"/>
          </p:cNvPicPr>
          <p:nvPr/>
        </p:nvPicPr>
        <p:blipFill>
          <a:blip r:embed="rId4" cstate="print"/>
          <a:srcRect/>
          <a:stretch>
            <a:fillRect/>
          </a:stretch>
        </p:blipFill>
        <p:spPr bwMode="auto">
          <a:xfrm>
            <a:off x="0" y="5399829"/>
            <a:ext cx="9144000" cy="830136"/>
          </a:xfrm>
          <a:prstGeom prst="rect">
            <a:avLst/>
          </a:prstGeom>
          <a:noFill/>
          <a:ln w="12700" cap="flat" cmpd="sng">
            <a:noFill/>
            <a:prstDash val="solid"/>
            <a:miter lim="400000"/>
            <a:headEnd type="none" w="med" len="med"/>
            <a:tailEnd type="none" w="med" len="me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2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574675" y="1884363"/>
            <a:ext cx="7669213" cy="4755148"/>
          </a:xfrm>
          <a:prstGeom prst="rect">
            <a:avLst/>
          </a:prstGeom>
          <a:noFill/>
          <a:ln w="12700" cap="flat" cmpd="sng">
            <a:noFill/>
            <a:prstDash val="solid"/>
            <a:miter lim="400000"/>
            <a:headEnd type="none" w="med" len="med"/>
            <a:tailEnd type="none" w="med" len="med"/>
          </a:ln>
          <a:effectLst/>
        </p:spPr>
        <p:txBody>
          <a:bodyPr lIns="45720" rIns="45720">
            <a:spAutoFit/>
          </a:bodyPr>
          <a:lstStyle/>
          <a:p>
            <a:pPr marL="342900" indent="-342900">
              <a:lnSpc>
                <a:spcPct val="150000"/>
              </a:lnSpc>
              <a:buSzPct val="100000"/>
              <a:buFont typeface="Arial" panose="020B0604020202020204" pitchFamily="34" charset="0"/>
              <a:buChar char="•"/>
            </a:pPr>
            <a:r>
              <a:rPr lang="nl-NL" sz="2300" i="1" u="sng" dirty="0" err="1">
                <a:solidFill>
                  <a:schemeClr val="tx1"/>
                </a:solidFill>
                <a:latin typeface="+mn-lt"/>
                <a:ea typeface="Trebuchet MS" pitchFamily="34" charset="0"/>
                <a:cs typeface="Trebuchet MS" pitchFamily="34" charset="0"/>
                <a:sym typeface="Trebuchet MS" pitchFamily="34" charset="0"/>
              </a:rPr>
              <a:t>any</a:t>
            </a:r>
            <a:r>
              <a:rPr lang="nl-NL" sz="2300" dirty="0">
                <a:solidFill>
                  <a:schemeClr val="tx1"/>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behavioral</a:t>
            </a:r>
            <a:r>
              <a:rPr lang="nl-NL" sz="2300" dirty="0">
                <a:solidFill>
                  <a:srgbClr val="141413"/>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stewardship</a:t>
            </a:r>
            <a:r>
              <a:rPr lang="nl-NL" sz="2300" dirty="0">
                <a:solidFill>
                  <a:srgbClr val="141413"/>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intervention</a:t>
            </a:r>
            <a:r>
              <a:rPr lang="nl-NL" sz="2300" dirty="0">
                <a:solidFill>
                  <a:srgbClr val="141413"/>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might</a:t>
            </a:r>
            <a:r>
              <a:rPr lang="nl-NL" sz="2300" dirty="0">
                <a:solidFill>
                  <a:srgbClr val="141413"/>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work</a:t>
            </a:r>
            <a:r>
              <a:rPr lang="nl-NL" sz="2300" dirty="0">
                <a:solidFill>
                  <a:srgbClr val="141413"/>
                </a:solidFill>
                <a:latin typeface="+mn-lt"/>
                <a:ea typeface="Trebuchet MS" pitchFamily="34" charset="0"/>
                <a:cs typeface="Trebuchet MS" pitchFamily="34" charset="0"/>
                <a:sym typeface="Trebuchet MS" pitchFamily="34" charset="0"/>
              </a:rPr>
              <a:t> to </a:t>
            </a:r>
            <a:r>
              <a:rPr lang="nl-NL" sz="2300" dirty="0" err="1">
                <a:solidFill>
                  <a:srgbClr val="141413"/>
                </a:solidFill>
                <a:latin typeface="+mn-lt"/>
                <a:ea typeface="Trebuchet MS" pitchFamily="34" charset="0"/>
                <a:cs typeface="Trebuchet MS" pitchFamily="34" charset="0"/>
                <a:sym typeface="Trebuchet MS" pitchFamily="34" charset="0"/>
              </a:rPr>
              <a:t>improve</a:t>
            </a:r>
            <a:r>
              <a:rPr lang="nl-NL" sz="2300" dirty="0">
                <a:solidFill>
                  <a:srgbClr val="141413"/>
                </a:solidFill>
                <a:latin typeface="+mn-lt"/>
                <a:ea typeface="Trebuchet MS" pitchFamily="34" charset="0"/>
                <a:cs typeface="Trebuchet MS" pitchFamily="34" charset="0"/>
                <a:sym typeface="Trebuchet MS" pitchFamily="34" charset="0"/>
              </a:rPr>
              <a:t> professionals’ </a:t>
            </a:r>
            <a:r>
              <a:rPr lang="nl-NL" sz="2300" dirty="0" err="1">
                <a:solidFill>
                  <a:srgbClr val="141413"/>
                </a:solidFill>
                <a:latin typeface="+mn-lt"/>
                <a:ea typeface="Trebuchet MS" pitchFamily="34" charset="0"/>
                <a:cs typeface="Trebuchet MS" pitchFamily="34" charset="0"/>
                <a:sym typeface="Trebuchet MS" pitchFamily="34" charset="0"/>
              </a:rPr>
              <a:t>antimicrobial</a:t>
            </a:r>
            <a:r>
              <a:rPr lang="nl-NL" sz="2300" dirty="0">
                <a:solidFill>
                  <a:srgbClr val="141413"/>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use</a:t>
            </a:r>
            <a:r>
              <a:rPr lang="nl-NL" sz="2300" dirty="0">
                <a:solidFill>
                  <a:srgbClr val="141413"/>
                </a:solidFill>
                <a:latin typeface="+mn-lt"/>
                <a:ea typeface="Trebuchet MS" pitchFamily="34" charset="0"/>
                <a:cs typeface="Trebuchet MS" pitchFamily="34" charset="0"/>
                <a:sym typeface="Trebuchet MS" pitchFamily="34" charset="0"/>
              </a:rPr>
              <a:t> </a:t>
            </a:r>
          </a:p>
          <a:p>
            <a:pPr marL="342900" indent="-342900">
              <a:lnSpc>
                <a:spcPct val="150000"/>
              </a:lnSpc>
              <a:buSzPct val="100000"/>
              <a:buFont typeface="Arial" panose="020B0604020202020204" pitchFamily="34" charset="0"/>
              <a:buChar char="•"/>
            </a:pPr>
            <a:endParaRPr lang="nl-NL" sz="2300" dirty="0">
              <a:solidFill>
                <a:srgbClr val="141413"/>
              </a:solidFill>
              <a:latin typeface="+mn-lt"/>
              <a:ea typeface="Trebuchet MS" pitchFamily="34" charset="0"/>
              <a:cs typeface="Trebuchet MS" pitchFamily="34" charset="0"/>
              <a:sym typeface="Trebuchet MS" pitchFamily="34" charset="0"/>
            </a:endParaRPr>
          </a:p>
          <a:p>
            <a:pPr marL="342900" indent="-342900">
              <a:lnSpc>
                <a:spcPct val="150000"/>
              </a:lnSpc>
              <a:buSzPct val="100000"/>
              <a:buFont typeface="Arial" panose="020B0604020202020204" pitchFamily="34" charset="0"/>
              <a:buChar char="•"/>
            </a:pPr>
            <a:r>
              <a:rPr lang="nl-NL" sz="2300" dirty="0" err="1">
                <a:solidFill>
                  <a:srgbClr val="141413"/>
                </a:solidFill>
                <a:latin typeface="+mn-lt"/>
                <a:ea typeface="Trebuchet MS" pitchFamily="34" charset="0"/>
                <a:cs typeface="Trebuchet MS" pitchFamily="34" charset="0"/>
                <a:sym typeface="Trebuchet MS" pitchFamily="34" charset="0"/>
              </a:rPr>
              <a:t>H</a:t>
            </a:r>
            <a:r>
              <a:rPr lang="nl-NL" sz="2300" dirty="0" err="1">
                <a:latin typeface="+mn-lt"/>
                <a:ea typeface="Trebuchet MS" pitchFamily="34" charset="0"/>
                <a:cs typeface="Trebuchet MS" pitchFamily="34" charset="0"/>
                <a:sym typeface="Trebuchet MS" pitchFamily="34" charset="0"/>
              </a:rPr>
              <a:t>ow</a:t>
            </a:r>
            <a:r>
              <a:rPr lang="nl-NL" sz="2300" dirty="0">
                <a:latin typeface="+mn-lt"/>
                <a:ea typeface="Trebuchet MS" pitchFamily="34" charset="0"/>
                <a:cs typeface="Trebuchet MS" pitchFamily="34" charset="0"/>
                <a:sym typeface="Trebuchet MS" pitchFamily="34" charset="0"/>
              </a:rPr>
              <a:t> </a:t>
            </a:r>
            <a:r>
              <a:rPr lang="nl-NL" sz="2300" dirty="0" err="1">
                <a:latin typeface="+mn-lt"/>
                <a:ea typeface="Trebuchet MS" pitchFamily="34" charset="0"/>
                <a:cs typeface="Trebuchet MS" pitchFamily="34" charset="0"/>
                <a:sym typeface="Trebuchet MS" pitchFamily="34" charset="0"/>
              </a:rPr>
              <a:t>then</a:t>
            </a:r>
            <a:r>
              <a:rPr lang="nl-NL" sz="2300" dirty="0">
                <a:latin typeface="+mn-lt"/>
                <a:ea typeface="Trebuchet MS" pitchFamily="34" charset="0"/>
                <a:cs typeface="Trebuchet MS" pitchFamily="34" charset="0"/>
                <a:sym typeface="Trebuchet MS" pitchFamily="34" charset="0"/>
              </a:rPr>
              <a:t> to </a:t>
            </a:r>
            <a:r>
              <a:rPr lang="nl-NL" sz="2300" dirty="0">
                <a:solidFill>
                  <a:srgbClr val="141413"/>
                </a:solidFill>
                <a:latin typeface="+mn-lt"/>
                <a:ea typeface="Trebuchet MS" pitchFamily="34" charset="0"/>
                <a:cs typeface="Trebuchet MS" pitchFamily="34" charset="0"/>
                <a:sym typeface="Trebuchet MS" pitchFamily="34" charset="0"/>
              </a:rPr>
              <a:t>select -</a:t>
            </a:r>
            <a:r>
              <a:rPr lang="nl-NL" sz="2300" dirty="0" err="1">
                <a:solidFill>
                  <a:srgbClr val="141413"/>
                </a:solidFill>
                <a:latin typeface="+mn-lt"/>
                <a:ea typeface="Trebuchet MS" pitchFamily="34" charset="0"/>
                <a:cs typeface="Trebuchet MS" pitchFamily="34" charset="0"/>
                <a:sym typeface="Trebuchet MS" pitchFamily="34" charset="0"/>
              </a:rPr>
              <a:t>from</a:t>
            </a:r>
            <a:r>
              <a:rPr lang="nl-NL" sz="2300" dirty="0">
                <a:solidFill>
                  <a:srgbClr val="141413"/>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this</a:t>
            </a:r>
            <a:r>
              <a:rPr lang="nl-NL" sz="2300" dirty="0">
                <a:solidFill>
                  <a:srgbClr val="141413"/>
                </a:solidFill>
                <a:latin typeface="+mn-lt"/>
                <a:ea typeface="Trebuchet MS" pitchFamily="34" charset="0"/>
                <a:cs typeface="Trebuchet MS" pitchFamily="34" charset="0"/>
                <a:sym typeface="Trebuchet MS" pitchFamily="34" charset="0"/>
              </a:rPr>
              <a:t> menu of </a:t>
            </a:r>
            <a:r>
              <a:rPr lang="nl-NL" sz="2300" dirty="0" err="1">
                <a:solidFill>
                  <a:srgbClr val="141413"/>
                </a:solidFill>
                <a:latin typeface="+mn-lt"/>
                <a:ea typeface="Trebuchet MS" pitchFamily="34" charset="0"/>
                <a:cs typeface="Trebuchet MS" pitchFamily="34" charset="0"/>
                <a:sym typeface="Trebuchet MS" pitchFamily="34" charset="0"/>
              </a:rPr>
              <a:t>effective</a:t>
            </a:r>
            <a:r>
              <a:rPr lang="nl-NL" sz="2300" dirty="0">
                <a:solidFill>
                  <a:srgbClr val="141413"/>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interventions</a:t>
            </a:r>
            <a:r>
              <a:rPr lang="nl-NL" sz="2300" dirty="0">
                <a:solidFill>
                  <a:srgbClr val="141413"/>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those</a:t>
            </a:r>
            <a:r>
              <a:rPr lang="nl-NL" sz="2300" dirty="0">
                <a:solidFill>
                  <a:srgbClr val="141413"/>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interventions</a:t>
            </a:r>
            <a:r>
              <a:rPr lang="nl-NL" sz="2300" dirty="0">
                <a:solidFill>
                  <a:srgbClr val="141413"/>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that</a:t>
            </a:r>
            <a:r>
              <a:rPr lang="nl-NL" sz="2300" dirty="0">
                <a:solidFill>
                  <a:srgbClr val="141413"/>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might</a:t>
            </a:r>
            <a:r>
              <a:rPr lang="nl-NL" sz="2300" dirty="0">
                <a:solidFill>
                  <a:srgbClr val="141413"/>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work</a:t>
            </a:r>
            <a:r>
              <a:rPr lang="nl-NL" sz="2300" dirty="0">
                <a:solidFill>
                  <a:srgbClr val="141413"/>
                </a:solidFill>
                <a:latin typeface="+mn-lt"/>
                <a:ea typeface="Trebuchet MS" pitchFamily="34" charset="0"/>
                <a:cs typeface="Trebuchet MS" pitchFamily="34" charset="0"/>
                <a:sym typeface="Trebuchet MS" pitchFamily="34" charset="0"/>
              </a:rPr>
              <a:t> best in a </a:t>
            </a:r>
            <a:r>
              <a:rPr lang="nl-NL" sz="2300" dirty="0" err="1">
                <a:solidFill>
                  <a:srgbClr val="141413"/>
                </a:solidFill>
                <a:latin typeface="+mn-lt"/>
                <a:ea typeface="Trebuchet MS" pitchFamily="34" charset="0"/>
                <a:cs typeface="Trebuchet MS" pitchFamily="34" charset="0"/>
                <a:sym typeface="Trebuchet MS" pitchFamily="34" charset="0"/>
              </a:rPr>
              <a:t>specific</a:t>
            </a:r>
            <a:r>
              <a:rPr lang="nl-NL" sz="2300" dirty="0">
                <a:solidFill>
                  <a:srgbClr val="141413"/>
                </a:solidFill>
                <a:latin typeface="+mn-lt"/>
                <a:ea typeface="Trebuchet MS" pitchFamily="34" charset="0"/>
                <a:cs typeface="Trebuchet MS" pitchFamily="34" charset="0"/>
                <a:sym typeface="Trebuchet MS" pitchFamily="34" charset="0"/>
              </a:rPr>
              <a:t> setting (e.g. </a:t>
            </a:r>
            <a:r>
              <a:rPr lang="nl-NL" sz="2300" dirty="0" err="1">
                <a:solidFill>
                  <a:srgbClr val="141413"/>
                </a:solidFill>
                <a:latin typeface="+mn-lt"/>
                <a:ea typeface="Trebuchet MS" pitchFamily="34" charset="0"/>
                <a:cs typeface="Trebuchet MS" pitchFamily="34" charset="0"/>
                <a:sym typeface="Trebuchet MS" pitchFamily="34" charset="0"/>
              </a:rPr>
              <a:t>hospital</a:t>
            </a:r>
            <a:r>
              <a:rPr lang="nl-NL" sz="2300" dirty="0">
                <a:solidFill>
                  <a:srgbClr val="141413"/>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or</a:t>
            </a:r>
            <a:r>
              <a:rPr lang="nl-NL" sz="2300" dirty="0">
                <a:solidFill>
                  <a:srgbClr val="141413"/>
                </a:solidFill>
                <a:latin typeface="+mn-lt"/>
                <a:ea typeface="Trebuchet MS" pitchFamily="34" charset="0"/>
                <a:cs typeface="Trebuchet MS" pitchFamily="34" charset="0"/>
                <a:sym typeface="Trebuchet MS" pitchFamily="34" charset="0"/>
              </a:rPr>
              <a:t> </a:t>
            </a:r>
            <a:r>
              <a:rPr lang="nl-NL" sz="2300" dirty="0" err="1">
                <a:solidFill>
                  <a:srgbClr val="141413"/>
                </a:solidFill>
                <a:latin typeface="+mn-lt"/>
                <a:ea typeface="Trebuchet MS" pitchFamily="34" charset="0"/>
                <a:cs typeface="Trebuchet MS" pitchFamily="34" charset="0"/>
                <a:sym typeface="Trebuchet MS" pitchFamily="34" charset="0"/>
              </a:rPr>
              <a:t>ward</a:t>
            </a:r>
            <a:r>
              <a:rPr lang="nl-NL" sz="2300" dirty="0">
                <a:solidFill>
                  <a:srgbClr val="141413"/>
                </a:solidFill>
                <a:latin typeface="+mn-lt"/>
                <a:ea typeface="Trebuchet MS" pitchFamily="34" charset="0"/>
                <a:cs typeface="Trebuchet MS" pitchFamily="34" charset="0"/>
                <a:sym typeface="Trebuchet MS" pitchFamily="34" charset="0"/>
              </a:rPr>
              <a:t>)?</a:t>
            </a:r>
            <a:endParaRPr lang="nl-NL" sz="2300" dirty="0">
              <a:latin typeface="+mn-lt"/>
              <a:ea typeface="Trebuchet MS" pitchFamily="34" charset="0"/>
              <a:cs typeface="Trebuchet MS" pitchFamily="34" charset="0"/>
              <a:sym typeface="Trebuchet MS" pitchFamily="34" charset="0"/>
            </a:endParaRPr>
          </a:p>
          <a:p>
            <a:pPr marL="53975" indent="-53975"/>
            <a:endParaRPr lang="nl-NL" sz="2400" dirty="0"/>
          </a:p>
          <a:p>
            <a:pPr marL="53975" indent="-53975"/>
            <a:endParaRPr lang="nl-NL" sz="2400" dirty="0"/>
          </a:p>
          <a:p>
            <a:pPr marL="53975" indent="-53975"/>
            <a:endParaRPr lang="nl-NL" sz="2400" dirty="0"/>
          </a:p>
          <a:p>
            <a:pPr marL="53975" indent="-53975"/>
            <a:endParaRPr lang="nl-NL" sz="2400" dirty="0"/>
          </a:p>
        </p:txBody>
      </p:sp>
      <p:sp>
        <p:nvSpPr>
          <p:cNvPr id="33794" name="Rectangle 2"/>
          <p:cNvSpPr>
            <a:spLocks/>
          </p:cNvSpPr>
          <p:nvPr/>
        </p:nvSpPr>
        <p:spPr bwMode="auto">
          <a:xfrm>
            <a:off x="517525" y="692150"/>
            <a:ext cx="8229600" cy="544183"/>
          </a:xfrm>
          <a:prstGeom prst="rect">
            <a:avLst/>
          </a:prstGeom>
          <a:noFill/>
          <a:ln w="12700" cap="flat" cmpd="sng">
            <a:noFill/>
            <a:prstDash val="solid"/>
            <a:miter lim="400000"/>
            <a:headEnd type="none" w="med" len="med"/>
            <a:tailEnd type="none" w="med" len="med"/>
          </a:ln>
          <a:effectLst/>
        </p:spPr>
        <p:txBody>
          <a:bodyPr lIns="18000" tIns="18000" rIns="18000" bIns="18000">
            <a:spAutoFit/>
          </a:bodyPr>
          <a:lstStyle/>
          <a:p>
            <a:r>
              <a:rPr lang="nl-NL" sz="3300" dirty="0">
                <a:solidFill>
                  <a:schemeClr val="accent1">
                    <a:lumMod val="75000"/>
                  </a:schemeClr>
                </a:solidFill>
                <a:latin typeface="Calibri Light" panose="020F0302020204030204" pitchFamily="34" charset="0"/>
              </a:rPr>
              <a:t> </a:t>
            </a:r>
            <a:r>
              <a:rPr lang="nl-NL" sz="3300" dirty="0" err="1">
                <a:latin typeface="Calibri Light" panose="020F0302020204030204" pitchFamily="34" charset="0"/>
              </a:rPr>
              <a:t>Davey</a:t>
            </a:r>
            <a:r>
              <a:rPr lang="nl-NL" sz="3300" dirty="0">
                <a:latin typeface="Calibri Light" panose="020F0302020204030204" pitchFamily="34" charset="0"/>
              </a:rPr>
              <a:t> et al. 2017</a:t>
            </a:r>
          </a:p>
        </p:txBody>
      </p:sp>
      <p:pic>
        <p:nvPicPr>
          <p:cNvPr id="33795" name="Picture 3" descr="http://www.ndph.ox.ac.uk/research/cochrane-review-group/@@images/image"/>
          <p:cNvPicPr>
            <a:picLocks noChangeAspect="1"/>
          </p:cNvPicPr>
          <p:nvPr/>
        </p:nvPicPr>
        <p:blipFill>
          <a:blip r:embed="rId3" cstate="print"/>
          <a:srcRect/>
          <a:stretch>
            <a:fillRect/>
          </a:stretch>
        </p:blipFill>
        <p:spPr bwMode="auto">
          <a:xfrm>
            <a:off x="5795963" y="497109"/>
            <a:ext cx="2735262" cy="1309687"/>
          </a:xfrm>
          <a:prstGeom prst="rect">
            <a:avLst/>
          </a:prstGeom>
          <a:noFill/>
          <a:ln w="12700" cap="flat" cmpd="sng">
            <a:noFill/>
            <a:prstDash val="solid"/>
            <a:miter lim="400000"/>
            <a:headEnd type="none" w="med" len="med"/>
            <a:tailEnd type="none" w="med" len="med"/>
          </a:ln>
          <a:effec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520700" y="957263"/>
            <a:ext cx="8101013" cy="533400"/>
          </a:xfrm>
        </p:spPr>
        <p:txBody>
          <a:bodyPr>
            <a:noAutofit/>
          </a:bodyPr>
          <a:lstStyle/>
          <a:p>
            <a:pPr algn="ctr" defTabSz="895350">
              <a:lnSpc>
                <a:spcPts val="4100"/>
              </a:lnSpc>
            </a:pPr>
            <a:r>
              <a:rPr lang="nl-NL" sz="3300" dirty="0"/>
              <a:t>IMPLEMENTATION = TAILORING</a:t>
            </a:r>
          </a:p>
        </p:txBody>
      </p:sp>
      <p:sp>
        <p:nvSpPr>
          <p:cNvPr id="35842" name="Rectangle 2"/>
          <p:cNvSpPr>
            <a:spLocks noGrp="1" noChangeArrowheads="1"/>
          </p:cNvSpPr>
          <p:nvPr>
            <p:ph idx="1"/>
          </p:nvPr>
        </p:nvSpPr>
        <p:spPr/>
        <p:txBody>
          <a:bodyPr>
            <a:normAutofit fontScale="92500" lnSpcReduction="20000"/>
          </a:bodyPr>
          <a:lstStyle/>
          <a:p>
            <a:pPr>
              <a:buSzTx/>
              <a:buFont typeface="Arial" pitchFamily="34" charset="0"/>
              <a:buNone/>
            </a:pPr>
            <a:endParaRPr lang="nl-NL" i="1" dirty="0"/>
          </a:p>
          <a:p>
            <a:pPr>
              <a:buSzTx/>
              <a:buFont typeface="Arial" pitchFamily="34" charset="0"/>
              <a:buNone/>
            </a:pPr>
            <a:endParaRPr lang="nl-NL" i="1" dirty="0"/>
          </a:p>
          <a:p>
            <a:pPr>
              <a:buSzTx/>
              <a:buFont typeface="Arial" pitchFamily="34" charset="0"/>
              <a:buNone/>
            </a:pPr>
            <a:r>
              <a:rPr lang="nl-NL" i="1" dirty="0"/>
              <a:t>							</a:t>
            </a:r>
          </a:p>
          <a:p>
            <a:pPr>
              <a:buSzTx/>
              <a:buFont typeface="Arial" pitchFamily="34" charset="0"/>
              <a:buNone/>
            </a:pPr>
            <a:endParaRPr lang="nl-NL" sz="1600" i="1" dirty="0"/>
          </a:p>
          <a:p>
            <a:pPr>
              <a:buSzTx/>
              <a:buFont typeface="Arial" pitchFamily="34" charset="0"/>
              <a:buNone/>
            </a:pPr>
            <a:endParaRPr lang="nl-NL" sz="1600" i="1" dirty="0"/>
          </a:p>
          <a:p>
            <a:pPr>
              <a:buSzTx/>
              <a:buFont typeface="Arial" pitchFamily="34" charset="0"/>
              <a:buNone/>
            </a:pPr>
            <a:r>
              <a:rPr lang="nl-NL" sz="1600" i="1" dirty="0"/>
              <a:t>						               </a:t>
            </a:r>
          </a:p>
          <a:p>
            <a:pPr>
              <a:buSzTx/>
              <a:buFont typeface="Arial" pitchFamily="34" charset="0"/>
              <a:buNone/>
            </a:pPr>
            <a:endParaRPr lang="nl-NL" i="1" dirty="0"/>
          </a:p>
          <a:p>
            <a:pPr>
              <a:buClrTx/>
            </a:pPr>
            <a:endParaRPr lang="nl-NL" i="1" dirty="0"/>
          </a:p>
          <a:p>
            <a:pPr>
              <a:buClrTx/>
            </a:pPr>
            <a:endParaRPr lang="nl-NL" i="1" dirty="0"/>
          </a:p>
          <a:p>
            <a:pPr marL="3886200" lvl="4" indent="-228600">
              <a:lnSpc>
                <a:spcPct val="100000"/>
              </a:lnSpc>
              <a:spcBef>
                <a:spcPts val="400"/>
              </a:spcBef>
              <a:buClrTx/>
            </a:pPr>
            <a:endParaRPr lang="nl-NL" i="1" dirty="0"/>
          </a:p>
          <a:p>
            <a:pPr>
              <a:buSzTx/>
              <a:buFont typeface="Arial" pitchFamily="34" charset="0"/>
              <a:buNone/>
            </a:pPr>
            <a:r>
              <a:rPr lang="nl-NL" dirty="0"/>
              <a:t> </a:t>
            </a:r>
          </a:p>
        </p:txBody>
      </p:sp>
      <p:pic>
        <p:nvPicPr>
          <p:cNvPr id="35843" name="Picture 3" descr="maatwerk1.jpg"/>
          <p:cNvPicPr>
            <a:picLocks noChangeAspect="1"/>
          </p:cNvPicPr>
          <p:nvPr/>
        </p:nvPicPr>
        <p:blipFill>
          <a:blip r:embed="rId3" cstate="print"/>
          <a:srcRect/>
          <a:stretch>
            <a:fillRect/>
          </a:stretch>
        </p:blipFill>
        <p:spPr bwMode="auto">
          <a:xfrm>
            <a:off x="1619250" y="2005013"/>
            <a:ext cx="5903913" cy="3933825"/>
          </a:xfrm>
          <a:prstGeom prst="rect">
            <a:avLst/>
          </a:prstGeom>
          <a:noFill/>
          <a:ln w="12700" cap="flat" cmpd="sng">
            <a:noFill/>
            <a:prstDash val="solid"/>
            <a:miter lim="400000"/>
            <a:headEnd type="none" w="med" len="med"/>
            <a:tailEnd type="none" w="med" len="med"/>
          </a:ln>
          <a:effec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520700" y="957263"/>
            <a:ext cx="8166100" cy="533400"/>
          </a:xfrm>
        </p:spPr>
        <p:txBody>
          <a:bodyPr>
            <a:noAutofit/>
          </a:bodyPr>
          <a:lstStyle/>
          <a:p>
            <a:pPr algn="ctr" defTabSz="895350">
              <a:lnSpc>
                <a:spcPts val="4100"/>
              </a:lnSpc>
            </a:pPr>
            <a:r>
              <a:rPr lang="nl-NL" sz="3300" dirty="0"/>
              <a:t>IMPLEMENTATION = </a:t>
            </a:r>
            <a:r>
              <a:rPr lang="nl-NL" sz="3300" dirty="0" err="1"/>
              <a:t>C’est</a:t>
            </a:r>
            <a:r>
              <a:rPr lang="nl-NL" sz="3300" dirty="0"/>
              <a:t> </a:t>
            </a:r>
            <a:r>
              <a:rPr lang="nl-NL" sz="3300" dirty="0" err="1"/>
              <a:t>l’adaptation</a:t>
            </a:r>
            <a:r>
              <a:rPr lang="nl-NL" sz="3300" dirty="0"/>
              <a:t>!</a:t>
            </a:r>
          </a:p>
        </p:txBody>
      </p:sp>
      <p:sp>
        <p:nvSpPr>
          <p:cNvPr id="35842" name="Rectangle 2"/>
          <p:cNvSpPr>
            <a:spLocks noGrp="1" noChangeArrowheads="1"/>
          </p:cNvSpPr>
          <p:nvPr>
            <p:ph idx="1"/>
          </p:nvPr>
        </p:nvSpPr>
        <p:spPr/>
        <p:txBody>
          <a:bodyPr>
            <a:normAutofit fontScale="92500" lnSpcReduction="20000"/>
          </a:bodyPr>
          <a:lstStyle/>
          <a:p>
            <a:pPr>
              <a:buSzTx/>
              <a:buFont typeface="Arial" pitchFamily="34" charset="0"/>
              <a:buNone/>
            </a:pPr>
            <a:endParaRPr lang="nl-NL" i="1" dirty="0"/>
          </a:p>
          <a:p>
            <a:pPr>
              <a:buSzTx/>
              <a:buFont typeface="Arial" pitchFamily="34" charset="0"/>
              <a:buNone/>
            </a:pPr>
            <a:endParaRPr lang="nl-NL" i="1" dirty="0"/>
          </a:p>
          <a:p>
            <a:pPr>
              <a:buSzTx/>
              <a:buFont typeface="Arial" pitchFamily="34" charset="0"/>
              <a:buNone/>
            </a:pPr>
            <a:r>
              <a:rPr lang="nl-NL" i="1" dirty="0"/>
              <a:t>							</a:t>
            </a:r>
          </a:p>
          <a:p>
            <a:pPr>
              <a:buSzTx/>
              <a:buFont typeface="Arial" pitchFamily="34" charset="0"/>
              <a:buNone/>
            </a:pPr>
            <a:endParaRPr lang="nl-NL" sz="1600" i="1" dirty="0"/>
          </a:p>
          <a:p>
            <a:pPr>
              <a:buSzTx/>
              <a:buFont typeface="Arial" pitchFamily="34" charset="0"/>
              <a:buNone/>
            </a:pPr>
            <a:endParaRPr lang="nl-NL" sz="1600" i="1" dirty="0"/>
          </a:p>
          <a:p>
            <a:pPr>
              <a:buSzTx/>
              <a:buFont typeface="Arial" pitchFamily="34" charset="0"/>
              <a:buNone/>
            </a:pPr>
            <a:r>
              <a:rPr lang="nl-NL" sz="1600" i="1" dirty="0"/>
              <a:t>						               </a:t>
            </a:r>
          </a:p>
          <a:p>
            <a:pPr>
              <a:buSzTx/>
              <a:buFont typeface="Arial" pitchFamily="34" charset="0"/>
              <a:buNone/>
            </a:pPr>
            <a:endParaRPr lang="nl-NL" i="1" dirty="0"/>
          </a:p>
          <a:p>
            <a:pPr>
              <a:buClrTx/>
            </a:pPr>
            <a:endParaRPr lang="nl-NL" i="1" dirty="0"/>
          </a:p>
          <a:p>
            <a:pPr>
              <a:buClrTx/>
            </a:pPr>
            <a:endParaRPr lang="nl-NL" i="1" dirty="0"/>
          </a:p>
          <a:p>
            <a:pPr marL="3886200" lvl="4" indent="-228600">
              <a:lnSpc>
                <a:spcPct val="100000"/>
              </a:lnSpc>
              <a:spcBef>
                <a:spcPts val="400"/>
              </a:spcBef>
              <a:buClrTx/>
            </a:pPr>
            <a:endParaRPr lang="nl-NL" i="1" dirty="0"/>
          </a:p>
          <a:p>
            <a:pPr>
              <a:buSzTx/>
              <a:buFont typeface="Arial" pitchFamily="34" charset="0"/>
              <a:buNone/>
            </a:pPr>
            <a:r>
              <a:rPr lang="nl-NL" dirty="0"/>
              <a:t> </a:t>
            </a:r>
          </a:p>
        </p:txBody>
      </p:sp>
      <p:pic>
        <p:nvPicPr>
          <p:cNvPr id="35843" name="Picture 3" descr="maatwerk1.jpg"/>
          <p:cNvPicPr>
            <a:picLocks noChangeAspect="1"/>
          </p:cNvPicPr>
          <p:nvPr/>
        </p:nvPicPr>
        <p:blipFill>
          <a:blip r:embed="rId3" cstate="print"/>
          <a:srcRect/>
          <a:stretch>
            <a:fillRect/>
          </a:stretch>
        </p:blipFill>
        <p:spPr bwMode="auto">
          <a:xfrm>
            <a:off x="1619250" y="2005013"/>
            <a:ext cx="5903913" cy="3933825"/>
          </a:xfrm>
          <a:prstGeom prst="rect">
            <a:avLst/>
          </a:prstGeom>
          <a:noFill/>
          <a:ln w="12700" cap="flat" cmpd="sng">
            <a:noFill/>
            <a:prstDash val="solid"/>
            <a:miter lim="400000"/>
            <a:headEnd type="none" w="med" len="med"/>
            <a:tailEnd type="none" w="med" len="med"/>
          </a:ln>
          <a:effectLst/>
        </p:spPr>
      </p:pic>
    </p:spTree>
    <p:extLst>
      <p:ext uri="{BB962C8B-B14F-4D97-AF65-F5344CB8AC3E}">
        <p14:creationId xmlns:p14="http://schemas.microsoft.com/office/powerpoint/2010/main" val="371387003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0" y="404664"/>
            <a:ext cx="8229600" cy="720725"/>
          </a:xfrm>
          <a:prstGeom prst="rect">
            <a:avLst/>
          </a:prstGeom>
          <a:noFill/>
          <a:ln w="9525">
            <a:noFill/>
            <a:miter lim="800000"/>
            <a:headEnd/>
            <a:tailEnd/>
          </a:ln>
        </p:spPr>
        <p:txBody>
          <a:bodyPr lIns="18000"/>
          <a:lstStyle/>
          <a:p>
            <a:pPr algn="ctr" fontAlgn="auto">
              <a:spcBef>
                <a:spcPts val="0"/>
              </a:spcBef>
              <a:spcAft>
                <a:spcPts val="0"/>
              </a:spcAft>
              <a:defRPr/>
            </a:pPr>
            <a:r>
              <a:rPr lang="en-US" sz="3200" b="1" dirty="0">
                <a:solidFill>
                  <a:schemeClr val="tx2">
                    <a:lumMod val="75000"/>
                  </a:schemeClr>
                </a:solidFill>
                <a:ea typeface="+mj-ea"/>
                <a:cs typeface="Times New Roman" pitchFamily="18" charset="0"/>
              </a:rPr>
              <a:t> </a:t>
            </a:r>
            <a:r>
              <a:rPr lang="nl-NL" sz="3300" dirty="0" err="1">
                <a:solidFill>
                  <a:schemeClr val="tx1">
                    <a:lumMod val="95000"/>
                    <a:lumOff val="5000"/>
                  </a:schemeClr>
                </a:solidFill>
                <a:latin typeface="Calibri Light" panose="020F0302020204030204" pitchFamily="34" charset="0"/>
                <a:ea typeface="+mj-ea"/>
                <a:cs typeface="+mj-cs"/>
              </a:rPr>
              <a:t>Systematic</a:t>
            </a:r>
            <a:r>
              <a:rPr lang="nl-NL" sz="3300" dirty="0">
                <a:solidFill>
                  <a:schemeClr val="tx1">
                    <a:lumMod val="95000"/>
                    <a:lumOff val="5000"/>
                  </a:schemeClr>
                </a:solidFill>
                <a:latin typeface="Calibri Light" panose="020F0302020204030204" pitchFamily="34" charset="0"/>
                <a:ea typeface="+mj-ea"/>
                <a:cs typeface="+mj-cs"/>
              </a:rPr>
              <a:t> approach </a:t>
            </a:r>
            <a:r>
              <a:rPr lang="nl-NL" sz="3300" dirty="0" err="1">
                <a:solidFill>
                  <a:schemeClr val="tx1">
                    <a:lumMod val="95000"/>
                    <a:lumOff val="5000"/>
                  </a:schemeClr>
                </a:solidFill>
                <a:latin typeface="Calibri Light" panose="020F0302020204030204" pitchFamily="34" charset="0"/>
                <a:ea typeface="+mj-ea"/>
                <a:cs typeface="+mj-cs"/>
              </a:rPr>
              <a:t>to</a:t>
            </a:r>
            <a:r>
              <a:rPr lang="nl-NL" sz="3300" dirty="0">
                <a:solidFill>
                  <a:schemeClr val="tx1">
                    <a:lumMod val="95000"/>
                    <a:lumOff val="5000"/>
                  </a:schemeClr>
                </a:solidFill>
                <a:latin typeface="Calibri Light" panose="020F0302020204030204" pitchFamily="34" charset="0"/>
                <a:ea typeface="+mj-ea"/>
                <a:cs typeface="+mj-cs"/>
              </a:rPr>
              <a:t> </a:t>
            </a:r>
            <a:r>
              <a:rPr lang="nl-NL" sz="3300" dirty="0" err="1">
                <a:solidFill>
                  <a:schemeClr val="tx1">
                    <a:lumMod val="95000"/>
                    <a:lumOff val="5000"/>
                  </a:schemeClr>
                </a:solidFill>
                <a:latin typeface="Calibri Light" panose="020F0302020204030204" pitchFamily="34" charset="0"/>
                <a:ea typeface="+mj-ea"/>
                <a:cs typeface="+mj-cs"/>
              </a:rPr>
              <a:t>implementation</a:t>
            </a:r>
            <a:endParaRPr lang="nl-NL" sz="3300" dirty="0">
              <a:solidFill>
                <a:schemeClr val="tx1">
                  <a:lumMod val="95000"/>
                  <a:lumOff val="5000"/>
                </a:schemeClr>
              </a:solidFill>
              <a:latin typeface="Calibri Light" panose="020F0302020204030204" pitchFamily="34" charset="0"/>
              <a:ea typeface="+mj-ea"/>
              <a:cs typeface="+mj-cs"/>
            </a:endParaRPr>
          </a:p>
        </p:txBody>
      </p:sp>
      <p:sp>
        <p:nvSpPr>
          <p:cNvPr id="13" name="AutoShape 33"/>
          <p:cNvSpPr>
            <a:spLocks noChangeArrowheads="1"/>
          </p:cNvSpPr>
          <p:nvPr/>
        </p:nvSpPr>
        <p:spPr bwMode="auto">
          <a:xfrm>
            <a:off x="250825" y="1700213"/>
            <a:ext cx="8651875" cy="609600"/>
          </a:xfrm>
          <a:prstGeom prst="flowChartProcess">
            <a:avLst/>
          </a:prstGeom>
          <a:solidFill>
            <a:schemeClr val="accent2"/>
          </a:solidFill>
          <a:ln w="9525">
            <a:solidFill>
              <a:schemeClr val="accent1"/>
            </a:solidFill>
            <a:miter lim="800000"/>
            <a:headEnd/>
            <a:tailEnd/>
          </a:ln>
          <a:effectLst/>
        </p:spPr>
        <p:txBody>
          <a:bodyPr wrap="none" anchor="ctr"/>
          <a:lstStyle/>
          <a:p>
            <a:pPr eaLnBrk="1" fontAlgn="auto" hangingPunct="1">
              <a:spcBef>
                <a:spcPts val="0"/>
              </a:spcBef>
              <a:spcAft>
                <a:spcPts val="0"/>
              </a:spcAft>
              <a:buSzPct val="120000"/>
              <a:defRPr/>
            </a:pPr>
            <a:endParaRPr lang="en-US" sz="2100" dirty="0">
              <a:solidFill>
                <a:schemeClr val="bg1"/>
              </a:solidFill>
              <a:latin typeface="+mn-lt"/>
            </a:endParaRPr>
          </a:p>
          <a:p>
            <a:pPr marL="457200" indent="-457200" eaLnBrk="1" fontAlgn="auto" hangingPunct="1">
              <a:spcBef>
                <a:spcPts val="0"/>
              </a:spcBef>
              <a:spcAft>
                <a:spcPts val="0"/>
              </a:spcAft>
              <a:buSzPct val="100000"/>
              <a:buFont typeface="+mj-lt"/>
              <a:buAutoNum type="arabicPeriod"/>
              <a:defRPr/>
            </a:pPr>
            <a:r>
              <a:rPr lang="en-US" sz="2200" dirty="0">
                <a:solidFill>
                  <a:schemeClr val="bg1"/>
                </a:solidFill>
                <a:latin typeface="+mn-lt"/>
              </a:rPr>
              <a:t>Define ‘good quality care’</a:t>
            </a:r>
          </a:p>
          <a:p>
            <a:pPr eaLnBrk="1" fontAlgn="auto" hangingPunct="1">
              <a:spcBef>
                <a:spcPts val="0"/>
              </a:spcBef>
              <a:spcAft>
                <a:spcPts val="0"/>
              </a:spcAft>
              <a:defRPr/>
            </a:pPr>
            <a:endParaRPr lang="nl-NL" sz="2200" dirty="0">
              <a:solidFill>
                <a:schemeClr val="bg1"/>
              </a:solidFill>
              <a:latin typeface="+mn-lt"/>
            </a:endParaRPr>
          </a:p>
        </p:txBody>
      </p:sp>
      <p:sp>
        <p:nvSpPr>
          <p:cNvPr id="14" name="AutoShape 34"/>
          <p:cNvSpPr>
            <a:spLocks noChangeArrowheads="1"/>
          </p:cNvSpPr>
          <p:nvPr/>
        </p:nvSpPr>
        <p:spPr bwMode="auto">
          <a:xfrm>
            <a:off x="250825" y="2603500"/>
            <a:ext cx="8642350" cy="609600"/>
          </a:xfrm>
          <a:prstGeom prst="flowChartProcess">
            <a:avLst/>
          </a:prstGeom>
          <a:solidFill>
            <a:schemeClr val="accent2"/>
          </a:solidFill>
          <a:ln w="9525">
            <a:solidFill>
              <a:schemeClr val="accent1"/>
            </a:solidFill>
            <a:miter lim="800000"/>
            <a:headEnd/>
            <a:tailEnd/>
          </a:ln>
          <a:effectLst/>
        </p:spPr>
        <p:txBody>
          <a:bodyPr wrap="none" anchor="ctr"/>
          <a:lstStyle/>
          <a:p>
            <a:pPr eaLnBrk="1" fontAlgn="auto" hangingPunct="1">
              <a:spcBef>
                <a:spcPts val="0"/>
              </a:spcBef>
              <a:spcAft>
                <a:spcPts val="0"/>
              </a:spcAft>
              <a:defRPr/>
            </a:pPr>
            <a:endParaRPr lang="en-US" sz="2200" dirty="0">
              <a:solidFill>
                <a:schemeClr val="bg1"/>
              </a:solidFill>
              <a:latin typeface="+mn-lt"/>
            </a:endParaRPr>
          </a:p>
          <a:p>
            <a:pPr marL="457200" indent="-457200" eaLnBrk="1" fontAlgn="auto" hangingPunct="1">
              <a:spcBef>
                <a:spcPts val="0"/>
              </a:spcBef>
              <a:spcAft>
                <a:spcPts val="0"/>
              </a:spcAft>
              <a:buFont typeface="+mj-lt"/>
              <a:buAutoNum type="arabicPeriod" startAt="2"/>
              <a:defRPr/>
            </a:pPr>
            <a:r>
              <a:rPr lang="en-US" sz="2200" dirty="0">
                <a:solidFill>
                  <a:schemeClr val="bg1"/>
                </a:solidFill>
                <a:latin typeface="+mn-lt"/>
              </a:rPr>
              <a:t>Analyse current performance of this ‘good quality care’</a:t>
            </a:r>
          </a:p>
          <a:p>
            <a:pPr eaLnBrk="1" fontAlgn="auto" hangingPunct="1">
              <a:spcBef>
                <a:spcPts val="0"/>
              </a:spcBef>
              <a:spcAft>
                <a:spcPts val="0"/>
              </a:spcAft>
              <a:defRPr/>
            </a:pPr>
            <a:endParaRPr lang="nl-NL" sz="2200" dirty="0">
              <a:solidFill>
                <a:schemeClr val="bg1"/>
              </a:solidFill>
              <a:latin typeface="+mn-lt"/>
            </a:endParaRPr>
          </a:p>
        </p:txBody>
      </p:sp>
      <p:sp>
        <p:nvSpPr>
          <p:cNvPr id="17413" name="AutoShape 35"/>
          <p:cNvSpPr>
            <a:spLocks noChangeArrowheads="1"/>
          </p:cNvSpPr>
          <p:nvPr/>
        </p:nvSpPr>
        <p:spPr bwMode="auto">
          <a:xfrm>
            <a:off x="250825" y="3540125"/>
            <a:ext cx="8642350" cy="609600"/>
          </a:xfrm>
          <a:prstGeom prst="flowChartProcess">
            <a:avLst/>
          </a:prstGeom>
          <a:solidFill>
            <a:schemeClr val="accent2"/>
          </a:solidFill>
          <a:ln w="9525">
            <a:solidFill>
              <a:schemeClr val="accent1"/>
            </a:solidFill>
            <a:miter lim="800000"/>
            <a:headEnd/>
            <a:tailEnd/>
          </a:ln>
        </p:spPr>
        <p:txBody>
          <a:bodyPr wrap="none" anchor="ct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Calibri" pitchFamily="34" charset="0"/>
              <a:buAutoNum type="arabicPeriod" startAt="3"/>
            </a:pPr>
            <a:r>
              <a:rPr lang="en-US" altLang="nl-NL" sz="2200" dirty="0" err="1">
                <a:solidFill>
                  <a:schemeClr val="bg1"/>
                </a:solidFill>
              </a:rPr>
              <a:t>Analyse</a:t>
            </a:r>
            <a:r>
              <a:rPr lang="en-US" altLang="nl-NL" sz="2200" dirty="0">
                <a:solidFill>
                  <a:schemeClr val="bg1"/>
                </a:solidFill>
              </a:rPr>
              <a:t> barriers influencing the provision (or not) of ‘good quality care’</a:t>
            </a:r>
          </a:p>
        </p:txBody>
      </p:sp>
      <p:sp>
        <p:nvSpPr>
          <p:cNvPr id="16" name="AutoShape 36"/>
          <p:cNvSpPr>
            <a:spLocks noChangeArrowheads="1"/>
          </p:cNvSpPr>
          <p:nvPr/>
        </p:nvSpPr>
        <p:spPr bwMode="auto">
          <a:xfrm>
            <a:off x="250825" y="5411788"/>
            <a:ext cx="8642350" cy="609600"/>
          </a:xfrm>
          <a:prstGeom prst="flowChartProcess">
            <a:avLst/>
          </a:prstGeom>
          <a:solidFill>
            <a:schemeClr val="accent2"/>
          </a:solidFill>
          <a:ln w="9525">
            <a:solidFill>
              <a:schemeClr val="accent1"/>
            </a:solidFill>
            <a:miter lim="800000"/>
            <a:headEnd/>
            <a:tailEnd/>
          </a:ln>
          <a:effectLst/>
        </p:spPr>
        <p:txBody>
          <a:bodyPr wrap="none" anchor="ctr"/>
          <a:lstStyle/>
          <a:p>
            <a:pPr eaLnBrk="1" fontAlgn="auto" hangingPunct="1">
              <a:spcBef>
                <a:spcPts val="0"/>
              </a:spcBef>
              <a:spcAft>
                <a:spcPts val="0"/>
              </a:spcAft>
              <a:buSzPct val="120000"/>
              <a:defRPr/>
            </a:pPr>
            <a:r>
              <a:rPr lang="en-US" sz="2100" dirty="0">
                <a:solidFill>
                  <a:schemeClr val="bg1"/>
                </a:solidFill>
                <a:latin typeface="+mn-lt"/>
              </a:rPr>
              <a:t> </a:t>
            </a:r>
          </a:p>
          <a:p>
            <a:pPr marL="457200" indent="-457200" eaLnBrk="1" fontAlgn="auto" hangingPunct="1">
              <a:spcBef>
                <a:spcPts val="0"/>
              </a:spcBef>
              <a:spcAft>
                <a:spcPts val="0"/>
              </a:spcAft>
              <a:buSzPct val="100000"/>
              <a:buFont typeface="+mj-lt"/>
              <a:buAutoNum type="arabicPeriod" startAt="5"/>
              <a:defRPr/>
            </a:pPr>
            <a:r>
              <a:rPr lang="en-US" sz="2200" dirty="0">
                <a:solidFill>
                  <a:schemeClr val="bg1"/>
                </a:solidFill>
                <a:latin typeface="+mn-lt"/>
              </a:rPr>
              <a:t>Develop plan, execute, evaluate this improvement strategy </a:t>
            </a:r>
            <a:endParaRPr lang="en-GB" sz="2200" dirty="0">
              <a:solidFill>
                <a:schemeClr val="bg1"/>
              </a:solidFill>
              <a:latin typeface="+mn-lt"/>
            </a:endParaRPr>
          </a:p>
          <a:p>
            <a:pPr eaLnBrk="1" fontAlgn="auto" hangingPunct="1">
              <a:spcBef>
                <a:spcPts val="0"/>
              </a:spcBef>
              <a:spcAft>
                <a:spcPts val="0"/>
              </a:spcAft>
              <a:defRPr/>
            </a:pPr>
            <a:endParaRPr lang="nl-NL" sz="2000" dirty="0">
              <a:solidFill>
                <a:schemeClr val="bg1"/>
              </a:solidFill>
              <a:latin typeface="+mn-lt"/>
            </a:endParaRPr>
          </a:p>
        </p:txBody>
      </p:sp>
      <p:sp>
        <p:nvSpPr>
          <p:cNvPr id="17" name="AutoShape 37"/>
          <p:cNvSpPr>
            <a:spLocks noChangeArrowheads="1"/>
          </p:cNvSpPr>
          <p:nvPr/>
        </p:nvSpPr>
        <p:spPr bwMode="auto">
          <a:xfrm>
            <a:off x="250825" y="4548188"/>
            <a:ext cx="8642350" cy="609600"/>
          </a:xfrm>
          <a:prstGeom prst="flowChartProcess">
            <a:avLst/>
          </a:prstGeom>
          <a:solidFill>
            <a:schemeClr val="accent2"/>
          </a:solidFill>
          <a:ln w="9525">
            <a:solidFill>
              <a:schemeClr val="accent1"/>
            </a:solidFill>
            <a:miter lim="800000"/>
            <a:headEnd/>
            <a:tailEnd/>
          </a:ln>
          <a:effectLst/>
        </p:spPr>
        <p:txBody>
          <a:bodyPr wrap="none" anchor="ctr"/>
          <a:lstStyle/>
          <a:p>
            <a:pPr eaLnBrk="1" fontAlgn="auto" hangingPunct="1">
              <a:spcBef>
                <a:spcPts val="0"/>
              </a:spcBef>
              <a:spcAft>
                <a:spcPts val="0"/>
              </a:spcAft>
              <a:buSzPct val="120000"/>
              <a:defRPr/>
            </a:pPr>
            <a:endParaRPr lang="en-US" sz="2100" dirty="0">
              <a:solidFill>
                <a:schemeClr val="bg1"/>
              </a:solidFill>
              <a:latin typeface="+mn-lt"/>
            </a:endParaRPr>
          </a:p>
          <a:p>
            <a:pPr marL="457200" indent="-457200" eaLnBrk="1" fontAlgn="auto" hangingPunct="1">
              <a:spcBef>
                <a:spcPts val="0"/>
              </a:spcBef>
              <a:spcAft>
                <a:spcPts val="0"/>
              </a:spcAft>
              <a:buSzPct val="100000"/>
              <a:buFont typeface="+mj-lt"/>
              <a:buAutoNum type="arabicPeriod" startAt="4"/>
              <a:defRPr/>
            </a:pPr>
            <a:r>
              <a:rPr lang="en-US" sz="2200" dirty="0">
                <a:solidFill>
                  <a:schemeClr val="bg1"/>
                </a:solidFill>
                <a:latin typeface="+mn-lt"/>
              </a:rPr>
              <a:t>Develop a quality improvement strategy based on this diagnosis</a:t>
            </a:r>
            <a:endParaRPr lang="en-GB" sz="2200" dirty="0">
              <a:solidFill>
                <a:schemeClr val="bg1"/>
              </a:solidFill>
              <a:latin typeface="+mn-lt"/>
            </a:endParaRPr>
          </a:p>
          <a:p>
            <a:pPr eaLnBrk="1" fontAlgn="auto" hangingPunct="1">
              <a:spcBef>
                <a:spcPts val="0"/>
              </a:spcBef>
              <a:spcAft>
                <a:spcPts val="0"/>
              </a:spcAft>
              <a:defRPr/>
            </a:pPr>
            <a:endParaRPr lang="nl-NL" sz="2000" dirty="0">
              <a:solidFill>
                <a:schemeClr val="bg1"/>
              </a:solidFill>
              <a:latin typeface="+mn-lt"/>
            </a:endParaRPr>
          </a:p>
        </p:txBody>
      </p:sp>
      <p:sp>
        <p:nvSpPr>
          <p:cNvPr id="18" name="Line 43"/>
          <p:cNvSpPr>
            <a:spLocks noChangeShapeType="1"/>
          </p:cNvSpPr>
          <p:nvPr/>
        </p:nvSpPr>
        <p:spPr bwMode="auto">
          <a:xfrm>
            <a:off x="4114800" y="5221288"/>
            <a:ext cx="0" cy="152400"/>
          </a:xfrm>
          <a:prstGeom prst="line">
            <a:avLst/>
          </a:prstGeom>
          <a:noFill/>
          <a:ln w="9525">
            <a:solidFill>
              <a:schemeClr val="accent5">
                <a:lumMod val="75000"/>
              </a:schemeClr>
            </a:solidFill>
            <a:round/>
            <a:headEnd/>
            <a:tailEnd type="triangle" w="med" len="med"/>
          </a:ln>
          <a:effectLst/>
        </p:spPr>
        <p:txBody>
          <a:bodyPr/>
          <a:lstStyle/>
          <a:p>
            <a:pPr eaLnBrk="1" fontAlgn="auto" hangingPunct="1">
              <a:spcBef>
                <a:spcPts val="0"/>
              </a:spcBef>
              <a:spcAft>
                <a:spcPts val="0"/>
              </a:spcAft>
              <a:defRPr/>
            </a:pPr>
            <a:endParaRPr lang="nl-NL" dirty="0">
              <a:latin typeface="+mn-lt"/>
            </a:endParaRPr>
          </a:p>
        </p:txBody>
      </p:sp>
      <p:sp>
        <p:nvSpPr>
          <p:cNvPr id="19" name="Line 48"/>
          <p:cNvSpPr>
            <a:spLocks noChangeShapeType="1"/>
          </p:cNvSpPr>
          <p:nvPr/>
        </p:nvSpPr>
        <p:spPr bwMode="auto">
          <a:xfrm>
            <a:off x="4114800" y="4284663"/>
            <a:ext cx="0" cy="152400"/>
          </a:xfrm>
          <a:prstGeom prst="line">
            <a:avLst/>
          </a:prstGeom>
          <a:noFill/>
          <a:ln w="9525">
            <a:solidFill>
              <a:schemeClr val="accent5">
                <a:lumMod val="75000"/>
              </a:schemeClr>
            </a:solidFill>
            <a:round/>
            <a:headEnd/>
            <a:tailEnd type="triangle" w="med" len="med"/>
          </a:ln>
          <a:effectLst/>
        </p:spPr>
        <p:txBody>
          <a:bodyPr/>
          <a:lstStyle/>
          <a:p>
            <a:pPr eaLnBrk="1" fontAlgn="auto" hangingPunct="1">
              <a:spcBef>
                <a:spcPts val="0"/>
              </a:spcBef>
              <a:spcAft>
                <a:spcPts val="0"/>
              </a:spcAft>
              <a:defRPr/>
            </a:pPr>
            <a:endParaRPr lang="nl-NL" dirty="0">
              <a:latin typeface="+mn-lt"/>
            </a:endParaRPr>
          </a:p>
        </p:txBody>
      </p:sp>
      <p:sp>
        <p:nvSpPr>
          <p:cNvPr id="21" name="Line 50"/>
          <p:cNvSpPr>
            <a:spLocks noChangeShapeType="1"/>
          </p:cNvSpPr>
          <p:nvPr/>
        </p:nvSpPr>
        <p:spPr bwMode="auto">
          <a:xfrm>
            <a:off x="4114800" y="2413000"/>
            <a:ext cx="0" cy="152400"/>
          </a:xfrm>
          <a:prstGeom prst="line">
            <a:avLst/>
          </a:prstGeom>
          <a:noFill/>
          <a:ln w="9525">
            <a:solidFill>
              <a:schemeClr val="accent5">
                <a:lumMod val="75000"/>
              </a:schemeClr>
            </a:solidFill>
            <a:round/>
            <a:headEnd/>
            <a:tailEnd type="triangle" w="med" len="med"/>
          </a:ln>
          <a:effectLst/>
        </p:spPr>
        <p:txBody>
          <a:bodyPr/>
          <a:lstStyle/>
          <a:p>
            <a:pPr eaLnBrk="1" fontAlgn="auto" hangingPunct="1">
              <a:spcBef>
                <a:spcPts val="0"/>
              </a:spcBef>
              <a:spcAft>
                <a:spcPts val="0"/>
              </a:spcAft>
              <a:defRPr/>
            </a:pPr>
            <a:endParaRPr lang="nl-NL" dirty="0">
              <a:latin typeface="+mn-lt"/>
            </a:endParaRPr>
          </a:p>
        </p:txBody>
      </p:sp>
      <p:sp>
        <p:nvSpPr>
          <p:cNvPr id="12" name="Line 48"/>
          <p:cNvSpPr>
            <a:spLocks noChangeShapeType="1"/>
          </p:cNvSpPr>
          <p:nvPr/>
        </p:nvSpPr>
        <p:spPr bwMode="auto">
          <a:xfrm>
            <a:off x="4140200" y="3284538"/>
            <a:ext cx="0" cy="152400"/>
          </a:xfrm>
          <a:prstGeom prst="line">
            <a:avLst/>
          </a:prstGeom>
          <a:noFill/>
          <a:ln w="9525">
            <a:solidFill>
              <a:schemeClr val="accent5">
                <a:lumMod val="75000"/>
              </a:schemeClr>
            </a:solidFill>
            <a:round/>
            <a:headEnd/>
            <a:tailEnd type="triangle" w="med" len="med"/>
          </a:ln>
          <a:effectLst/>
        </p:spPr>
        <p:txBody>
          <a:bodyPr/>
          <a:lstStyle/>
          <a:p>
            <a:pPr eaLnBrk="1" fontAlgn="auto" hangingPunct="1">
              <a:spcBef>
                <a:spcPts val="0"/>
              </a:spcBef>
              <a:spcAft>
                <a:spcPts val="0"/>
              </a:spcAft>
              <a:defRPr/>
            </a:pPr>
            <a:endParaRPr lang="nl-NL" dirty="0">
              <a:latin typeface="+mn-lt"/>
            </a:endParaRPr>
          </a:p>
        </p:txBody>
      </p:sp>
      <p:sp>
        <p:nvSpPr>
          <p:cNvPr id="20" name="Rechthoek 19"/>
          <p:cNvSpPr/>
          <p:nvPr/>
        </p:nvSpPr>
        <p:spPr>
          <a:xfrm>
            <a:off x="7667625" y="188913"/>
            <a:ext cx="115252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dirty="0"/>
              <a:t>Grol. </a:t>
            </a:r>
          </a:p>
          <a:p>
            <a:pPr algn="ctr" eaLnBrk="1" fontAlgn="auto" hangingPunct="1">
              <a:spcBef>
                <a:spcPts val="0"/>
              </a:spcBef>
              <a:spcAft>
                <a:spcPts val="0"/>
              </a:spcAft>
              <a:defRPr/>
            </a:pPr>
            <a:r>
              <a:rPr lang="nl-NL" dirty="0"/>
              <a:t>BMJ 1997</a:t>
            </a:r>
          </a:p>
        </p:txBody>
      </p:sp>
    </p:spTree>
    <p:extLst>
      <p:ext uri="{BB962C8B-B14F-4D97-AF65-F5344CB8AC3E}">
        <p14:creationId xmlns:p14="http://schemas.microsoft.com/office/powerpoint/2010/main" val="80627376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3"/>
          <p:cNvSpPr>
            <a:spLocks noChangeArrowheads="1"/>
          </p:cNvSpPr>
          <p:nvPr/>
        </p:nvSpPr>
        <p:spPr bwMode="auto">
          <a:xfrm>
            <a:off x="250825" y="1700213"/>
            <a:ext cx="8651875" cy="609600"/>
          </a:xfrm>
          <a:prstGeom prst="flowChartProcess">
            <a:avLst/>
          </a:prstGeom>
          <a:solidFill>
            <a:schemeClr val="accent2"/>
          </a:solidFill>
          <a:ln w="9525">
            <a:solidFill>
              <a:schemeClr val="accent1"/>
            </a:solidFill>
            <a:miter lim="800000"/>
            <a:headEnd/>
            <a:tailEnd/>
          </a:ln>
          <a:effectLst/>
        </p:spPr>
        <p:txBody>
          <a:bodyPr wrap="none" anchor="ctr"/>
          <a:lstStyle/>
          <a:p>
            <a:pPr eaLnBrk="1" fontAlgn="auto" hangingPunct="1">
              <a:spcBef>
                <a:spcPts val="0"/>
              </a:spcBef>
              <a:spcAft>
                <a:spcPts val="0"/>
              </a:spcAft>
              <a:buSzPct val="120000"/>
              <a:defRPr/>
            </a:pPr>
            <a:endParaRPr lang="en-US" sz="2100" dirty="0">
              <a:solidFill>
                <a:schemeClr val="bg1"/>
              </a:solidFill>
              <a:latin typeface="+mn-lt"/>
            </a:endParaRPr>
          </a:p>
          <a:p>
            <a:pPr marL="457200" indent="-457200" eaLnBrk="1" fontAlgn="auto" hangingPunct="1">
              <a:spcBef>
                <a:spcPts val="0"/>
              </a:spcBef>
              <a:spcAft>
                <a:spcPts val="0"/>
              </a:spcAft>
              <a:buSzPct val="100000"/>
              <a:buFont typeface="+mj-lt"/>
              <a:buAutoNum type="arabicPeriod"/>
              <a:defRPr/>
            </a:pPr>
            <a:r>
              <a:rPr lang="en-US" sz="2200" dirty="0">
                <a:solidFill>
                  <a:schemeClr val="bg1"/>
                </a:solidFill>
                <a:latin typeface="+mn-lt"/>
              </a:rPr>
              <a:t>Define ‘good quality care’</a:t>
            </a:r>
          </a:p>
          <a:p>
            <a:pPr eaLnBrk="1" fontAlgn="auto" hangingPunct="1">
              <a:spcBef>
                <a:spcPts val="0"/>
              </a:spcBef>
              <a:spcAft>
                <a:spcPts val="0"/>
              </a:spcAft>
              <a:defRPr/>
            </a:pPr>
            <a:endParaRPr lang="nl-NL" sz="2200" dirty="0">
              <a:solidFill>
                <a:schemeClr val="bg1"/>
              </a:solidFill>
              <a:latin typeface="+mn-lt"/>
            </a:endParaRPr>
          </a:p>
        </p:txBody>
      </p:sp>
      <p:sp>
        <p:nvSpPr>
          <p:cNvPr id="14" name="AutoShape 34"/>
          <p:cNvSpPr>
            <a:spLocks noChangeArrowheads="1"/>
          </p:cNvSpPr>
          <p:nvPr/>
        </p:nvSpPr>
        <p:spPr bwMode="auto">
          <a:xfrm>
            <a:off x="250825" y="2603500"/>
            <a:ext cx="8642350" cy="609600"/>
          </a:xfrm>
          <a:prstGeom prst="flowChartProcess">
            <a:avLst/>
          </a:prstGeom>
          <a:solidFill>
            <a:schemeClr val="accent2">
              <a:lumMod val="20000"/>
              <a:lumOff val="80000"/>
            </a:schemeClr>
          </a:solidFill>
          <a:ln w="9525">
            <a:solidFill>
              <a:schemeClr val="accent1"/>
            </a:solidFill>
            <a:miter lim="800000"/>
            <a:headEnd/>
            <a:tailEnd/>
          </a:ln>
          <a:effectLst/>
        </p:spPr>
        <p:txBody>
          <a:bodyPr wrap="none" anchor="ctr"/>
          <a:lstStyle/>
          <a:p>
            <a:pPr eaLnBrk="1" fontAlgn="auto" hangingPunct="1">
              <a:spcBef>
                <a:spcPts val="0"/>
              </a:spcBef>
              <a:spcAft>
                <a:spcPts val="0"/>
              </a:spcAft>
              <a:defRPr/>
            </a:pPr>
            <a:endParaRPr lang="en-US" sz="2200" dirty="0">
              <a:solidFill>
                <a:srgbClr val="000000"/>
              </a:solidFill>
              <a:latin typeface="+mn-lt"/>
            </a:endParaRPr>
          </a:p>
          <a:p>
            <a:pPr marL="457200" indent="-457200" eaLnBrk="1" fontAlgn="auto" hangingPunct="1">
              <a:spcBef>
                <a:spcPts val="0"/>
              </a:spcBef>
              <a:spcAft>
                <a:spcPts val="0"/>
              </a:spcAft>
              <a:buFont typeface="+mj-lt"/>
              <a:buAutoNum type="arabicPeriod" startAt="2"/>
              <a:defRPr/>
            </a:pPr>
            <a:r>
              <a:rPr lang="en-US" sz="2200" dirty="0">
                <a:solidFill>
                  <a:srgbClr val="000000"/>
                </a:solidFill>
                <a:latin typeface="+mn-lt"/>
              </a:rPr>
              <a:t>Analyse current performance of this ‘good quality care’</a:t>
            </a:r>
          </a:p>
          <a:p>
            <a:pPr eaLnBrk="1" fontAlgn="auto" hangingPunct="1">
              <a:spcBef>
                <a:spcPts val="0"/>
              </a:spcBef>
              <a:spcAft>
                <a:spcPts val="0"/>
              </a:spcAft>
              <a:defRPr/>
            </a:pPr>
            <a:endParaRPr lang="nl-NL" sz="2200" dirty="0">
              <a:solidFill>
                <a:srgbClr val="000000"/>
              </a:solidFill>
              <a:latin typeface="+mn-lt"/>
            </a:endParaRPr>
          </a:p>
        </p:txBody>
      </p:sp>
      <p:sp>
        <p:nvSpPr>
          <p:cNvPr id="15" name="AutoShape 35"/>
          <p:cNvSpPr>
            <a:spLocks noChangeArrowheads="1"/>
          </p:cNvSpPr>
          <p:nvPr/>
        </p:nvSpPr>
        <p:spPr bwMode="auto">
          <a:xfrm>
            <a:off x="250825" y="3540125"/>
            <a:ext cx="8642350" cy="609600"/>
          </a:xfrm>
          <a:prstGeom prst="flowChartProcess">
            <a:avLst/>
          </a:prstGeom>
          <a:solidFill>
            <a:schemeClr val="accent2">
              <a:lumMod val="20000"/>
              <a:lumOff val="80000"/>
            </a:schemeClr>
          </a:solidFill>
          <a:ln w="9525">
            <a:solidFill>
              <a:schemeClr val="accent1"/>
            </a:solidFill>
            <a:miter lim="800000"/>
            <a:headEnd/>
            <a:tailEnd/>
          </a:ln>
          <a:effectLst/>
        </p:spPr>
        <p:txBody>
          <a:bodyPr wrap="none" anchor="ctr"/>
          <a:lstStyle/>
          <a:p>
            <a:pPr marL="457200" indent="-457200" eaLnBrk="1" fontAlgn="auto" hangingPunct="1">
              <a:spcBef>
                <a:spcPts val="0"/>
              </a:spcBef>
              <a:spcAft>
                <a:spcPts val="0"/>
              </a:spcAft>
              <a:buSzPct val="100000"/>
              <a:buFont typeface="+mj-lt"/>
              <a:buAutoNum type="arabicPeriod" startAt="3"/>
              <a:defRPr/>
            </a:pPr>
            <a:r>
              <a:rPr lang="en-US" sz="2200" dirty="0">
                <a:solidFill>
                  <a:srgbClr val="000000"/>
                </a:solidFill>
                <a:latin typeface="+mn-lt"/>
              </a:rPr>
              <a:t>Analyse barriers influencing the provision (or not) of ‘good quality care’</a:t>
            </a:r>
          </a:p>
        </p:txBody>
      </p:sp>
      <p:sp>
        <p:nvSpPr>
          <p:cNvPr id="16" name="AutoShape 36"/>
          <p:cNvSpPr>
            <a:spLocks noChangeArrowheads="1"/>
          </p:cNvSpPr>
          <p:nvPr/>
        </p:nvSpPr>
        <p:spPr bwMode="auto">
          <a:xfrm>
            <a:off x="250825" y="5411788"/>
            <a:ext cx="8642350" cy="609600"/>
          </a:xfrm>
          <a:prstGeom prst="flowChartProcess">
            <a:avLst/>
          </a:prstGeom>
          <a:solidFill>
            <a:schemeClr val="accent2"/>
          </a:solidFill>
          <a:ln w="9525">
            <a:solidFill>
              <a:schemeClr val="accent1"/>
            </a:solidFill>
            <a:miter lim="800000"/>
            <a:headEnd/>
            <a:tailEnd/>
          </a:ln>
          <a:effectLst/>
        </p:spPr>
        <p:txBody>
          <a:bodyPr wrap="none" anchor="ctr"/>
          <a:lstStyle/>
          <a:p>
            <a:pPr eaLnBrk="1" fontAlgn="auto" hangingPunct="1">
              <a:spcBef>
                <a:spcPts val="0"/>
              </a:spcBef>
              <a:spcAft>
                <a:spcPts val="0"/>
              </a:spcAft>
              <a:buSzPct val="120000"/>
              <a:defRPr/>
            </a:pPr>
            <a:r>
              <a:rPr lang="en-US" sz="2100" dirty="0">
                <a:solidFill>
                  <a:schemeClr val="bg1"/>
                </a:solidFill>
                <a:latin typeface="+mn-lt"/>
              </a:rPr>
              <a:t> </a:t>
            </a:r>
          </a:p>
          <a:p>
            <a:pPr marL="457200" indent="-457200" eaLnBrk="1" fontAlgn="auto" hangingPunct="1">
              <a:spcBef>
                <a:spcPts val="0"/>
              </a:spcBef>
              <a:spcAft>
                <a:spcPts val="0"/>
              </a:spcAft>
              <a:buSzPct val="100000"/>
              <a:buFont typeface="+mj-lt"/>
              <a:buAutoNum type="arabicPeriod" startAt="5"/>
              <a:defRPr/>
            </a:pPr>
            <a:r>
              <a:rPr lang="en-US" sz="2200" dirty="0">
                <a:solidFill>
                  <a:schemeClr val="bg1"/>
                </a:solidFill>
                <a:latin typeface="+mn-lt"/>
              </a:rPr>
              <a:t>Develop plan, execute, evaluate this improvement strategy </a:t>
            </a:r>
            <a:endParaRPr lang="en-GB" sz="2200" dirty="0">
              <a:solidFill>
                <a:schemeClr val="bg1"/>
              </a:solidFill>
              <a:latin typeface="+mn-lt"/>
            </a:endParaRPr>
          </a:p>
          <a:p>
            <a:pPr eaLnBrk="1" fontAlgn="auto" hangingPunct="1">
              <a:spcBef>
                <a:spcPts val="0"/>
              </a:spcBef>
              <a:spcAft>
                <a:spcPts val="0"/>
              </a:spcAft>
              <a:defRPr/>
            </a:pPr>
            <a:endParaRPr lang="nl-NL" sz="2000" dirty="0">
              <a:solidFill>
                <a:schemeClr val="bg1"/>
              </a:solidFill>
              <a:latin typeface="+mn-lt"/>
            </a:endParaRPr>
          </a:p>
        </p:txBody>
      </p:sp>
      <p:sp>
        <p:nvSpPr>
          <p:cNvPr id="17" name="AutoShape 37"/>
          <p:cNvSpPr>
            <a:spLocks noChangeArrowheads="1"/>
          </p:cNvSpPr>
          <p:nvPr/>
        </p:nvSpPr>
        <p:spPr bwMode="auto">
          <a:xfrm>
            <a:off x="250825" y="4548188"/>
            <a:ext cx="8642350" cy="609600"/>
          </a:xfrm>
          <a:prstGeom prst="flowChartProcess">
            <a:avLst/>
          </a:prstGeom>
          <a:solidFill>
            <a:schemeClr val="accent2">
              <a:lumMod val="20000"/>
              <a:lumOff val="80000"/>
            </a:schemeClr>
          </a:solidFill>
          <a:ln w="9525">
            <a:solidFill>
              <a:schemeClr val="accent1"/>
            </a:solidFill>
            <a:miter lim="800000"/>
            <a:headEnd/>
            <a:tailEnd/>
          </a:ln>
          <a:effectLst/>
        </p:spPr>
        <p:txBody>
          <a:bodyPr wrap="none" anchor="ctr"/>
          <a:lstStyle/>
          <a:p>
            <a:pPr eaLnBrk="1" fontAlgn="auto" hangingPunct="1">
              <a:spcBef>
                <a:spcPts val="0"/>
              </a:spcBef>
              <a:spcAft>
                <a:spcPts val="0"/>
              </a:spcAft>
              <a:buSzPct val="120000"/>
              <a:defRPr/>
            </a:pPr>
            <a:endParaRPr lang="en-US" sz="2100" dirty="0">
              <a:solidFill>
                <a:srgbClr val="000000"/>
              </a:solidFill>
              <a:latin typeface="+mn-lt"/>
            </a:endParaRPr>
          </a:p>
          <a:p>
            <a:pPr marL="457200" indent="-457200" eaLnBrk="1" fontAlgn="auto" hangingPunct="1">
              <a:spcBef>
                <a:spcPts val="0"/>
              </a:spcBef>
              <a:spcAft>
                <a:spcPts val="0"/>
              </a:spcAft>
              <a:buSzPct val="100000"/>
              <a:buFont typeface="+mj-lt"/>
              <a:buAutoNum type="arabicPeriod" startAt="4"/>
              <a:defRPr/>
            </a:pPr>
            <a:r>
              <a:rPr lang="en-US" sz="2200" dirty="0">
                <a:solidFill>
                  <a:srgbClr val="000000"/>
                </a:solidFill>
                <a:latin typeface="+mn-lt"/>
              </a:rPr>
              <a:t>Develop a quality improvement strategy based on this diagnosis</a:t>
            </a:r>
            <a:endParaRPr lang="en-GB" sz="2200" dirty="0">
              <a:latin typeface="+mn-lt"/>
            </a:endParaRPr>
          </a:p>
          <a:p>
            <a:pPr eaLnBrk="1" fontAlgn="auto" hangingPunct="1">
              <a:spcBef>
                <a:spcPts val="0"/>
              </a:spcBef>
              <a:spcAft>
                <a:spcPts val="0"/>
              </a:spcAft>
              <a:defRPr/>
            </a:pPr>
            <a:endParaRPr lang="nl-NL" sz="2000" dirty="0">
              <a:latin typeface="+mn-lt"/>
            </a:endParaRPr>
          </a:p>
        </p:txBody>
      </p:sp>
      <p:sp>
        <p:nvSpPr>
          <p:cNvPr id="18" name="Line 43"/>
          <p:cNvSpPr>
            <a:spLocks noChangeShapeType="1"/>
          </p:cNvSpPr>
          <p:nvPr/>
        </p:nvSpPr>
        <p:spPr bwMode="auto">
          <a:xfrm>
            <a:off x="4114800" y="5221288"/>
            <a:ext cx="0" cy="152400"/>
          </a:xfrm>
          <a:prstGeom prst="line">
            <a:avLst/>
          </a:prstGeom>
          <a:noFill/>
          <a:ln w="9525">
            <a:solidFill>
              <a:schemeClr val="accent5">
                <a:lumMod val="75000"/>
              </a:schemeClr>
            </a:solidFill>
            <a:round/>
            <a:headEnd/>
            <a:tailEnd type="triangle" w="med" len="med"/>
          </a:ln>
          <a:effectLst/>
        </p:spPr>
        <p:txBody>
          <a:bodyPr/>
          <a:lstStyle/>
          <a:p>
            <a:pPr eaLnBrk="1" fontAlgn="auto" hangingPunct="1">
              <a:spcBef>
                <a:spcPts val="0"/>
              </a:spcBef>
              <a:spcAft>
                <a:spcPts val="0"/>
              </a:spcAft>
              <a:defRPr/>
            </a:pPr>
            <a:endParaRPr lang="nl-NL" dirty="0">
              <a:latin typeface="+mn-lt"/>
            </a:endParaRPr>
          </a:p>
        </p:txBody>
      </p:sp>
      <p:sp>
        <p:nvSpPr>
          <p:cNvPr id="19" name="Line 48"/>
          <p:cNvSpPr>
            <a:spLocks noChangeShapeType="1"/>
          </p:cNvSpPr>
          <p:nvPr/>
        </p:nvSpPr>
        <p:spPr bwMode="auto">
          <a:xfrm>
            <a:off x="4114800" y="4284663"/>
            <a:ext cx="0" cy="152400"/>
          </a:xfrm>
          <a:prstGeom prst="line">
            <a:avLst/>
          </a:prstGeom>
          <a:noFill/>
          <a:ln w="9525">
            <a:solidFill>
              <a:schemeClr val="accent5">
                <a:lumMod val="75000"/>
              </a:schemeClr>
            </a:solidFill>
            <a:round/>
            <a:headEnd/>
            <a:tailEnd type="triangle" w="med" len="med"/>
          </a:ln>
          <a:effectLst/>
        </p:spPr>
        <p:txBody>
          <a:bodyPr/>
          <a:lstStyle/>
          <a:p>
            <a:pPr eaLnBrk="1" fontAlgn="auto" hangingPunct="1">
              <a:spcBef>
                <a:spcPts val="0"/>
              </a:spcBef>
              <a:spcAft>
                <a:spcPts val="0"/>
              </a:spcAft>
              <a:defRPr/>
            </a:pPr>
            <a:endParaRPr lang="nl-NL" dirty="0">
              <a:latin typeface="+mn-lt"/>
            </a:endParaRPr>
          </a:p>
        </p:txBody>
      </p:sp>
      <p:sp>
        <p:nvSpPr>
          <p:cNvPr id="21" name="Line 50"/>
          <p:cNvSpPr>
            <a:spLocks noChangeShapeType="1"/>
          </p:cNvSpPr>
          <p:nvPr/>
        </p:nvSpPr>
        <p:spPr bwMode="auto">
          <a:xfrm>
            <a:off x="4114800" y="2413000"/>
            <a:ext cx="0" cy="152400"/>
          </a:xfrm>
          <a:prstGeom prst="line">
            <a:avLst/>
          </a:prstGeom>
          <a:noFill/>
          <a:ln w="9525">
            <a:solidFill>
              <a:schemeClr val="accent5">
                <a:lumMod val="75000"/>
              </a:schemeClr>
            </a:solidFill>
            <a:round/>
            <a:headEnd/>
            <a:tailEnd type="triangle" w="med" len="med"/>
          </a:ln>
          <a:effectLst/>
        </p:spPr>
        <p:txBody>
          <a:bodyPr/>
          <a:lstStyle/>
          <a:p>
            <a:pPr eaLnBrk="1" fontAlgn="auto" hangingPunct="1">
              <a:spcBef>
                <a:spcPts val="0"/>
              </a:spcBef>
              <a:spcAft>
                <a:spcPts val="0"/>
              </a:spcAft>
              <a:defRPr/>
            </a:pPr>
            <a:endParaRPr lang="nl-NL" dirty="0">
              <a:latin typeface="+mn-lt"/>
            </a:endParaRPr>
          </a:p>
        </p:txBody>
      </p:sp>
      <p:sp>
        <p:nvSpPr>
          <p:cNvPr id="12" name="Line 48"/>
          <p:cNvSpPr>
            <a:spLocks noChangeShapeType="1"/>
          </p:cNvSpPr>
          <p:nvPr/>
        </p:nvSpPr>
        <p:spPr bwMode="auto">
          <a:xfrm>
            <a:off x="4140200" y="3284538"/>
            <a:ext cx="0" cy="152400"/>
          </a:xfrm>
          <a:prstGeom prst="line">
            <a:avLst/>
          </a:prstGeom>
          <a:noFill/>
          <a:ln w="9525">
            <a:solidFill>
              <a:schemeClr val="accent5">
                <a:lumMod val="75000"/>
              </a:schemeClr>
            </a:solidFill>
            <a:round/>
            <a:headEnd/>
            <a:tailEnd type="triangle" w="med" len="med"/>
          </a:ln>
          <a:effectLst/>
        </p:spPr>
        <p:txBody>
          <a:bodyPr/>
          <a:lstStyle/>
          <a:p>
            <a:pPr eaLnBrk="1" fontAlgn="auto" hangingPunct="1">
              <a:spcBef>
                <a:spcPts val="0"/>
              </a:spcBef>
              <a:spcAft>
                <a:spcPts val="0"/>
              </a:spcAft>
              <a:defRPr/>
            </a:pPr>
            <a:endParaRPr lang="nl-NL" dirty="0">
              <a:latin typeface="+mn-lt"/>
            </a:endParaRPr>
          </a:p>
        </p:txBody>
      </p:sp>
      <p:sp>
        <p:nvSpPr>
          <p:cNvPr id="20" name="Rechthoek 19"/>
          <p:cNvSpPr/>
          <p:nvPr/>
        </p:nvSpPr>
        <p:spPr>
          <a:xfrm>
            <a:off x="7667625" y="188913"/>
            <a:ext cx="115252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dirty="0"/>
              <a:t>Grol. </a:t>
            </a:r>
          </a:p>
          <a:p>
            <a:pPr algn="ctr" eaLnBrk="1" fontAlgn="auto" hangingPunct="1">
              <a:spcBef>
                <a:spcPts val="0"/>
              </a:spcBef>
              <a:spcAft>
                <a:spcPts val="0"/>
              </a:spcAft>
              <a:defRPr/>
            </a:pPr>
            <a:r>
              <a:rPr lang="nl-NL" dirty="0"/>
              <a:t>BMJ 1997</a:t>
            </a:r>
          </a:p>
        </p:txBody>
      </p:sp>
      <p:sp>
        <p:nvSpPr>
          <p:cNvPr id="23" name="Afgeronde rechthoek 22"/>
          <p:cNvSpPr/>
          <p:nvPr/>
        </p:nvSpPr>
        <p:spPr>
          <a:xfrm>
            <a:off x="179388" y="2420938"/>
            <a:ext cx="8785225" cy="28797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noFill/>
            </a:endParaRPr>
          </a:p>
        </p:txBody>
      </p:sp>
      <p:sp>
        <p:nvSpPr>
          <p:cNvPr id="18447" name="Tekstvak 23"/>
          <p:cNvSpPr txBox="1">
            <a:spLocks noChangeArrowheads="1"/>
          </p:cNvSpPr>
          <p:nvPr/>
        </p:nvSpPr>
        <p:spPr bwMode="auto">
          <a:xfrm>
            <a:off x="1331913" y="3068638"/>
            <a:ext cx="4103687" cy="5857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nl-NL" altLang="nl-NL" sz="3200" dirty="0"/>
              <a:t>DIAGNOSTIC PHASE</a:t>
            </a:r>
          </a:p>
        </p:txBody>
      </p:sp>
      <p:sp>
        <p:nvSpPr>
          <p:cNvPr id="24" name="Rectangle 2"/>
          <p:cNvSpPr txBox="1">
            <a:spLocks noChangeArrowheads="1"/>
          </p:cNvSpPr>
          <p:nvPr/>
        </p:nvSpPr>
        <p:spPr bwMode="auto">
          <a:xfrm>
            <a:off x="0" y="404664"/>
            <a:ext cx="8229600" cy="720725"/>
          </a:xfrm>
          <a:prstGeom prst="rect">
            <a:avLst/>
          </a:prstGeom>
          <a:noFill/>
          <a:ln w="9525">
            <a:noFill/>
            <a:miter lim="800000"/>
            <a:headEnd/>
            <a:tailEnd/>
          </a:ln>
        </p:spPr>
        <p:txBody>
          <a:bodyPr lIns="18000"/>
          <a:lstStyle/>
          <a:p>
            <a:pPr algn="ctr" fontAlgn="auto">
              <a:spcBef>
                <a:spcPts val="0"/>
              </a:spcBef>
              <a:spcAft>
                <a:spcPts val="0"/>
              </a:spcAft>
              <a:defRPr/>
            </a:pPr>
            <a:r>
              <a:rPr lang="en-US" sz="3300" b="1" dirty="0">
                <a:solidFill>
                  <a:schemeClr val="tx2">
                    <a:lumMod val="75000"/>
                  </a:schemeClr>
                </a:solidFill>
                <a:latin typeface="Calibri Light" panose="020F0302020204030204" pitchFamily="34" charset="0"/>
                <a:ea typeface="+mj-ea"/>
                <a:cs typeface="Times New Roman" pitchFamily="18" charset="0"/>
              </a:rPr>
              <a:t> </a:t>
            </a:r>
            <a:r>
              <a:rPr lang="nl-NL" sz="3300" dirty="0" err="1">
                <a:solidFill>
                  <a:schemeClr val="tx1">
                    <a:lumMod val="95000"/>
                    <a:lumOff val="5000"/>
                  </a:schemeClr>
                </a:solidFill>
                <a:latin typeface="Calibri Light" panose="020F0302020204030204" pitchFamily="34" charset="0"/>
                <a:ea typeface="+mj-ea"/>
                <a:cs typeface="+mj-cs"/>
              </a:rPr>
              <a:t>Systematic</a:t>
            </a:r>
            <a:r>
              <a:rPr lang="nl-NL" sz="3300" dirty="0">
                <a:solidFill>
                  <a:schemeClr val="tx1">
                    <a:lumMod val="95000"/>
                    <a:lumOff val="5000"/>
                  </a:schemeClr>
                </a:solidFill>
                <a:latin typeface="Calibri Light" panose="020F0302020204030204" pitchFamily="34" charset="0"/>
                <a:ea typeface="+mj-ea"/>
                <a:cs typeface="+mj-cs"/>
              </a:rPr>
              <a:t> approach </a:t>
            </a:r>
            <a:r>
              <a:rPr lang="nl-NL" sz="3300" dirty="0" err="1">
                <a:solidFill>
                  <a:schemeClr val="tx1">
                    <a:lumMod val="95000"/>
                    <a:lumOff val="5000"/>
                  </a:schemeClr>
                </a:solidFill>
                <a:latin typeface="Calibri Light" panose="020F0302020204030204" pitchFamily="34" charset="0"/>
                <a:ea typeface="+mj-ea"/>
                <a:cs typeface="+mj-cs"/>
              </a:rPr>
              <a:t>to</a:t>
            </a:r>
            <a:r>
              <a:rPr lang="nl-NL" sz="3300" dirty="0">
                <a:solidFill>
                  <a:schemeClr val="tx1">
                    <a:lumMod val="95000"/>
                    <a:lumOff val="5000"/>
                  </a:schemeClr>
                </a:solidFill>
                <a:latin typeface="Calibri Light" panose="020F0302020204030204" pitchFamily="34" charset="0"/>
                <a:ea typeface="+mj-ea"/>
                <a:cs typeface="+mj-cs"/>
              </a:rPr>
              <a:t> </a:t>
            </a:r>
            <a:r>
              <a:rPr lang="nl-NL" sz="3300" dirty="0" err="1">
                <a:solidFill>
                  <a:schemeClr val="tx1">
                    <a:lumMod val="95000"/>
                    <a:lumOff val="5000"/>
                  </a:schemeClr>
                </a:solidFill>
                <a:latin typeface="Calibri Light" panose="020F0302020204030204" pitchFamily="34" charset="0"/>
                <a:ea typeface="+mj-ea"/>
                <a:cs typeface="+mj-cs"/>
              </a:rPr>
              <a:t>implementation</a:t>
            </a:r>
            <a:endParaRPr lang="nl-NL" sz="3300" dirty="0">
              <a:solidFill>
                <a:schemeClr val="tx1">
                  <a:lumMod val="95000"/>
                  <a:lumOff val="5000"/>
                </a:schemeClr>
              </a:solidFill>
              <a:latin typeface="Calibri Light" panose="020F0302020204030204" pitchFamily="34" charset="0"/>
              <a:ea typeface="+mj-ea"/>
              <a:cs typeface="+mj-cs"/>
            </a:endParaRPr>
          </a:p>
        </p:txBody>
      </p:sp>
    </p:spTree>
    <p:extLst>
      <p:ext uri="{BB962C8B-B14F-4D97-AF65-F5344CB8AC3E}">
        <p14:creationId xmlns:p14="http://schemas.microsoft.com/office/powerpoint/2010/main" val="11092245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520700" y="957263"/>
            <a:ext cx="8166100" cy="533400"/>
          </a:xfrm>
        </p:spPr>
        <p:txBody>
          <a:bodyPr>
            <a:noAutofit/>
          </a:bodyPr>
          <a:lstStyle/>
          <a:p>
            <a:pPr algn="ctr" defTabSz="895350">
              <a:lnSpc>
                <a:spcPts val="4100"/>
              </a:lnSpc>
            </a:pPr>
            <a:r>
              <a:rPr lang="nl-NL" sz="3300" dirty="0" err="1"/>
              <a:t>Examples</a:t>
            </a:r>
            <a:r>
              <a:rPr lang="nl-NL" sz="3300" dirty="0"/>
              <a:t> </a:t>
            </a:r>
            <a:r>
              <a:rPr lang="nl-NL" sz="3300" dirty="0" err="1"/>
              <a:t>from</a:t>
            </a:r>
            <a:r>
              <a:rPr lang="nl-NL" sz="3300" dirty="0"/>
              <a:t> 3 </a:t>
            </a:r>
            <a:r>
              <a:rPr lang="nl-NL" sz="3300" dirty="0" err="1"/>
              <a:t>settings</a:t>
            </a:r>
            <a:endParaRPr lang="nl-NL" sz="3300" dirty="0"/>
          </a:p>
        </p:txBody>
      </p:sp>
      <p:sp>
        <p:nvSpPr>
          <p:cNvPr id="35842" name="Rectangle 2"/>
          <p:cNvSpPr>
            <a:spLocks noGrp="1" noChangeArrowheads="1"/>
          </p:cNvSpPr>
          <p:nvPr>
            <p:ph idx="1"/>
          </p:nvPr>
        </p:nvSpPr>
        <p:spPr/>
        <p:txBody>
          <a:bodyPr>
            <a:normAutofit lnSpcReduction="10000"/>
          </a:bodyPr>
          <a:lstStyle/>
          <a:p>
            <a:pPr marL="457200" indent="-457200">
              <a:buFont typeface="Arial" panose="020B0604020202020204" pitchFamily="34" charset="0"/>
              <a:buChar char="•"/>
            </a:pPr>
            <a:endParaRPr lang="nl-NL" sz="2800" i="1" dirty="0"/>
          </a:p>
          <a:p>
            <a:pPr marL="457200" indent="-457200">
              <a:buFont typeface="Arial" panose="020B0604020202020204" pitchFamily="34" charset="0"/>
              <a:buChar char="•"/>
            </a:pPr>
            <a:r>
              <a:rPr lang="nl-NL" sz="2800" b="1" dirty="0"/>
              <a:t>AGAR</a:t>
            </a:r>
            <a:r>
              <a:rPr lang="nl-NL" sz="2800" dirty="0"/>
              <a:t> trial: </a:t>
            </a:r>
            <a:r>
              <a:rPr lang="nl-NL" sz="2800" b="1" dirty="0" err="1"/>
              <a:t>A</a:t>
            </a:r>
            <a:r>
              <a:rPr lang="nl-NL" sz="2800" dirty="0" err="1"/>
              <a:t>dherence</a:t>
            </a:r>
            <a:r>
              <a:rPr lang="nl-NL" sz="2800" dirty="0"/>
              <a:t> </a:t>
            </a:r>
            <a:r>
              <a:rPr lang="en-US" sz="2800" dirty="0"/>
              <a:t>to </a:t>
            </a:r>
            <a:r>
              <a:rPr lang="en-US" sz="2800" b="1" dirty="0"/>
              <a:t>G</a:t>
            </a:r>
            <a:r>
              <a:rPr lang="en-US" sz="2800" dirty="0"/>
              <a:t>uidelines for use of </a:t>
            </a:r>
            <a:r>
              <a:rPr lang="en-US" sz="2800" b="1" dirty="0"/>
              <a:t>A</a:t>
            </a:r>
            <a:r>
              <a:rPr lang="en-US" sz="2800" dirty="0"/>
              <a:t>ntibiotics in </a:t>
            </a:r>
            <a:r>
              <a:rPr lang="en-US" sz="2800" b="1" dirty="0"/>
              <a:t>R</a:t>
            </a:r>
            <a:r>
              <a:rPr lang="en-US" sz="2800" dirty="0"/>
              <a:t>espiratory infections </a:t>
            </a:r>
            <a:r>
              <a:rPr lang="en-US" sz="2800" dirty="0">
                <a:highlight>
                  <a:srgbClr val="FFFF00"/>
                </a:highlight>
              </a:rPr>
              <a:t>2008</a:t>
            </a:r>
            <a:endParaRPr lang="nl-NL" sz="2800" dirty="0">
              <a:highlight>
                <a:srgbClr val="FFFF00"/>
              </a:highlight>
            </a:endParaRPr>
          </a:p>
          <a:p>
            <a:pPr marL="457200" indent="-457200">
              <a:buFont typeface="Arial" panose="020B0604020202020204" pitchFamily="34" charset="0"/>
              <a:buChar char="•"/>
            </a:pPr>
            <a:endParaRPr lang="nl-NL" sz="2800" b="1" i="1" dirty="0"/>
          </a:p>
          <a:p>
            <a:pPr marL="457200" indent="-457200">
              <a:buFont typeface="Arial" panose="020B0604020202020204" pitchFamily="34" charset="0"/>
              <a:buChar char="•"/>
            </a:pPr>
            <a:r>
              <a:rPr lang="nl-NL" sz="2800" b="1" dirty="0" err="1"/>
              <a:t>QU</a:t>
            </a:r>
            <a:r>
              <a:rPr lang="nl-NL" sz="2800" dirty="0" err="1"/>
              <a:t>ality</a:t>
            </a:r>
            <a:r>
              <a:rPr lang="nl-NL" sz="2800" dirty="0"/>
              <a:t> of </a:t>
            </a:r>
            <a:r>
              <a:rPr lang="nl-NL" sz="2800" b="1" dirty="0" err="1"/>
              <a:t>AN</a:t>
            </a:r>
            <a:r>
              <a:rPr lang="nl-NL" sz="2800" dirty="0" err="1"/>
              <a:t>tibiotic</a:t>
            </a:r>
            <a:r>
              <a:rPr lang="nl-NL" sz="2800" dirty="0"/>
              <a:t> </a:t>
            </a:r>
            <a:r>
              <a:rPr lang="nl-NL" sz="2800" dirty="0" err="1"/>
              <a:t>use</a:t>
            </a:r>
            <a:r>
              <a:rPr lang="nl-NL" sz="2800" dirty="0"/>
              <a:t> in </a:t>
            </a:r>
            <a:r>
              <a:rPr lang="nl-NL" sz="2800" dirty="0" err="1"/>
              <a:t>u</a:t>
            </a:r>
            <a:r>
              <a:rPr lang="nl-NL" sz="2800" b="1" dirty="0" err="1"/>
              <a:t>TI</a:t>
            </a:r>
            <a:r>
              <a:rPr lang="nl-NL" sz="2800" dirty="0"/>
              <a:t> </a:t>
            </a:r>
            <a:r>
              <a:rPr lang="nl-NL" sz="2800" dirty="0" err="1"/>
              <a:t>patients</a:t>
            </a:r>
            <a:r>
              <a:rPr lang="nl-NL" sz="2800" dirty="0"/>
              <a:t> (</a:t>
            </a:r>
            <a:r>
              <a:rPr lang="nl-NL" sz="2800" b="1" dirty="0"/>
              <a:t>QUANTI</a:t>
            </a:r>
            <a:r>
              <a:rPr lang="nl-NL" sz="2800" dirty="0"/>
              <a:t>) trial </a:t>
            </a:r>
            <a:r>
              <a:rPr lang="nl-NL" sz="2800" dirty="0">
                <a:highlight>
                  <a:srgbClr val="FFFF00"/>
                </a:highlight>
              </a:rPr>
              <a:t>2015</a:t>
            </a:r>
          </a:p>
          <a:p>
            <a:pPr marL="457200" indent="-457200">
              <a:buFont typeface="Arial" panose="020B0604020202020204" pitchFamily="34" charset="0"/>
              <a:buChar char="•"/>
            </a:pPr>
            <a:endParaRPr lang="en-US" sz="2800" i="1" dirty="0"/>
          </a:p>
          <a:p>
            <a:pPr marL="457200" indent="-457200">
              <a:buFont typeface="Arial" panose="020B0604020202020204" pitchFamily="34" charset="0"/>
              <a:buChar char="•"/>
            </a:pPr>
            <a:r>
              <a:rPr lang="en-US" sz="2800" dirty="0"/>
              <a:t>The </a:t>
            </a:r>
            <a:r>
              <a:rPr lang="en-US" sz="2800" b="1" dirty="0"/>
              <a:t>D</a:t>
            </a:r>
            <a:r>
              <a:rPr lang="en-US" sz="2800" dirty="0"/>
              <a:t>utch </a:t>
            </a:r>
            <a:r>
              <a:rPr lang="en-US" sz="2800" b="1" dirty="0"/>
              <a:t>U</a:t>
            </a:r>
            <a:r>
              <a:rPr lang="en-US" sz="2800" dirty="0"/>
              <a:t>nique </a:t>
            </a:r>
            <a:r>
              <a:rPr lang="en-US" sz="2800" b="1" dirty="0"/>
              <a:t>M</a:t>
            </a:r>
            <a:r>
              <a:rPr lang="en-US" sz="2800" dirty="0"/>
              <a:t>ethod for </a:t>
            </a:r>
            <a:r>
              <a:rPr lang="en-US" sz="2800" b="1" dirty="0"/>
              <a:t>A</a:t>
            </a:r>
            <a:r>
              <a:rPr lang="en-US" sz="2800" dirty="0"/>
              <a:t>ntimicrobial Stewardship (</a:t>
            </a:r>
            <a:r>
              <a:rPr lang="en-US" sz="2800" b="1" dirty="0"/>
              <a:t>DUMAS</a:t>
            </a:r>
            <a:r>
              <a:rPr lang="en-US" sz="2800" dirty="0"/>
              <a:t>) Participatory Intervention Study </a:t>
            </a:r>
            <a:r>
              <a:rPr lang="en-US" sz="2800" dirty="0">
                <a:highlight>
                  <a:srgbClr val="FFFF00"/>
                </a:highlight>
              </a:rPr>
              <a:t>2019</a:t>
            </a:r>
            <a:endParaRPr lang="nl-NL" sz="2800" dirty="0">
              <a:highlight>
                <a:srgbClr val="FFFF00"/>
              </a:highlight>
            </a:endParaRPr>
          </a:p>
          <a:p>
            <a:pPr>
              <a:buClrTx/>
            </a:pPr>
            <a:endParaRPr lang="nl-NL" i="1" dirty="0"/>
          </a:p>
          <a:p>
            <a:pPr marL="3657600" lvl="4" indent="0">
              <a:lnSpc>
                <a:spcPct val="100000"/>
              </a:lnSpc>
              <a:spcBef>
                <a:spcPts val="400"/>
              </a:spcBef>
              <a:buClrTx/>
              <a:buNone/>
            </a:pPr>
            <a:endParaRPr lang="nl-NL" i="1" dirty="0"/>
          </a:p>
        </p:txBody>
      </p:sp>
    </p:spTree>
    <p:extLst>
      <p:ext uri="{BB962C8B-B14F-4D97-AF65-F5344CB8AC3E}">
        <p14:creationId xmlns:p14="http://schemas.microsoft.com/office/powerpoint/2010/main" val="30470277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3"/>
          <p:cNvSpPr>
            <a:spLocks noChangeArrowheads="1"/>
          </p:cNvSpPr>
          <p:nvPr/>
        </p:nvSpPr>
        <p:spPr bwMode="auto">
          <a:xfrm>
            <a:off x="251520" y="1700808"/>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endParaRPr lang="en-US" sz="2100" dirty="0">
              <a:solidFill>
                <a:schemeClr val="bg1"/>
              </a:solidFill>
              <a:latin typeface="+mn-lt"/>
            </a:endParaRPr>
          </a:p>
          <a:p>
            <a:pPr marL="457200" indent="-457200">
              <a:buSzPct val="100000"/>
              <a:defRPr/>
            </a:pPr>
            <a:r>
              <a:rPr lang="en-US" sz="2200" dirty="0">
                <a:solidFill>
                  <a:schemeClr val="bg1"/>
                </a:solidFill>
                <a:latin typeface="+mn-lt"/>
              </a:rPr>
              <a:t>1.  Define </a:t>
            </a:r>
            <a:r>
              <a:rPr lang="en-US" sz="2200" dirty="0">
                <a:solidFill>
                  <a:schemeClr val="bg1"/>
                </a:solidFill>
              </a:rPr>
              <a:t>‘good quality care’</a:t>
            </a:r>
          </a:p>
          <a:p>
            <a:pPr>
              <a:defRPr/>
            </a:pPr>
            <a:endParaRPr lang="nl-NL" sz="2200" dirty="0">
              <a:solidFill>
                <a:schemeClr val="bg1"/>
              </a:solidFill>
              <a:latin typeface="+mn-lt"/>
            </a:endParaRPr>
          </a:p>
        </p:txBody>
      </p:sp>
      <p:sp>
        <p:nvSpPr>
          <p:cNvPr id="14" name="AutoShape 34"/>
          <p:cNvSpPr>
            <a:spLocks noChangeArrowheads="1"/>
          </p:cNvSpPr>
          <p:nvPr/>
        </p:nvSpPr>
        <p:spPr bwMode="auto">
          <a:xfrm>
            <a:off x="251520" y="2603376"/>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a:defRPr/>
            </a:pPr>
            <a:endParaRPr lang="en-US" sz="1600" dirty="0">
              <a:solidFill>
                <a:srgbClr val="000000"/>
              </a:solidFill>
              <a:latin typeface="+mn-lt"/>
            </a:endParaRPr>
          </a:p>
        </p:txBody>
      </p:sp>
      <p:sp>
        <p:nvSpPr>
          <p:cNvPr id="15" name="AutoShape 35"/>
          <p:cNvSpPr>
            <a:spLocks noChangeArrowheads="1"/>
          </p:cNvSpPr>
          <p:nvPr/>
        </p:nvSpPr>
        <p:spPr bwMode="auto">
          <a:xfrm>
            <a:off x="251520" y="3539480"/>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marL="457200" indent="-457200">
              <a:buSzPct val="100000"/>
              <a:defRPr/>
            </a:pPr>
            <a:endParaRPr lang="en-US" sz="1600" dirty="0">
              <a:solidFill>
                <a:srgbClr val="000000"/>
              </a:solidFill>
            </a:endParaRPr>
          </a:p>
        </p:txBody>
      </p:sp>
      <p:sp>
        <p:nvSpPr>
          <p:cNvPr id="16" name="AutoShape 36"/>
          <p:cNvSpPr>
            <a:spLocks noChangeArrowheads="1"/>
          </p:cNvSpPr>
          <p:nvPr/>
        </p:nvSpPr>
        <p:spPr bwMode="auto">
          <a:xfrm>
            <a:off x="251521" y="5411688"/>
            <a:ext cx="4032447"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r>
              <a:rPr lang="en-US" sz="1600" dirty="0">
                <a:solidFill>
                  <a:srgbClr val="000000"/>
                </a:solidFill>
                <a:latin typeface="+mn-lt"/>
              </a:rPr>
              <a:t> </a:t>
            </a:r>
          </a:p>
          <a:p>
            <a:pPr>
              <a:defRPr/>
            </a:pPr>
            <a:endParaRPr lang="nl-NL" sz="1600" dirty="0">
              <a:latin typeface="+mn-lt"/>
            </a:endParaRPr>
          </a:p>
        </p:txBody>
      </p:sp>
      <p:sp>
        <p:nvSpPr>
          <p:cNvPr id="17" name="AutoShape 37"/>
          <p:cNvSpPr>
            <a:spLocks noChangeArrowheads="1"/>
          </p:cNvSpPr>
          <p:nvPr/>
        </p:nvSpPr>
        <p:spPr bwMode="auto">
          <a:xfrm>
            <a:off x="251520" y="4547592"/>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endParaRPr lang="en-US" sz="1600" dirty="0">
              <a:solidFill>
                <a:srgbClr val="000000"/>
              </a:solidFill>
              <a:latin typeface="+mn-lt"/>
            </a:endParaRPr>
          </a:p>
          <a:p>
            <a:pPr>
              <a:defRPr/>
            </a:pPr>
            <a:endParaRPr lang="nl-NL" sz="1600" dirty="0">
              <a:latin typeface="+mn-lt"/>
            </a:endParaRPr>
          </a:p>
        </p:txBody>
      </p:sp>
      <p:sp>
        <p:nvSpPr>
          <p:cNvPr id="18" name="Line 43"/>
          <p:cNvSpPr>
            <a:spLocks noChangeShapeType="1"/>
          </p:cNvSpPr>
          <p:nvPr/>
        </p:nvSpPr>
        <p:spPr bwMode="auto">
          <a:xfrm>
            <a:off x="2267744" y="5229200"/>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19" name="Line 48"/>
          <p:cNvSpPr>
            <a:spLocks noChangeShapeType="1"/>
          </p:cNvSpPr>
          <p:nvPr/>
        </p:nvSpPr>
        <p:spPr bwMode="auto">
          <a:xfrm>
            <a:off x="2267744" y="4221088"/>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21" name="Line 50"/>
          <p:cNvSpPr>
            <a:spLocks noChangeShapeType="1"/>
          </p:cNvSpPr>
          <p:nvPr/>
        </p:nvSpPr>
        <p:spPr bwMode="auto">
          <a:xfrm>
            <a:off x="2267744" y="2420888"/>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12" name="Line 48"/>
          <p:cNvSpPr>
            <a:spLocks noChangeShapeType="1"/>
          </p:cNvSpPr>
          <p:nvPr/>
        </p:nvSpPr>
        <p:spPr bwMode="auto">
          <a:xfrm>
            <a:off x="2267744" y="3284984"/>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pic>
        <p:nvPicPr>
          <p:cNvPr id="1029" name="Picture 5"/>
          <p:cNvPicPr>
            <a:picLocks noChangeAspect="1" noChangeArrowheads="1"/>
          </p:cNvPicPr>
          <p:nvPr/>
        </p:nvPicPr>
        <p:blipFill>
          <a:blip r:embed="rId3" cstate="print"/>
          <a:srcRect/>
          <a:stretch>
            <a:fillRect/>
          </a:stretch>
        </p:blipFill>
        <p:spPr bwMode="auto">
          <a:xfrm>
            <a:off x="4523943" y="1340769"/>
            <a:ext cx="3720465" cy="4680519"/>
          </a:xfrm>
          <a:prstGeom prst="rect">
            <a:avLst/>
          </a:prstGeom>
          <a:ln>
            <a:noFill/>
          </a:ln>
          <a:effectLst>
            <a:outerShdw blurRad="190500" algn="tl" rotWithShape="0">
              <a:srgbClr val="000000">
                <a:alpha val="70000"/>
              </a:srgbClr>
            </a:outerShdw>
          </a:effectLst>
        </p:spPr>
      </p:pic>
      <p:sp>
        <p:nvSpPr>
          <p:cNvPr id="22" name="Rectangle 2">
            <a:extLst>
              <a:ext uri="{FF2B5EF4-FFF2-40B4-BE49-F238E27FC236}">
                <a16:creationId xmlns:a16="http://schemas.microsoft.com/office/drawing/2014/main" id="{BC092AAC-F242-4EF2-98FC-122BF7FAB16A}"/>
              </a:ext>
            </a:extLst>
          </p:cNvPr>
          <p:cNvSpPr txBox="1">
            <a:spLocks noChangeArrowheads="1"/>
          </p:cNvSpPr>
          <p:nvPr/>
        </p:nvSpPr>
        <p:spPr bwMode="auto">
          <a:xfrm>
            <a:off x="0" y="404664"/>
            <a:ext cx="8229600" cy="720725"/>
          </a:xfrm>
          <a:prstGeom prst="rect">
            <a:avLst/>
          </a:prstGeom>
          <a:noFill/>
          <a:ln w="9525">
            <a:noFill/>
            <a:miter lim="800000"/>
            <a:headEnd/>
            <a:tailEnd/>
          </a:ln>
        </p:spPr>
        <p:txBody>
          <a:bodyPr lIns="18000"/>
          <a:lstStyle/>
          <a:p>
            <a:pPr algn="ctr" fontAlgn="auto">
              <a:spcBef>
                <a:spcPts val="0"/>
              </a:spcBef>
              <a:spcAft>
                <a:spcPts val="0"/>
              </a:spcAft>
              <a:defRPr/>
            </a:pPr>
            <a:r>
              <a:rPr lang="en-US" sz="3300" b="1" dirty="0">
                <a:solidFill>
                  <a:schemeClr val="tx2">
                    <a:lumMod val="75000"/>
                  </a:schemeClr>
                </a:solidFill>
                <a:latin typeface="Calibri Light" panose="020F0302020204030204" pitchFamily="34" charset="0"/>
                <a:ea typeface="+mj-ea"/>
                <a:cs typeface="Times New Roman" pitchFamily="18" charset="0"/>
              </a:rPr>
              <a:t> </a:t>
            </a:r>
            <a:r>
              <a:rPr lang="nl-NL" sz="3300" dirty="0" err="1">
                <a:solidFill>
                  <a:schemeClr val="tx1">
                    <a:lumMod val="95000"/>
                    <a:lumOff val="5000"/>
                  </a:schemeClr>
                </a:solidFill>
                <a:latin typeface="Calibri Light" panose="020F0302020204030204" pitchFamily="34" charset="0"/>
                <a:ea typeface="+mj-ea"/>
                <a:cs typeface="+mj-cs"/>
              </a:rPr>
              <a:t>Systematic</a:t>
            </a:r>
            <a:r>
              <a:rPr lang="nl-NL" sz="3300" dirty="0">
                <a:solidFill>
                  <a:schemeClr val="tx1">
                    <a:lumMod val="95000"/>
                    <a:lumOff val="5000"/>
                  </a:schemeClr>
                </a:solidFill>
                <a:latin typeface="Calibri Light" panose="020F0302020204030204" pitchFamily="34" charset="0"/>
                <a:ea typeface="+mj-ea"/>
                <a:cs typeface="+mj-cs"/>
              </a:rPr>
              <a:t> approach </a:t>
            </a:r>
            <a:r>
              <a:rPr lang="nl-NL" sz="3300" dirty="0" err="1">
                <a:solidFill>
                  <a:schemeClr val="tx1">
                    <a:lumMod val="95000"/>
                    <a:lumOff val="5000"/>
                  </a:schemeClr>
                </a:solidFill>
                <a:latin typeface="Calibri Light" panose="020F0302020204030204" pitchFamily="34" charset="0"/>
                <a:ea typeface="+mj-ea"/>
                <a:cs typeface="+mj-cs"/>
              </a:rPr>
              <a:t>to</a:t>
            </a:r>
            <a:r>
              <a:rPr lang="nl-NL" sz="3300" dirty="0">
                <a:solidFill>
                  <a:schemeClr val="tx1">
                    <a:lumMod val="95000"/>
                    <a:lumOff val="5000"/>
                  </a:schemeClr>
                </a:solidFill>
                <a:latin typeface="Calibri Light" panose="020F0302020204030204" pitchFamily="34" charset="0"/>
                <a:ea typeface="+mj-ea"/>
                <a:cs typeface="+mj-cs"/>
              </a:rPr>
              <a:t> </a:t>
            </a:r>
            <a:r>
              <a:rPr lang="nl-NL" sz="3300" dirty="0" err="1">
                <a:solidFill>
                  <a:schemeClr val="tx1">
                    <a:lumMod val="95000"/>
                    <a:lumOff val="5000"/>
                  </a:schemeClr>
                </a:solidFill>
                <a:latin typeface="Calibri Light" panose="020F0302020204030204" pitchFamily="34" charset="0"/>
                <a:ea typeface="+mj-ea"/>
                <a:cs typeface="+mj-cs"/>
              </a:rPr>
              <a:t>implementation</a:t>
            </a:r>
            <a:endParaRPr lang="nl-NL" sz="3300" dirty="0">
              <a:solidFill>
                <a:schemeClr val="tx1">
                  <a:lumMod val="95000"/>
                  <a:lumOff val="5000"/>
                </a:schemeClr>
              </a:solidFill>
              <a:latin typeface="Calibri Light" panose="020F0302020204030204" pitchFamily="34" charset="0"/>
              <a:ea typeface="+mj-ea"/>
              <a:cs typeface="+mj-cs"/>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4"/>
          </p:nvPr>
        </p:nvSpPr>
        <p:spPr>
          <a:xfrm>
            <a:off x="3373822" y="6350260"/>
            <a:ext cx="5734682" cy="521884"/>
          </a:xfrm>
        </p:spPr>
        <p:txBody>
          <a:bodyPr>
            <a:noAutofit/>
          </a:bodyPr>
          <a:lstStyle/>
          <a:p>
            <a:pPr marL="800100" lvl="2" indent="0">
              <a:buNone/>
            </a:pPr>
            <a:r>
              <a:rPr lang="en-US" sz="2000" dirty="0">
                <a:solidFill>
                  <a:schemeClr val="tx1"/>
                </a:solidFill>
              </a:rPr>
              <a:t>Van den Bosch et al CID 2015;60(2):281–91</a:t>
            </a:r>
            <a:endParaRPr lang="nl-NL" sz="2000" dirty="0">
              <a:solidFill>
                <a:schemeClr val="tx1"/>
              </a:solidFill>
            </a:endParaRPr>
          </a:p>
          <a:p>
            <a:endParaRPr lang="nl-NL" sz="1200" dirty="0"/>
          </a:p>
          <a:p>
            <a:pPr lvl="1"/>
            <a:endParaRPr lang="nl-NL" sz="1200" dirty="0"/>
          </a:p>
          <a:p>
            <a:endParaRPr lang="nl-NL" sz="1200" dirty="0"/>
          </a:p>
          <a:p>
            <a:pPr lvl="1"/>
            <a:endParaRPr lang="nl-NL" sz="1200" dirty="0"/>
          </a:p>
          <a:p>
            <a:pPr marL="400050"/>
            <a:endParaRPr lang="nl-NL" sz="1200" dirty="0"/>
          </a:p>
        </p:txBody>
      </p:sp>
      <p:graphicFrame>
        <p:nvGraphicFramePr>
          <p:cNvPr id="4" name="Tabel 3"/>
          <p:cNvGraphicFramePr>
            <a:graphicFrameLocks noGrp="1"/>
          </p:cNvGraphicFramePr>
          <p:nvPr>
            <p:extLst>
              <p:ext uri="{D42A27DB-BD31-4B8C-83A1-F6EECF244321}">
                <p14:modId xmlns:p14="http://schemas.microsoft.com/office/powerpoint/2010/main" val="2308431699"/>
              </p:ext>
            </p:extLst>
          </p:nvPr>
        </p:nvGraphicFramePr>
        <p:xfrm>
          <a:off x="1226019" y="1091630"/>
          <a:ext cx="6691961" cy="4674740"/>
        </p:xfrm>
        <a:graphic>
          <a:graphicData uri="http://schemas.openxmlformats.org/drawingml/2006/table">
            <a:tbl>
              <a:tblPr firstRow="1" bandRow="1">
                <a:tableStyleId>{00A15C55-8517-42AA-B614-E9B94910E393}</a:tableStyleId>
              </a:tblPr>
              <a:tblGrid>
                <a:gridCol w="1343811">
                  <a:extLst>
                    <a:ext uri="{9D8B030D-6E8A-4147-A177-3AD203B41FA5}">
                      <a16:colId xmlns:a16="http://schemas.microsoft.com/office/drawing/2014/main" val="20000"/>
                    </a:ext>
                  </a:extLst>
                </a:gridCol>
                <a:gridCol w="5348150">
                  <a:extLst>
                    <a:ext uri="{9D8B030D-6E8A-4147-A177-3AD203B41FA5}">
                      <a16:colId xmlns:a16="http://schemas.microsoft.com/office/drawing/2014/main" val="20001"/>
                    </a:ext>
                  </a:extLst>
                </a:gridCol>
              </a:tblGrid>
              <a:tr h="382321">
                <a:tc>
                  <a:txBody>
                    <a:bodyPr/>
                    <a:lstStyle/>
                    <a:p>
                      <a:r>
                        <a:rPr lang="en-GB" sz="1600" noProof="0" dirty="0"/>
                        <a:t>QI</a:t>
                      </a:r>
                    </a:p>
                  </a:txBody>
                  <a:tcPr/>
                </a:tc>
                <a:tc>
                  <a:txBody>
                    <a:bodyPr/>
                    <a:lstStyle/>
                    <a:p>
                      <a:r>
                        <a:rPr lang="en-GB" sz="1600" noProof="0" dirty="0"/>
                        <a:t>Description</a:t>
                      </a:r>
                    </a:p>
                  </a:txBody>
                  <a:tcPr/>
                </a:tc>
                <a:extLst>
                  <a:ext uri="{0D108BD9-81ED-4DB2-BD59-A6C34878D82A}">
                    <a16:rowId xmlns:a16="http://schemas.microsoft.com/office/drawing/2014/main" val="10000"/>
                  </a:ext>
                </a:extLst>
              </a:tr>
              <a:tr h="660372">
                <a:tc>
                  <a:txBody>
                    <a:bodyPr/>
                    <a:lstStyle/>
                    <a:p>
                      <a:r>
                        <a:rPr lang="en-GB" sz="1600" noProof="0" dirty="0"/>
                        <a:t>Q1</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600" noProof="0" dirty="0"/>
                        <a:t>Empirical therapy prescribed according to the local guidelines</a:t>
                      </a:r>
                    </a:p>
                  </a:txBody>
                  <a:tcPr/>
                </a:tc>
                <a:extLst>
                  <a:ext uri="{0D108BD9-81ED-4DB2-BD59-A6C34878D82A}">
                    <a16:rowId xmlns:a16="http://schemas.microsoft.com/office/drawing/2014/main" val="10001"/>
                  </a:ext>
                </a:extLst>
              </a:tr>
              <a:tr h="660372">
                <a:tc>
                  <a:txBody>
                    <a:bodyPr/>
                    <a:lstStyle/>
                    <a:p>
                      <a:r>
                        <a:rPr lang="en-GB" sz="1600" noProof="0" dirty="0"/>
                        <a:t>Q2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a:t>At least 2 sets of blood cultures taken before starting antibiotic therapy</a:t>
                      </a:r>
                    </a:p>
                  </a:txBody>
                  <a:tcPr/>
                </a:tc>
                <a:extLst>
                  <a:ext uri="{0D108BD9-81ED-4DB2-BD59-A6C34878D82A}">
                    <a16:rowId xmlns:a16="http://schemas.microsoft.com/office/drawing/2014/main" val="10002"/>
                  </a:ext>
                </a:extLst>
              </a:tr>
              <a:tr h="660372">
                <a:tc>
                  <a:txBody>
                    <a:bodyPr/>
                    <a:lstStyle/>
                    <a:p>
                      <a:r>
                        <a:rPr lang="en-GB" sz="1600" noProof="0" dirty="0"/>
                        <a:t>Q3</a:t>
                      </a:r>
                    </a:p>
                  </a:txBody>
                  <a:tcPr/>
                </a:tc>
                <a:tc>
                  <a:txBody>
                    <a:bodyPr/>
                    <a:lstStyle/>
                    <a:p>
                      <a:r>
                        <a:rPr lang="en-GB" sz="1600" noProof="0" dirty="0"/>
                        <a:t>Cultures from</a:t>
                      </a:r>
                      <a:r>
                        <a:rPr lang="en-GB" sz="1600" baseline="0" noProof="0" dirty="0"/>
                        <a:t> s</a:t>
                      </a:r>
                      <a:r>
                        <a:rPr lang="en-GB" sz="1600" noProof="0" dirty="0"/>
                        <a:t>uspected sites of infection before starting antibiotic therapy</a:t>
                      </a:r>
                    </a:p>
                  </a:txBody>
                  <a:tcPr/>
                </a:tc>
                <a:extLst>
                  <a:ext uri="{0D108BD9-81ED-4DB2-BD59-A6C34878D82A}">
                    <a16:rowId xmlns:a16="http://schemas.microsoft.com/office/drawing/2014/main" val="10003"/>
                  </a:ext>
                </a:extLst>
              </a:tr>
              <a:tr h="422870">
                <a:tc>
                  <a:txBody>
                    <a:bodyPr/>
                    <a:lstStyle/>
                    <a:p>
                      <a:r>
                        <a:rPr lang="en-GB" sz="1600" noProof="0" dirty="0"/>
                        <a:t>Q4</a:t>
                      </a:r>
                    </a:p>
                  </a:txBody>
                  <a:tcPr/>
                </a:tc>
                <a:tc>
                  <a:txBody>
                    <a:bodyPr/>
                    <a:lstStyle/>
                    <a:p>
                      <a:r>
                        <a:rPr lang="en-GB" sz="1600" noProof="0" dirty="0"/>
                        <a:t>Documentation of the indication in EPR</a:t>
                      </a:r>
                    </a:p>
                  </a:txBody>
                  <a:tcPr/>
                </a:tc>
                <a:extLst>
                  <a:ext uri="{0D108BD9-81ED-4DB2-BD59-A6C34878D82A}">
                    <a16:rowId xmlns:a16="http://schemas.microsoft.com/office/drawing/2014/main" val="10004"/>
                  </a:ext>
                </a:extLst>
              </a:tr>
              <a:tr h="422870">
                <a:tc>
                  <a:txBody>
                    <a:bodyPr/>
                    <a:lstStyle/>
                    <a:p>
                      <a:r>
                        <a:rPr lang="en-GB" sz="1600" noProof="0" dirty="0"/>
                        <a:t>Q5</a:t>
                      </a:r>
                    </a:p>
                  </a:txBody>
                  <a:tcPr/>
                </a:tc>
                <a:tc>
                  <a:txBody>
                    <a:bodyPr/>
                    <a:lstStyle/>
                    <a:p>
                      <a:r>
                        <a:rPr lang="en-GB" sz="1600" noProof="0" dirty="0"/>
                        <a:t>Switch </a:t>
                      </a:r>
                      <a:r>
                        <a:rPr lang="en-GB" sz="1600" noProof="0" dirty="0" err="1"/>
                        <a:t>i.v.</a:t>
                      </a:r>
                      <a:r>
                        <a:rPr lang="en-GB" sz="1600" noProof="0" dirty="0"/>
                        <a:t> to oral antibiotic within 48-72 h</a:t>
                      </a:r>
                    </a:p>
                  </a:txBody>
                  <a:tcPr/>
                </a:tc>
                <a:extLst>
                  <a:ext uri="{0D108BD9-81ED-4DB2-BD59-A6C34878D82A}">
                    <a16:rowId xmlns:a16="http://schemas.microsoft.com/office/drawing/2014/main" val="10005"/>
                  </a:ext>
                </a:extLst>
              </a:tr>
              <a:tr h="660372">
                <a:tc>
                  <a:txBody>
                    <a:bodyPr/>
                    <a:lstStyle/>
                    <a:p>
                      <a:r>
                        <a:rPr lang="en-GB" sz="1600" noProof="0" dirty="0"/>
                        <a:t>Q6</a:t>
                      </a:r>
                    </a:p>
                  </a:txBody>
                  <a:tcPr/>
                </a:tc>
                <a:tc>
                  <a:txBody>
                    <a:bodyPr/>
                    <a:lstStyle/>
                    <a:p>
                      <a:r>
                        <a:rPr lang="en-GB" sz="1600" noProof="0" dirty="0"/>
                        <a:t>Switch to pathogen-directed therapy when culture results become available</a:t>
                      </a:r>
                    </a:p>
                  </a:txBody>
                  <a:tcPr/>
                </a:tc>
                <a:extLst>
                  <a:ext uri="{0D108BD9-81ED-4DB2-BD59-A6C34878D82A}">
                    <a16:rowId xmlns:a16="http://schemas.microsoft.com/office/drawing/2014/main" val="10006"/>
                  </a:ext>
                </a:extLst>
              </a:tr>
              <a:tr h="382321">
                <a:tc>
                  <a:txBody>
                    <a:bodyPr/>
                    <a:lstStyle/>
                    <a:p>
                      <a:r>
                        <a:rPr lang="en-GB" sz="1600" noProof="0" dirty="0"/>
                        <a:t>Q7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a:t>Dose and dosing interval adapted to renal function</a:t>
                      </a:r>
                    </a:p>
                  </a:txBody>
                  <a:tcPr/>
                </a:tc>
                <a:extLst>
                  <a:ext uri="{0D108BD9-81ED-4DB2-BD59-A6C34878D82A}">
                    <a16:rowId xmlns:a16="http://schemas.microsoft.com/office/drawing/2014/main" val="10007"/>
                  </a:ext>
                </a:extLst>
              </a:tr>
              <a:tr h="422870">
                <a:tc>
                  <a:txBody>
                    <a:bodyPr/>
                    <a:lstStyle/>
                    <a:p>
                      <a:r>
                        <a:rPr lang="en-GB" sz="1600" noProof="0" dirty="0"/>
                        <a:t>Q8</a:t>
                      </a:r>
                    </a:p>
                  </a:txBody>
                  <a:tcPr/>
                </a:tc>
                <a:tc>
                  <a:txBody>
                    <a:bodyPr/>
                    <a:lstStyle/>
                    <a:p>
                      <a:r>
                        <a:rPr lang="en-GB" sz="1600" noProof="0" dirty="0"/>
                        <a:t>Prolonged (&gt; 7 days) antibiotic therapy</a:t>
                      </a:r>
                      <a:r>
                        <a:rPr lang="en-GB" sz="1600" baseline="0" noProof="0" dirty="0"/>
                        <a:t> j</a:t>
                      </a:r>
                      <a:r>
                        <a:rPr lang="en-GB" sz="1600" noProof="0" dirty="0"/>
                        <a:t>ustified</a:t>
                      </a:r>
                    </a:p>
                  </a:txBody>
                  <a:tcPr/>
                </a:tc>
                <a:extLst>
                  <a:ext uri="{0D108BD9-81ED-4DB2-BD59-A6C34878D82A}">
                    <a16:rowId xmlns:a16="http://schemas.microsoft.com/office/drawing/2014/main" val="10008"/>
                  </a:ext>
                </a:extLst>
              </a:tr>
            </a:tbl>
          </a:graphicData>
        </a:graphic>
      </p:graphicFrame>
      <p:sp>
        <p:nvSpPr>
          <p:cNvPr id="7" name="Rectangle 2">
            <a:extLst>
              <a:ext uri="{FF2B5EF4-FFF2-40B4-BE49-F238E27FC236}">
                <a16:creationId xmlns:a16="http://schemas.microsoft.com/office/drawing/2014/main" id="{8C35E6E6-6A3C-4D1E-885F-E37FC0522869}"/>
              </a:ext>
            </a:extLst>
          </p:cNvPr>
          <p:cNvSpPr txBox="1">
            <a:spLocks noChangeArrowheads="1"/>
          </p:cNvSpPr>
          <p:nvPr/>
        </p:nvSpPr>
        <p:spPr bwMode="auto">
          <a:xfrm>
            <a:off x="0" y="404664"/>
            <a:ext cx="9144000" cy="720725"/>
          </a:xfrm>
          <a:prstGeom prst="rect">
            <a:avLst/>
          </a:prstGeom>
          <a:noFill/>
          <a:ln w="9525">
            <a:noFill/>
            <a:miter lim="800000"/>
            <a:headEnd/>
            <a:tailEnd/>
          </a:ln>
        </p:spPr>
        <p:txBody>
          <a:bodyPr lIns="18000"/>
          <a:lstStyle/>
          <a:p>
            <a:pPr algn="ctr" fontAlgn="auto">
              <a:spcBef>
                <a:spcPts val="0"/>
              </a:spcBef>
              <a:spcAft>
                <a:spcPts val="0"/>
              </a:spcAft>
              <a:defRPr/>
            </a:pPr>
            <a:r>
              <a:rPr lang="en-US" sz="3300" b="1" dirty="0">
                <a:solidFill>
                  <a:schemeClr val="tx2">
                    <a:lumMod val="75000"/>
                  </a:schemeClr>
                </a:solidFill>
                <a:latin typeface="Calibri Light" panose="020F0302020204030204" pitchFamily="34" charset="0"/>
                <a:ea typeface="+mj-ea"/>
                <a:cs typeface="Times New Roman" pitchFamily="18" charset="0"/>
              </a:rPr>
              <a:t> </a:t>
            </a:r>
            <a:r>
              <a:rPr lang="nl-NL" sz="3300" dirty="0">
                <a:solidFill>
                  <a:schemeClr val="tx1">
                    <a:lumMod val="95000"/>
                    <a:lumOff val="5000"/>
                  </a:schemeClr>
                </a:solidFill>
                <a:latin typeface="Calibri Light" panose="020F0302020204030204" pitchFamily="34" charset="0"/>
                <a:ea typeface="+mj-ea"/>
                <a:cs typeface="+mj-cs"/>
              </a:rPr>
              <a:t>Definition of </a:t>
            </a:r>
            <a:r>
              <a:rPr lang="nl-NL" sz="3300" dirty="0" err="1">
                <a:solidFill>
                  <a:schemeClr val="tx1">
                    <a:lumMod val="95000"/>
                    <a:lumOff val="5000"/>
                  </a:schemeClr>
                </a:solidFill>
                <a:latin typeface="Calibri Light" panose="020F0302020204030204" pitchFamily="34" charset="0"/>
                <a:ea typeface="+mj-ea"/>
                <a:cs typeface="+mj-cs"/>
              </a:rPr>
              <a:t>appropriate</a:t>
            </a:r>
            <a:r>
              <a:rPr lang="nl-NL" sz="3300" dirty="0">
                <a:solidFill>
                  <a:schemeClr val="tx1">
                    <a:lumMod val="95000"/>
                    <a:lumOff val="5000"/>
                  </a:schemeClr>
                </a:solidFill>
                <a:latin typeface="Calibri Light" panose="020F0302020204030204" pitchFamily="34" charset="0"/>
                <a:ea typeface="+mj-ea"/>
                <a:cs typeface="+mj-cs"/>
              </a:rPr>
              <a:t> </a:t>
            </a:r>
            <a:r>
              <a:rPr lang="nl-NL" sz="3300" dirty="0" err="1">
                <a:solidFill>
                  <a:schemeClr val="tx1">
                    <a:lumMod val="95000"/>
                    <a:lumOff val="5000"/>
                  </a:schemeClr>
                </a:solidFill>
                <a:latin typeface="Calibri Light" panose="020F0302020204030204" pitchFamily="34" charset="0"/>
                <a:ea typeface="+mj-ea"/>
                <a:cs typeface="+mj-cs"/>
              </a:rPr>
              <a:t>antibiotic</a:t>
            </a:r>
            <a:r>
              <a:rPr lang="nl-NL" sz="3300" dirty="0">
                <a:solidFill>
                  <a:schemeClr val="tx1">
                    <a:lumMod val="95000"/>
                    <a:lumOff val="5000"/>
                  </a:schemeClr>
                </a:solidFill>
                <a:latin typeface="Calibri Light" panose="020F0302020204030204" pitchFamily="34" charset="0"/>
                <a:ea typeface="+mj-ea"/>
                <a:cs typeface="+mj-cs"/>
              </a:rPr>
              <a:t> </a:t>
            </a:r>
            <a:r>
              <a:rPr lang="nl-NL" sz="3300" dirty="0" err="1">
                <a:solidFill>
                  <a:schemeClr val="tx1">
                    <a:lumMod val="95000"/>
                    <a:lumOff val="5000"/>
                  </a:schemeClr>
                </a:solidFill>
                <a:latin typeface="Calibri Light" panose="020F0302020204030204" pitchFamily="34" charset="0"/>
                <a:ea typeface="+mj-ea"/>
                <a:cs typeface="+mj-cs"/>
              </a:rPr>
              <a:t>use</a:t>
            </a:r>
            <a:endParaRPr lang="nl-NL" sz="3300" dirty="0">
              <a:solidFill>
                <a:schemeClr val="tx1">
                  <a:lumMod val="95000"/>
                  <a:lumOff val="5000"/>
                </a:schemeClr>
              </a:solidFill>
              <a:latin typeface="Calibri Light" panose="020F0302020204030204" pitchFamily="34" charset="0"/>
              <a:ea typeface="+mj-ea"/>
              <a:cs typeface="+mj-cs"/>
            </a:endParaRPr>
          </a:p>
        </p:txBody>
      </p:sp>
    </p:spTree>
    <p:extLst>
      <p:ext uri="{BB962C8B-B14F-4D97-AF65-F5344CB8AC3E}">
        <p14:creationId xmlns:p14="http://schemas.microsoft.com/office/powerpoint/2010/main" val="252106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04800" y="1364065"/>
            <a:ext cx="8460377" cy="1711234"/>
          </a:xfrm>
        </p:spPr>
        <p:txBody>
          <a:bodyPr>
            <a:normAutofit/>
          </a:bodyPr>
          <a:lstStyle/>
          <a:p>
            <a:pPr algn="ctr"/>
            <a:r>
              <a:rPr lang="fr-FR" dirty="0" err="1"/>
              <a:t>Examples</a:t>
            </a:r>
            <a:r>
              <a:rPr lang="fr-FR" dirty="0"/>
              <a:t> of </a:t>
            </a:r>
            <a:r>
              <a:rPr lang="fr-FR" dirty="0" err="1"/>
              <a:t>implementation</a:t>
            </a:r>
            <a:r>
              <a:rPr lang="fr-FR" dirty="0"/>
              <a:t> </a:t>
            </a:r>
            <a:r>
              <a:rPr lang="fr-FR" dirty="0" err="1"/>
              <a:t>projects</a:t>
            </a:r>
            <a:r>
              <a:rPr lang="fr-FR" dirty="0"/>
              <a:t> for </a:t>
            </a:r>
            <a:r>
              <a:rPr lang="fr-FR" dirty="0" err="1"/>
              <a:t>appropriate</a:t>
            </a:r>
            <a:r>
              <a:rPr lang="fr-FR" dirty="0"/>
              <a:t> </a:t>
            </a:r>
            <a:r>
              <a:rPr lang="fr-FR" dirty="0" err="1"/>
              <a:t>antibiotic</a:t>
            </a:r>
            <a:r>
              <a:rPr lang="fr-FR" dirty="0"/>
              <a:t> use </a:t>
            </a:r>
            <a:r>
              <a:rPr lang="en-US" sz="2800" dirty="0"/>
              <a:t> </a:t>
            </a:r>
          </a:p>
        </p:txBody>
      </p:sp>
      <p:sp>
        <p:nvSpPr>
          <p:cNvPr id="13315" name="Rectangle 3"/>
          <p:cNvSpPr>
            <a:spLocks noGrp="1" noChangeArrowheads="1"/>
          </p:cNvSpPr>
          <p:nvPr>
            <p:ph type="subTitle" idx="1"/>
          </p:nvPr>
        </p:nvSpPr>
        <p:spPr>
          <a:xfrm>
            <a:off x="5183931" y="3731743"/>
            <a:ext cx="3816424" cy="2145529"/>
          </a:xfrm>
        </p:spPr>
        <p:txBody>
          <a:bodyPr>
            <a:noAutofit/>
          </a:bodyPr>
          <a:lstStyle/>
          <a:p>
            <a:pPr marL="0" indent="0" eaLnBrk="1" hangingPunct="1">
              <a:buFontTx/>
              <a:buNone/>
              <a:defRPr/>
            </a:pPr>
            <a:r>
              <a:rPr lang="nl-NL" sz="2200" b="1" dirty="0">
                <a:solidFill>
                  <a:schemeClr val="tx1">
                    <a:lumMod val="75000"/>
                    <a:lumOff val="25000"/>
                  </a:schemeClr>
                </a:solidFill>
              </a:rPr>
              <a:t>Jeroen Schouten MD, </a:t>
            </a:r>
            <a:r>
              <a:rPr lang="nl-NL" sz="2200" b="1" dirty="0" err="1">
                <a:solidFill>
                  <a:schemeClr val="tx1">
                    <a:lumMod val="75000"/>
                    <a:lumOff val="25000"/>
                  </a:schemeClr>
                </a:solidFill>
              </a:rPr>
              <a:t>PhD</a:t>
            </a:r>
            <a:endParaRPr lang="nl-NL" sz="2200" b="1" dirty="0">
              <a:solidFill>
                <a:schemeClr val="tx1">
                  <a:lumMod val="75000"/>
                  <a:lumOff val="25000"/>
                </a:schemeClr>
              </a:solidFill>
            </a:endParaRPr>
          </a:p>
          <a:p>
            <a:pPr marL="0" indent="0" eaLnBrk="1" hangingPunct="1">
              <a:buFontTx/>
              <a:buNone/>
              <a:defRPr/>
            </a:pPr>
            <a:r>
              <a:rPr lang="nl-NL" sz="2200" i="1" dirty="0">
                <a:solidFill>
                  <a:schemeClr val="tx1">
                    <a:lumMod val="75000"/>
                    <a:lumOff val="25000"/>
                  </a:schemeClr>
                </a:solidFill>
              </a:rPr>
              <a:t>ICU </a:t>
            </a:r>
            <a:r>
              <a:rPr lang="nl-NL" sz="2200" i="1" dirty="0" err="1">
                <a:solidFill>
                  <a:schemeClr val="tx1">
                    <a:lumMod val="75000"/>
                    <a:lumOff val="25000"/>
                  </a:schemeClr>
                </a:solidFill>
              </a:rPr>
              <a:t>Department</a:t>
            </a:r>
            <a:endParaRPr lang="nl-NL" sz="2200" i="1" dirty="0">
              <a:solidFill>
                <a:schemeClr val="tx1">
                  <a:lumMod val="75000"/>
                  <a:lumOff val="25000"/>
                </a:schemeClr>
              </a:solidFill>
            </a:endParaRPr>
          </a:p>
          <a:p>
            <a:pPr marL="0" indent="0" eaLnBrk="1" hangingPunct="1">
              <a:buFontTx/>
              <a:buNone/>
              <a:defRPr/>
            </a:pPr>
            <a:r>
              <a:rPr lang="nl-NL" sz="2200" i="1" dirty="0">
                <a:solidFill>
                  <a:schemeClr val="tx1">
                    <a:lumMod val="75000"/>
                    <a:lumOff val="25000"/>
                  </a:schemeClr>
                </a:solidFill>
              </a:rPr>
              <a:t>IQ Healthcare</a:t>
            </a:r>
          </a:p>
          <a:p>
            <a:pPr marL="0" indent="0" eaLnBrk="1" hangingPunct="1">
              <a:buFontTx/>
              <a:buNone/>
              <a:defRPr/>
            </a:pPr>
            <a:r>
              <a:rPr lang="nl-NL" sz="2200" dirty="0">
                <a:solidFill>
                  <a:schemeClr val="tx1">
                    <a:lumMod val="75000"/>
                    <a:lumOff val="25000"/>
                  </a:schemeClr>
                </a:solidFill>
              </a:rPr>
              <a:t>Radboud </a:t>
            </a:r>
            <a:r>
              <a:rPr lang="nl-NL" sz="2200" dirty="0" err="1">
                <a:solidFill>
                  <a:schemeClr val="tx1">
                    <a:lumMod val="75000"/>
                    <a:lumOff val="25000"/>
                  </a:schemeClr>
                </a:solidFill>
              </a:rPr>
              <a:t>University</a:t>
            </a:r>
            <a:r>
              <a:rPr lang="nl-NL" sz="2200" dirty="0">
                <a:solidFill>
                  <a:schemeClr val="tx1">
                    <a:lumMod val="75000"/>
                    <a:lumOff val="25000"/>
                  </a:schemeClr>
                </a:solidFill>
              </a:rPr>
              <a:t> Hospital</a:t>
            </a:r>
          </a:p>
          <a:p>
            <a:pPr marL="0" indent="0" eaLnBrk="1" hangingPunct="1">
              <a:buFontTx/>
              <a:buNone/>
              <a:defRPr/>
            </a:pPr>
            <a:r>
              <a:rPr lang="nl-NL" sz="2200" dirty="0">
                <a:solidFill>
                  <a:schemeClr val="tx1">
                    <a:lumMod val="75000"/>
                    <a:lumOff val="25000"/>
                  </a:schemeClr>
                </a:solidFill>
              </a:rPr>
              <a:t>Nijmegen, The Netherlands</a:t>
            </a:r>
          </a:p>
          <a:p>
            <a:pPr marL="0" indent="0" eaLnBrk="1" hangingPunct="1">
              <a:buFontTx/>
              <a:buNone/>
              <a:defRPr/>
            </a:pPr>
            <a:r>
              <a:rPr lang="nl-NL" sz="2200" dirty="0">
                <a:solidFill>
                  <a:schemeClr val="tx1">
                    <a:lumMod val="75000"/>
                    <a:lumOff val="25000"/>
                  </a:schemeClr>
                </a:solidFill>
              </a:rPr>
              <a:t>ESGAP, </a:t>
            </a:r>
            <a:r>
              <a:rPr lang="nl-NL" sz="2200" i="1" dirty="0" err="1">
                <a:solidFill>
                  <a:schemeClr val="tx1">
                    <a:lumMod val="75000"/>
                    <a:lumOff val="25000"/>
                  </a:schemeClr>
                </a:solidFill>
              </a:rPr>
              <a:t>chair</a:t>
            </a:r>
            <a:endParaRPr lang="nl-NL" sz="2200" i="1" dirty="0">
              <a:solidFill>
                <a:schemeClr val="tx1">
                  <a:lumMod val="75000"/>
                  <a:lumOff val="25000"/>
                </a:schemeClr>
              </a:solidFill>
            </a:endParaRPr>
          </a:p>
        </p:txBody>
      </p:sp>
      <p:sp>
        <p:nvSpPr>
          <p:cNvPr id="63490" name="AutoShape 2" descr="Afbeeldingsresultaat voor radboudumc"/>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63492" name="Picture 4" descr="Afbeeldingsresultaat voor radboudumc">
            <a:hlinkClick r:id="rId3"/>
          </p:cNvPr>
          <p:cNvPicPr>
            <a:picLocks noChangeAspect="1" noChangeArrowheads="1"/>
          </p:cNvPicPr>
          <p:nvPr/>
        </p:nvPicPr>
        <p:blipFill>
          <a:blip r:embed="rId4"/>
          <a:srcRect/>
          <a:stretch>
            <a:fillRect/>
          </a:stretch>
        </p:blipFill>
        <p:spPr bwMode="auto">
          <a:xfrm>
            <a:off x="734783" y="3075299"/>
            <a:ext cx="4449148" cy="2966098"/>
          </a:xfrm>
          <a:prstGeom prst="rect">
            <a:avLst/>
          </a:prstGeom>
          <a:noFill/>
        </p:spPr>
      </p:pic>
      <p:pic>
        <p:nvPicPr>
          <p:cNvPr id="112641" name="Picture 1" descr="\\umcfs080\ICuser$\Z747140\Antibiotic Stewardship\ESGAP\ESGAP publications\ESGAP_Logo_cmyk.jpg"/>
          <p:cNvPicPr>
            <a:picLocks noChangeAspect="1" noChangeArrowheads="1"/>
          </p:cNvPicPr>
          <p:nvPr/>
        </p:nvPicPr>
        <p:blipFill>
          <a:blip r:embed="rId5"/>
          <a:srcRect/>
          <a:stretch>
            <a:fillRect/>
          </a:stretch>
        </p:blipFill>
        <p:spPr bwMode="auto">
          <a:xfrm>
            <a:off x="5183931" y="160338"/>
            <a:ext cx="3816424" cy="1302702"/>
          </a:xfrm>
          <a:prstGeom prst="rect">
            <a:avLst/>
          </a:prstGeom>
          <a:noFill/>
        </p:spPr>
      </p:pic>
    </p:spTree>
    <p:extLst>
      <p:ext uri="{BB962C8B-B14F-4D97-AF65-F5344CB8AC3E}">
        <p14:creationId xmlns:p14="http://schemas.microsoft.com/office/powerpoint/2010/main" val="867124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4"/>
          </p:nvPr>
        </p:nvSpPr>
        <p:spPr>
          <a:xfrm>
            <a:off x="3373822" y="6350260"/>
            <a:ext cx="5734682" cy="521884"/>
          </a:xfrm>
        </p:spPr>
        <p:txBody>
          <a:bodyPr>
            <a:noAutofit/>
          </a:bodyPr>
          <a:lstStyle/>
          <a:p>
            <a:pPr marL="800100" lvl="2" indent="0">
              <a:buNone/>
            </a:pPr>
            <a:r>
              <a:rPr lang="en-US" sz="2000" dirty="0">
                <a:solidFill>
                  <a:schemeClr val="tx1"/>
                </a:solidFill>
              </a:rPr>
              <a:t>Van den Bosch et al CID 2015;60(2):281–91</a:t>
            </a:r>
            <a:endParaRPr lang="nl-NL" sz="2000" dirty="0">
              <a:solidFill>
                <a:schemeClr val="tx1"/>
              </a:solidFill>
            </a:endParaRPr>
          </a:p>
          <a:p>
            <a:endParaRPr lang="nl-NL" sz="1200" dirty="0"/>
          </a:p>
          <a:p>
            <a:pPr lvl="1"/>
            <a:endParaRPr lang="nl-NL" sz="1200" dirty="0"/>
          </a:p>
          <a:p>
            <a:endParaRPr lang="nl-NL" sz="1200" dirty="0"/>
          </a:p>
          <a:p>
            <a:pPr lvl="1"/>
            <a:endParaRPr lang="nl-NL" sz="1200" dirty="0"/>
          </a:p>
          <a:p>
            <a:pPr marL="400050"/>
            <a:endParaRPr lang="nl-NL" sz="1200" dirty="0"/>
          </a:p>
        </p:txBody>
      </p:sp>
      <p:graphicFrame>
        <p:nvGraphicFramePr>
          <p:cNvPr id="4" name="Tabel 3"/>
          <p:cNvGraphicFramePr>
            <a:graphicFrameLocks noGrp="1"/>
          </p:cNvGraphicFramePr>
          <p:nvPr>
            <p:extLst/>
          </p:nvPr>
        </p:nvGraphicFramePr>
        <p:xfrm>
          <a:off x="1226019" y="1091630"/>
          <a:ext cx="6691961" cy="4674740"/>
        </p:xfrm>
        <a:graphic>
          <a:graphicData uri="http://schemas.openxmlformats.org/drawingml/2006/table">
            <a:tbl>
              <a:tblPr firstRow="1" bandRow="1">
                <a:tableStyleId>{00A15C55-8517-42AA-B614-E9B94910E393}</a:tableStyleId>
              </a:tblPr>
              <a:tblGrid>
                <a:gridCol w="1343811">
                  <a:extLst>
                    <a:ext uri="{9D8B030D-6E8A-4147-A177-3AD203B41FA5}">
                      <a16:colId xmlns:a16="http://schemas.microsoft.com/office/drawing/2014/main" val="20000"/>
                    </a:ext>
                  </a:extLst>
                </a:gridCol>
                <a:gridCol w="5348150">
                  <a:extLst>
                    <a:ext uri="{9D8B030D-6E8A-4147-A177-3AD203B41FA5}">
                      <a16:colId xmlns:a16="http://schemas.microsoft.com/office/drawing/2014/main" val="20001"/>
                    </a:ext>
                  </a:extLst>
                </a:gridCol>
              </a:tblGrid>
              <a:tr h="382321">
                <a:tc>
                  <a:txBody>
                    <a:bodyPr/>
                    <a:lstStyle/>
                    <a:p>
                      <a:r>
                        <a:rPr lang="en-GB" sz="1600" noProof="0" dirty="0"/>
                        <a:t>QI</a:t>
                      </a:r>
                    </a:p>
                  </a:txBody>
                  <a:tcPr/>
                </a:tc>
                <a:tc>
                  <a:txBody>
                    <a:bodyPr/>
                    <a:lstStyle/>
                    <a:p>
                      <a:r>
                        <a:rPr lang="en-GB" sz="1600" noProof="0" dirty="0"/>
                        <a:t>Description</a:t>
                      </a:r>
                    </a:p>
                  </a:txBody>
                  <a:tcPr/>
                </a:tc>
                <a:extLst>
                  <a:ext uri="{0D108BD9-81ED-4DB2-BD59-A6C34878D82A}">
                    <a16:rowId xmlns:a16="http://schemas.microsoft.com/office/drawing/2014/main" val="10000"/>
                  </a:ext>
                </a:extLst>
              </a:tr>
              <a:tr h="660372">
                <a:tc>
                  <a:txBody>
                    <a:bodyPr/>
                    <a:lstStyle/>
                    <a:p>
                      <a:r>
                        <a:rPr lang="en-GB" sz="1600" noProof="0" dirty="0"/>
                        <a:t>Q1</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600" noProof="0" dirty="0"/>
                        <a:t>Empirical therapy prescribed according to the local guidelines</a:t>
                      </a:r>
                    </a:p>
                  </a:txBody>
                  <a:tcPr/>
                </a:tc>
                <a:extLst>
                  <a:ext uri="{0D108BD9-81ED-4DB2-BD59-A6C34878D82A}">
                    <a16:rowId xmlns:a16="http://schemas.microsoft.com/office/drawing/2014/main" val="10001"/>
                  </a:ext>
                </a:extLst>
              </a:tr>
              <a:tr h="660372">
                <a:tc>
                  <a:txBody>
                    <a:bodyPr/>
                    <a:lstStyle/>
                    <a:p>
                      <a:r>
                        <a:rPr lang="en-GB" sz="1600" noProof="0" dirty="0"/>
                        <a:t>Q2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a:t>At least 2 sets of blood cultures taken before starting antibiotic therapy</a:t>
                      </a:r>
                    </a:p>
                  </a:txBody>
                  <a:tcPr/>
                </a:tc>
                <a:extLst>
                  <a:ext uri="{0D108BD9-81ED-4DB2-BD59-A6C34878D82A}">
                    <a16:rowId xmlns:a16="http://schemas.microsoft.com/office/drawing/2014/main" val="10002"/>
                  </a:ext>
                </a:extLst>
              </a:tr>
              <a:tr h="660372">
                <a:tc>
                  <a:txBody>
                    <a:bodyPr/>
                    <a:lstStyle/>
                    <a:p>
                      <a:r>
                        <a:rPr lang="en-GB" sz="1600" noProof="0" dirty="0"/>
                        <a:t>Q3</a:t>
                      </a:r>
                    </a:p>
                  </a:txBody>
                  <a:tcPr/>
                </a:tc>
                <a:tc>
                  <a:txBody>
                    <a:bodyPr/>
                    <a:lstStyle/>
                    <a:p>
                      <a:r>
                        <a:rPr lang="en-GB" sz="1600" noProof="0" dirty="0"/>
                        <a:t>Cultures from</a:t>
                      </a:r>
                      <a:r>
                        <a:rPr lang="en-GB" sz="1600" baseline="0" noProof="0" dirty="0"/>
                        <a:t> s</a:t>
                      </a:r>
                      <a:r>
                        <a:rPr lang="en-GB" sz="1600" noProof="0" dirty="0"/>
                        <a:t>uspected sites of infection before starting antibiotic therapy</a:t>
                      </a:r>
                    </a:p>
                  </a:txBody>
                  <a:tcPr/>
                </a:tc>
                <a:extLst>
                  <a:ext uri="{0D108BD9-81ED-4DB2-BD59-A6C34878D82A}">
                    <a16:rowId xmlns:a16="http://schemas.microsoft.com/office/drawing/2014/main" val="10003"/>
                  </a:ext>
                </a:extLst>
              </a:tr>
              <a:tr h="422870">
                <a:tc>
                  <a:txBody>
                    <a:bodyPr/>
                    <a:lstStyle/>
                    <a:p>
                      <a:r>
                        <a:rPr lang="en-GB" sz="1600" noProof="0" dirty="0"/>
                        <a:t>Q4</a:t>
                      </a:r>
                    </a:p>
                  </a:txBody>
                  <a:tcPr/>
                </a:tc>
                <a:tc>
                  <a:txBody>
                    <a:bodyPr/>
                    <a:lstStyle/>
                    <a:p>
                      <a:r>
                        <a:rPr lang="en-GB" sz="1600" noProof="0" dirty="0"/>
                        <a:t>Documentation of the indication in EPR</a:t>
                      </a:r>
                    </a:p>
                  </a:txBody>
                  <a:tcPr/>
                </a:tc>
                <a:extLst>
                  <a:ext uri="{0D108BD9-81ED-4DB2-BD59-A6C34878D82A}">
                    <a16:rowId xmlns:a16="http://schemas.microsoft.com/office/drawing/2014/main" val="10004"/>
                  </a:ext>
                </a:extLst>
              </a:tr>
              <a:tr h="422870">
                <a:tc>
                  <a:txBody>
                    <a:bodyPr/>
                    <a:lstStyle/>
                    <a:p>
                      <a:r>
                        <a:rPr lang="en-GB" sz="1600" noProof="0" dirty="0"/>
                        <a:t>Q5</a:t>
                      </a:r>
                    </a:p>
                  </a:txBody>
                  <a:tcPr/>
                </a:tc>
                <a:tc>
                  <a:txBody>
                    <a:bodyPr/>
                    <a:lstStyle/>
                    <a:p>
                      <a:r>
                        <a:rPr lang="en-GB" sz="1600" noProof="0" dirty="0"/>
                        <a:t>Switch </a:t>
                      </a:r>
                      <a:r>
                        <a:rPr lang="en-GB" sz="1600" noProof="0" dirty="0" err="1"/>
                        <a:t>i.v.</a:t>
                      </a:r>
                      <a:r>
                        <a:rPr lang="en-GB" sz="1600" noProof="0" dirty="0"/>
                        <a:t> to oral antibiotic within 48-72 h</a:t>
                      </a:r>
                    </a:p>
                  </a:txBody>
                  <a:tcPr/>
                </a:tc>
                <a:extLst>
                  <a:ext uri="{0D108BD9-81ED-4DB2-BD59-A6C34878D82A}">
                    <a16:rowId xmlns:a16="http://schemas.microsoft.com/office/drawing/2014/main" val="10005"/>
                  </a:ext>
                </a:extLst>
              </a:tr>
              <a:tr h="660372">
                <a:tc>
                  <a:txBody>
                    <a:bodyPr/>
                    <a:lstStyle/>
                    <a:p>
                      <a:r>
                        <a:rPr lang="en-GB" sz="1600" noProof="0" dirty="0"/>
                        <a:t>Q6</a:t>
                      </a:r>
                    </a:p>
                  </a:txBody>
                  <a:tcPr/>
                </a:tc>
                <a:tc>
                  <a:txBody>
                    <a:bodyPr/>
                    <a:lstStyle/>
                    <a:p>
                      <a:r>
                        <a:rPr lang="en-GB" sz="1600" noProof="0" dirty="0"/>
                        <a:t>Switch to pathogen-directed therapy when culture results become available</a:t>
                      </a:r>
                    </a:p>
                  </a:txBody>
                  <a:tcPr/>
                </a:tc>
                <a:extLst>
                  <a:ext uri="{0D108BD9-81ED-4DB2-BD59-A6C34878D82A}">
                    <a16:rowId xmlns:a16="http://schemas.microsoft.com/office/drawing/2014/main" val="10006"/>
                  </a:ext>
                </a:extLst>
              </a:tr>
              <a:tr h="382321">
                <a:tc>
                  <a:txBody>
                    <a:bodyPr/>
                    <a:lstStyle/>
                    <a:p>
                      <a:r>
                        <a:rPr lang="en-GB" sz="1600" noProof="0" dirty="0"/>
                        <a:t>Q7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a:t>Dose and dosing interval adapted to renal function</a:t>
                      </a:r>
                    </a:p>
                  </a:txBody>
                  <a:tcPr/>
                </a:tc>
                <a:extLst>
                  <a:ext uri="{0D108BD9-81ED-4DB2-BD59-A6C34878D82A}">
                    <a16:rowId xmlns:a16="http://schemas.microsoft.com/office/drawing/2014/main" val="10007"/>
                  </a:ext>
                </a:extLst>
              </a:tr>
              <a:tr h="422870">
                <a:tc>
                  <a:txBody>
                    <a:bodyPr/>
                    <a:lstStyle/>
                    <a:p>
                      <a:r>
                        <a:rPr lang="en-GB" sz="1600" noProof="0" dirty="0"/>
                        <a:t>Q8</a:t>
                      </a:r>
                    </a:p>
                  </a:txBody>
                  <a:tcPr/>
                </a:tc>
                <a:tc>
                  <a:txBody>
                    <a:bodyPr/>
                    <a:lstStyle/>
                    <a:p>
                      <a:r>
                        <a:rPr lang="en-GB" sz="1600" noProof="0" dirty="0"/>
                        <a:t>Prolonged (&gt; 7 days) antibiotic therapy</a:t>
                      </a:r>
                      <a:r>
                        <a:rPr lang="en-GB" sz="1600" baseline="0" noProof="0" dirty="0"/>
                        <a:t> j</a:t>
                      </a:r>
                      <a:r>
                        <a:rPr lang="en-GB" sz="1600" noProof="0" dirty="0"/>
                        <a:t>ustified</a:t>
                      </a:r>
                    </a:p>
                  </a:txBody>
                  <a:tcPr/>
                </a:tc>
                <a:extLst>
                  <a:ext uri="{0D108BD9-81ED-4DB2-BD59-A6C34878D82A}">
                    <a16:rowId xmlns:a16="http://schemas.microsoft.com/office/drawing/2014/main" val="10008"/>
                  </a:ext>
                </a:extLst>
              </a:tr>
            </a:tbl>
          </a:graphicData>
        </a:graphic>
      </p:graphicFrame>
      <p:sp>
        <p:nvSpPr>
          <p:cNvPr id="7" name="Rectangle 2">
            <a:extLst>
              <a:ext uri="{FF2B5EF4-FFF2-40B4-BE49-F238E27FC236}">
                <a16:creationId xmlns:a16="http://schemas.microsoft.com/office/drawing/2014/main" id="{8C35E6E6-6A3C-4D1E-885F-E37FC0522869}"/>
              </a:ext>
            </a:extLst>
          </p:cNvPr>
          <p:cNvSpPr txBox="1">
            <a:spLocks noChangeArrowheads="1"/>
          </p:cNvSpPr>
          <p:nvPr/>
        </p:nvSpPr>
        <p:spPr bwMode="auto">
          <a:xfrm>
            <a:off x="0" y="404664"/>
            <a:ext cx="9144000" cy="720725"/>
          </a:xfrm>
          <a:prstGeom prst="rect">
            <a:avLst/>
          </a:prstGeom>
          <a:noFill/>
          <a:ln w="9525">
            <a:noFill/>
            <a:miter lim="800000"/>
            <a:headEnd/>
            <a:tailEnd/>
          </a:ln>
        </p:spPr>
        <p:txBody>
          <a:bodyPr lIns="18000"/>
          <a:lstStyle/>
          <a:p>
            <a:pPr algn="ctr" fontAlgn="auto">
              <a:spcBef>
                <a:spcPts val="0"/>
              </a:spcBef>
              <a:spcAft>
                <a:spcPts val="0"/>
              </a:spcAft>
              <a:defRPr/>
            </a:pPr>
            <a:r>
              <a:rPr lang="en-US" sz="3300" b="1" dirty="0">
                <a:solidFill>
                  <a:schemeClr val="tx2">
                    <a:lumMod val="75000"/>
                  </a:schemeClr>
                </a:solidFill>
                <a:latin typeface="Calibri Light" panose="020F0302020204030204" pitchFamily="34" charset="0"/>
                <a:ea typeface="+mj-ea"/>
                <a:cs typeface="Times New Roman" pitchFamily="18" charset="0"/>
              </a:rPr>
              <a:t> </a:t>
            </a:r>
            <a:r>
              <a:rPr lang="nl-NL" sz="3300" dirty="0">
                <a:solidFill>
                  <a:schemeClr val="tx1">
                    <a:lumMod val="95000"/>
                    <a:lumOff val="5000"/>
                  </a:schemeClr>
                </a:solidFill>
                <a:latin typeface="Calibri Light" panose="020F0302020204030204" pitchFamily="34" charset="0"/>
                <a:ea typeface="+mj-ea"/>
                <a:cs typeface="+mj-cs"/>
              </a:rPr>
              <a:t>Definition of </a:t>
            </a:r>
            <a:r>
              <a:rPr lang="nl-NL" sz="3300" dirty="0" err="1">
                <a:solidFill>
                  <a:schemeClr val="tx1">
                    <a:lumMod val="95000"/>
                    <a:lumOff val="5000"/>
                  </a:schemeClr>
                </a:solidFill>
                <a:latin typeface="Calibri Light" panose="020F0302020204030204" pitchFamily="34" charset="0"/>
                <a:ea typeface="+mj-ea"/>
                <a:cs typeface="+mj-cs"/>
              </a:rPr>
              <a:t>appropriate</a:t>
            </a:r>
            <a:r>
              <a:rPr lang="nl-NL" sz="3300" dirty="0">
                <a:solidFill>
                  <a:schemeClr val="tx1">
                    <a:lumMod val="95000"/>
                    <a:lumOff val="5000"/>
                  </a:schemeClr>
                </a:solidFill>
                <a:latin typeface="Calibri Light" panose="020F0302020204030204" pitchFamily="34" charset="0"/>
                <a:ea typeface="+mj-ea"/>
                <a:cs typeface="+mj-cs"/>
              </a:rPr>
              <a:t> </a:t>
            </a:r>
            <a:r>
              <a:rPr lang="nl-NL" sz="3300" dirty="0" err="1">
                <a:solidFill>
                  <a:schemeClr val="tx1">
                    <a:lumMod val="95000"/>
                    <a:lumOff val="5000"/>
                  </a:schemeClr>
                </a:solidFill>
                <a:latin typeface="Calibri Light" panose="020F0302020204030204" pitchFamily="34" charset="0"/>
                <a:ea typeface="+mj-ea"/>
                <a:cs typeface="+mj-cs"/>
              </a:rPr>
              <a:t>antibiotic</a:t>
            </a:r>
            <a:r>
              <a:rPr lang="nl-NL" sz="3300" dirty="0">
                <a:solidFill>
                  <a:schemeClr val="tx1">
                    <a:lumMod val="95000"/>
                    <a:lumOff val="5000"/>
                  </a:schemeClr>
                </a:solidFill>
                <a:latin typeface="Calibri Light" panose="020F0302020204030204" pitchFamily="34" charset="0"/>
                <a:ea typeface="+mj-ea"/>
                <a:cs typeface="+mj-cs"/>
              </a:rPr>
              <a:t> </a:t>
            </a:r>
            <a:r>
              <a:rPr lang="nl-NL" sz="3300" dirty="0" err="1">
                <a:solidFill>
                  <a:schemeClr val="tx1">
                    <a:lumMod val="95000"/>
                    <a:lumOff val="5000"/>
                  </a:schemeClr>
                </a:solidFill>
                <a:latin typeface="Calibri Light" panose="020F0302020204030204" pitchFamily="34" charset="0"/>
                <a:ea typeface="+mj-ea"/>
                <a:cs typeface="+mj-cs"/>
              </a:rPr>
              <a:t>use</a:t>
            </a:r>
            <a:endParaRPr lang="nl-NL" sz="3300" dirty="0">
              <a:solidFill>
                <a:schemeClr val="tx1">
                  <a:lumMod val="95000"/>
                  <a:lumOff val="5000"/>
                </a:schemeClr>
              </a:solidFill>
              <a:latin typeface="Calibri Light" panose="020F0302020204030204" pitchFamily="34" charset="0"/>
              <a:ea typeface="+mj-ea"/>
              <a:cs typeface="+mj-cs"/>
            </a:endParaRPr>
          </a:p>
        </p:txBody>
      </p:sp>
      <p:pic>
        <p:nvPicPr>
          <p:cNvPr id="2" name="Afbeelding 1">
            <a:extLst>
              <a:ext uri="{FF2B5EF4-FFF2-40B4-BE49-F238E27FC236}">
                <a16:creationId xmlns:a16="http://schemas.microsoft.com/office/drawing/2014/main" id="{A88998C9-BDC0-4BFD-B548-00898A6EF96C}"/>
              </a:ext>
            </a:extLst>
          </p:cNvPr>
          <p:cNvPicPr>
            <a:picLocks noChangeAspect="1"/>
          </p:cNvPicPr>
          <p:nvPr/>
        </p:nvPicPr>
        <p:blipFill>
          <a:blip r:embed="rId2"/>
          <a:stretch>
            <a:fillRect/>
          </a:stretch>
        </p:blipFill>
        <p:spPr>
          <a:xfrm rot="19780447">
            <a:off x="806056" y="2340769"/>
            <a:ext cx="7425559" cy="2479268"/>
          </a:xfrm>
          <a:prstGeom prst="rect">
            <a:avLst/>
          </a:prstGeom>
          <a:solidFill>
            <a:schemeClr val="tx1"/>
          </a:solidFill>
        </p:spPr>
      </p:pic>
    </p:spTree>
    <p:extLst>
      <p:ext uri="{BB962C8B-B14F-4D97-AF65-F5344CB8AC3E}">
        <p14:creationId xmlns:p14="http://schemas.microsoft.com/office/powerpoint/2010/main" val="359230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4"/>
          </p:nvPr>
        </p:nvSpPr>
        <p:spPr>
          <a:xfrm>
            <a:off x="3373822" y="6350260"/>
            <a:ext cx="5734682" cy="521884"/>
          </a:xfrm>
        </p:spPr>
        <p:txBody>
          <a:bodyPr>
            <a:noAutofit/>
          </a:bodyPr>
          <a:lstStyle/>
          <a:p>
            <a:pPr marL="800100" lvl="2" indent="0">
              <a:buNone/>
            </a:pPr>
            <a:r>
              <a:rPr lang="en-US" sz="2000" dirty="0">
                <a:solidFill>
                  <a:schemeClr val="tx1"/>
                </a:solidFill>
              </a:rPr>
              <a:t>Van den Bosch et al CID 2015;60(2):281–91</a:t>
            </a:r>
            <a:endParaRPr lang="nl-NL" sz="2000" dirty="0">
              <a:solidFill>
                <a:schemeClr val="tx1"/>
              </a:solidFill>
            </a:endParaRPr>
          </a:p>
          <a:p>
            <a:endParaRPr lang="nl-NL" sz="1200" dirty="0"/>
          </a:p>
          <a:p>
            <a:pPr lvl="1"/>
            <a:endParaRPr lang="nl-NL" sz="1200" dirty="0"/>
          </a:p>
          <a:p>
            <a:endParaRPr lang="nl-NL" sz="1200" dirty="0"/>
          </a:p>
          <a:p>
            <a:pPr lvl="1"/>
            <a:endParaRPr lang="nl-NL" sz="1200" dirty="0"/>
          </a:p>
          <a:p>
            <a:pPr marL="400050"/>
            <a:endParaRPr lang="nl-NL" sz="1200" dirty="0"/>
          </a:p>
        </p:txBody>
      </p:sp>
      <p:graphicFrame>
        <p:nvGraphicFramePr>
          <p:cNvPr id="4" name="Tabel 3"/>
          <p:cNvGraphicFramePr>
            <a:graphicFrameLocks noGrp="1"/>
          </p:cNvGraphicFramePr>
          <p:nvPr>
            <p:extLst/>
          </p:nvPr>
        </p:nvGraphicFramePr>
        <p:xfrm>
          <a:off x="1226019" y="1091630"/>
          <a:ext cx="6691961" cy="4674740"/>
        </p:xfrm>
        <a:graphic>
          <a:graphicData uri="http://schemas.openxmlformats.org/drawingml/2006/table">
            <a:tbl>
              <a:tblPr firstRow="1" bandRow="1">
                <a:tableStyleId>{00A15C55-8517-42AA-B614-E9B94910E393}</a:tableStyleId>
              </a:tblPr>
              <a:tblGrid>
                <a:gridCol w="1343811">
                  <a:extLst>
                    <a:ext uri="{9D8B030D-6E8A-4147-A177-3AD203B41FA5}">
                      <a16:colId xmlns:a16="http://schemas.microsoft.com/office/drawing/2014/main" val="20000"/>
                    </a:ext>
                  </a:extLst>
                </a:gridCol>
                <a:gridCol w="5348150">
                  <a:extLst>
                    <a:ext uri="{9D8B030D-6E8A-4147-A177-3AD203B41FA5}">
                      <a16:colId xmlns:a16="http://schemas.microsoft.com/office/drawing/2014/main" val="20001"/>
                    </a:ext>
                  </a:extLst>
                </a:gridCol>
              </a:tblGrid>
              <a:tr h="382321">
                <a:tc>
                  <a:txBody>
                    <a:bodyPr/>
                    <a:lstStyle/>
                    <a:p>
                      <a:r>
                        <a:rPr lang="en-GB" sz="1600" noProof="0" dirty="0"/>
                        <a:t>QI</a:t>
                      </a:r>
                    </a:p>
                  </a:txBody>
                  <a:tcPr/>
                </a:tc>
                <a:tc>
                  <a:txBody>
                    <a:bodyPr/>
                    <a:lstStyle/>
                    <a:p>
                      <a:r>
                        <a:rPr lang="en-GB" sz="1600" noProof="0" dirty="0"/>
                        <a:t>Description</a:t>
                      </a:r>
                    </a:p>
                  </a:txBody>
                  <a:tcPr/>
                </a:tc>
                <a:extLst>
                  <a:ext uri="{0D108BD9-81ED-4DB2-BD59-A6C34878D82A}">
                    <a16:rowId xmlns:a16="http://schemas.microsoft.com/office/drawing/2014/main" val="10000"/>
                  </a:ext>
                </a:extLst>
              </a:tr>
              <a:tr h="660372">
                <a:tc>
                  <a:txBody>
                    <a:bodyPr/>
                    <a:lstStyle/>
                    <a:p>
                      <a:r>
                        <a:rPr lang="en-GB" sz="1600" noProof="0" dirty="0"/>
                        <a:t>Q1</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600" noProof="0" dirty="0"/>
                        <a:t>Empirical therapy prescribed according to the local guidelines</a:t>
                      </a:r>
                    </a:p>
                  </a:txBody>
                  <a:tcPr/>
                </a:tc>
                <a:extLst>
                  <a:ext uri="{0D108BD9-81ED-4DB2-BD59-A6C34878D82A}">
                    <a16:rowId xmlns:a16="http://schemas.microsoft.com/office/drawing/2014/main" val="10001"/>
                  </a:ext>
                </a:extLst>
              </a:tr>
              <a:tr h="660372">
                <a:tc>
                  <a:txBody>
                    <a:bodyPr/>
                    <a:lstStyle/>
                    <a:p>
                      <a:r>
                        <a:rPr lang="en-GB" sz="1600" noProof="0" dirty="0"/>
                        <a:t>Q2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a:t>At least 2 sets of blood cultures taken before starting antibiotic therapy</a:t>
                      </a:r>
                    </a:p>
                  </a:txBody>
                  <a:tcPr/>
                </a:tc>
                <a:extLst>
                  <a:ext uri="{0D108BD9-81ED-4DB2-BD59-A6C34878D82A}">
                    <a16:rowId xmlns:a16="http://schemas.microsoft.com/office/drawing/2014/main" val="10002"/>
                  </a:ext>
                </a:extLst>
              </a:tr>
              <a:tr h="660372">
                <a:tc>
                  <a:txBody>
                    <a:bodyPr/>
                    <a:lstStyle/>
                    <a:p>
                      <a:r>
                        <a:rPr lang="en-GB" sz="1600" noProof="0" dirty="0"/>
                        <a:t>Q3</a:t>
                      </a:r>
                    </a:p>
                  </a:txBody>
                  <a:tcPr/>
                </a:tc>
                <a:tc>
                  <a:txBody>
                    <a:bodyPr/>
                    <a:lstStyle/>
                    <a:p>
                      <a:r>
                        <a:rPr lang="en-GB" sz="1600" noProof="0" dirty="0"/>
                        <a:t>Cultures from</a:t>
                      </a:r>
                      <a:r>
                        <a:rPr lang="en-GB" sz="1600" baseline="0" noProof="0" dirty="0"/>
                        <a:t> s</a:t>
                      </a:r>
                      <a:r>
                        <a:rPr lang="en-GB" sz="1600" noProof="0" dirty="0"/>
                        <a:t>uspected sites of infection before starting antibiotic therapy</a:t>
                      </a:r>
                    </a:p>
                  </a:txBody>
                  <a:tcPr/>
                </a:tc>
                <a:extLst>
                  <a:ext uri="{0D108BD9-81ED-4DB2-BD59-A6C34878D82A}">
                    <a16:rowId xmlns:a16="http://schemas.microsoft.com/office/drawing/2014/main" val="10003"/>
                  </a:ext>
                </a:extLst>
              </a:tr>
              <a:tr h="422870">
                <a:tc>
                  <a:txBody>
                    <a:bodyPr/>
                    <a:lstStyle/>
                    <a:p>
                      <a:r>
                        <a:rPr lang="en-GB" sz="1600" noProof="0" dirty="0"/>
                        <a:t>Q4</a:t>
                      </a:r>
                    </a:p>
                  </a:txBody>
                  <a:tcPr/>
                </a:tc>
                <a:tc>
                  <a:txBody>
                    <a:bodyPr/>
                    <a:lstStyle/>
                    <a:p>
                      <a:r>
                        <a:rPr lang="en-GB" sz="1600" noProof="0" dirty="0"/>
                        <a:t>Documentation of the indication in EPR</a:t>
                      </a:r>
                    </a:p>
                  </a:txBody>
                  <a:tcPr/>
                </a:tc>
                <a:extLst>
                  <a:ext uri="{0D108BD9-81ED-4DB2-BD59-A6C34878D82A}">
                    <a16:rowId xmlns:a16="http://schemas.microsoft.com/office/drawing/2014/main" val="10004"/>
                  </a:ext>
                </a:extLst>
              </a:tr>
              <a:tr h="422870">
                <a:tc>
                  <a:txBody>
                    <a:bodyPr/>
                    <a:lstStyle/>
                    <a:p>
                      <a:r>
                        <a:rPr lang="en-GB" sz="1600" noProof="0" dirty="0"/>
                        <a:t>Q5</a:t>
                      </a:r>
                    </a:p>
                  </a:txBody>
                  <a:tcPr/>
                </a:tc>
                <a:tc>
                  <a:txBody>
                    <a:bodyPr/>
                    <a:lstStyle/>
                    <a:p>
                      <a:r>
                        <a:rPr lang="en-GB" sz="1600" noProof="0" dirty="0"/>
                        <a:t>Switch </a:t>
                      </a:r>
                      <a:r>
                        <a:rPr lang="en-GB" sz="1600" noProof="0" dirty="0" err="1"/>
                        <a:t>i.v.</a:t>
                      </a:r>
                      <a:r>
                        <a:rPr lang="en-GB" sz="1600" noProof="0" dirty="0"/>
                        <a:t> to oral antibiotic within 48-72 h</a:t>
                      </a:r>
                    </a:p>
                  </a:txBody>
                  <a:tcPr/>
                </a:tc>
                <a:extLst>
                  <a:ext uri="{0D108BD9-81ED-4DB2-BD59-A6C34878D82A}">
                    <a16:rowId xmlns:a16="http://schemas.microsoft.com/office/drawing/2014/main" val="10005"/>
                  </a:ext>
                </a:extLst>
              </a:tr>
              <a:tr h="660372">
                <a:tc>
                  <a:txBody>
                    <a:bodyPr/>
                    <a:lstStyle/>
                    <a:p>
                      <a:r>
                        <a:rPr lang="en-GB" sz="1600" noProof="0" dirty="0"/>
                        <a:t>Q6</a:t>
                      </a:r>
                    </a:p>
                  </a:txBody>
                  <a:tcPr/>
                </a:tc>
                <a:tc>
                  <a:txBody>
                    <a:bodyPr/>
                    <a:lstStyle/>
                    <a:p>
                      <a:r>
                        <a:rPr lang="en-GB" sz="1600" noProof="0" dirty="0"/>
                        <a:t>Switch to pathogen-directed therapy when culture results become available</a:t>
                      </a:r>
                    </a:p>
                  </a:txBody>
                  <a:tcPr/>
                </a:tc>
                <a:extLst>
                  <a:ext uri="{0D108BD9-81ED-4DB2-BD59-A6C34878D82A}">
                    <a16:rowId xmlns:a16="http://schemas.microsoft.com/office/drawing/2014/main" val="10006"/>
                  </a:ext>
                </a:extLst>
              </a:tr>
              <a:tr h="382321">
                <a:tc>
                  <a:txBody>
                    <a:bodyPr/>
                    <a:lstStyle/>
                    <a:p>
                      <a:r>
                        <a:rPr lang="en-GB" sz="1600" noProof="0" dirty="0"/>
                        <a:t>Q7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a:t>Dose and dosing interval adapted to renal function</a:t>
                      </a:r>
                    </a:p>
                  </a:txBody>
                  <a:tcPr/>
                </a:tc>
                <a:extLst>
                  <a:ext uri="{0D108BD9-81ED-4DB2-BD59-A6C34878D82A}">
                    <a16:rowId xmlns:a16="http://schemas.microsoft.com/office/drawing/2014/main" val="10007"/>
                  </a:ext>
                </a:extLst>
              </a:tr>
              <a:tr h="422870">
                <a:tc>
                  <a:txBody>
                    <a:bodyPr/>
                    <a:lstStyle/>
                    <a:p>
                      <a:r>
                        <a:rPr lang="en-GB" sz="1600" noProof="0" dirty="0"/>
                        <a:t>Q8</a:t>
                      </a:r>
                    </a:p>
                  </a:txBody>
                  <a:tcPr/>
                </a:tc>
                <a:tc>
                  <a:txBody>
                    <a:bodyPr/>
                    <a:lstStyle/>
                    <a:p>
                      <a:r>
                        <a:rPr lang="en-GB" sz="1600" noProof="0" dirty="0"/>
                        <a:t>Prolonged (&gt; 7 days) antibiotic therapy</a:t>
                      </a:r>
                      <a:r>
                        <a:rPr lang="en-GB" sz="1600" baseline="0" noProof="0" dirty="0"/>
                        <a:t> j</a:t>
                      </a:r>
                      <a:r>
                        <a:rPr lang="en-GB" sz="1600" noProof="0" dirty="0"/>
                        <a:t>ustified</a:t>
                      </a:r>
                    </a:p>
                  </a:txBody>
                  <a:tcPr/>
                </a:tc>
                <a:extLst>
                  <a:ext uri="{0D108BD9-81ED-4DB2-BD59-A6C34878D82A}">
                    <a16:rowId xmlns:a16="http://schemas.microsoft.com/office/drawing/2014/main" val="10008"/>
                  </a:ext>
                </a:extLst>
              </a:tr>
            </a:tbl>
          </a:graphicData>
        </a:graphic>
      </p:graphicFrame>
      <p:sp>
        <p:nvSpPr>
          <p:cNvPr id="7" name="Rectangle 2">
            <a:extLst>
              <a:ext uri="{FF2B5EF4-FFF2-40B4-BE49-F238E27FC236}">
                <a16:creationId xmlns:a16="http://schemas.microsoft.com/office/drawing/2014/main" id="{8C35E6E6-6A3C-4D1E-885F-E37FC0522869}"/>
              </a:ext>
            </a:extLst>
          </p:cNvPr>
          <p:cNvSpPr txBox="1">
            <a:spLocks noChangeArrowheads="1"/>
          </p:cNvSpPr>
          <p:nvPr/>
        </p:nvSpPr>
        <p:spPr bwMode="auto">
          <a:xfrm>
            <a:off x="0" y="404664"/>
            <a:ext cx="9144000" cy="720725"/>
          </a:xfrm>
          <a:prstGeom prst="rect">
            <a:avLst/>
          </a:prstGeom>
          <a:noFill/>
          <a:ln w="9525">
            <a:noFill/>
            <a:miter lim="800000"/>
            <a:headEnd/>
            <a:tailEnd/>
          </a:ln>
        </p:spPr>
        <p:txBody>
          <a:bodyPr lIns="18000"/>
          <a:lstStyle/>
          <a:p>
            <a:pPr algn="ctr" fontAlgn="auto">
              <a:spcBef>
                <a:spcPts val="0"/>
              </a:spcBef>
              <a:spcAft>
                <a:spcPts val="0"/>
              </a:spcAft>
              <a:defRPr/>
            </a:pPr>
            <a:r>
              <a:rPr lang="en-US" sz="3300" b="1" dirty="0">
                <a:solidFill>
                  <a:schemeClr val="tx2">
                    <a:lumMod val="75000"/>
                  </a:schemeClr>
                </a:solidFill>
                <a:latin typeface="Calibri Light" panose="020F0302020204030204" pitchFamily="34" charset="0"/>
                <a:ea typeface="+mj-ea"/>
                <a:cs typeface="Times New Roman" pitchFamily="18" charset="0"/>
              </a:rPr>
              <a:t> </a:t>
            </a:r>
            <a:r>
              <a:rPr lang="nl-NL" sz="3300" dirty="0">
                <a:solidFill>
                  <a:schemeClr val="tx1">
                    <a:lumMod val="95000"/>
                    <a:lumOff val="5000"/>
                  </a:schemeClr>
                </a:solidFill>
                <a:latin typeface="Calibri Light" panose="020F0302020204030204" pitchFamily="34" charset="0"/>
                <a:ea typeface="+mj-ea"/>
                <a:cs typeface="+mj-cs"/>
              </a:rPr>
              <a:t>Definition of </a:t>
            </a:r>
            <a:r>
              <a:rPr lang="nl-NL" sz="3300" dirty="0" err="1">
                <a:solidFill>
                  <a:schemeClr val="tx1">
                    <a:lumMod val="95000"/>
                    <a:lumOff val="5000"/>
                  </a:schemeClr>
                </a:solidFill>
                <a:latin typeface="Calibri Light" panose="020F0302020204030204" pitchFamily="34" charset="0"/>
                <a:ea typeface="+mj-ea"/>
                <a:cs typeface="+mj-cs"/>
              </a:rPr>
              <a:t>appropriate</a:t>
            </a:r>
            <a:r>
              <a:rPr lang="nl-NL" sz="3300" dirty="0">
                <a:solidFill>
                  <a:schemeClr val="tx1">
                    <a:lumMod val="95000"/>
                    <a:lumOff val="5000"/>
                  </a:schemeClr>
                </a:solidFill>
                <a:latin typeface="Calibri Light" panose="020F0302020204030204" pitchFamily="34" charset="0"/>
                <a:ea typeface="+mj-ea"/>
                <a:cs typeface="+mj-cs"/>
              </a:rPr>
              <a:t> </a:t>
            </a:r>
            <a:r>
              <a:rPr lang="nl-NL" sz="3300" dirty="0" err="1">
                <a:solidFill>
                  <a:schemeClr val="tx1">
                    <a:lumMod val="95000"/>
                    <a:lumOff val="5000"/>
                  </a:schemeClr>
                </a:solidFill>
                <a:latin typeface="Calibri Light" panose="020F0302020204030204" pitchFamily="34" charset="0"/>
                <a:ea typeface="+mj-ea"/>
                <a:cs typeface="+mj-cs"/>
              </a:rPr>
              <a:t>antibiotic</a:t>
            </a:r>
            <a:r>
              <a:rPr lang="nl-NL" sz="3300" dirty="0">
                <a:solidFill>
                  <a:schemeClr val="tx1">
                    <a:lumMod val="95000"/>
                    <a:lumOff val="5000"/>
                  </a:schemeClr>
                </a:solidFill>
                <a:latin typeface="Calibri Light" panose="020F0302020204030204" pitchFamily="34" charset="0"/>
                <a:ea typeface="+mj-ea"/>
                <a:cs typeface="+mj-cs"/>
              </a:rPr>
              <a:t> </a:t>
            </a:r>
            <a:r>
              <a:rPr lang="nl-NL" sz="3300" dirty="0" err="1">
                <a:solidFill>
                  <a:schemeClr val="tx1">
                    <a:lumMod val="95000"/>
                    <a:lumOff val="5000"/>
                  </a:schemeClr>
                </a:solidFill>
                <a:latin typeface="Calibri Light" panose="020F0302020204030204" pitchFamily="34" charset="0"/>
                <a:ea typeface="+mj-ea"/>
                <a:cs typeface="+mj-cs"/>
              </a:rPr>
              <a:t>use</a:t>
            </a:r>
            <a:endParaRPr lang="nl-NL" sz="3300" dirty="0">
              <a:solidFill>
                <a:schemeClr val="tx1">
                  <a:lumMod val="95000"/>
                  <a:lumOff val="5000"/>
                </a:schemeClr>
              </a:solidFill>
              <a:latin typeface="Calibri Light" panose="020F0302020204030204" pitchFamily="34" charset="0"/>
              <a:ea typeface="+mj-ea"/>
              <a:cs typeface="+mj-cs"/>
            </a:endParaRPr>
          </a:p>
        </p:txBody>
      </p:sp>
      <p:pic>
        <p:nvPicPr>
          <p:cNvPr id="2" name="Afbeelding 1">
            <a:extLst>
              <a:ext uri="{FF2B5EF4-FFF2-40B4-BE49-F238E27FC236}">
                <a16:creationId xmlns:a16="http://schemas.microsoft.com/office/drawing/2014/main" id="{A88998C9-BDC0-4BFD-B548-00898A6EF96C}"/>
              </a:ext>
            </a:extLst>
          </p:cNvPr>
          <p:cNvPicPr>
            <a:picLocks noChangeAspect="1"/>
          </p:cNvPicPr>
          <p:nvPr/>
        </p:nvPicPr>
        <p:blipFill>
          <a:blip r:embed="rId2"/>
          <a:stretch>
            <a:fillRect/>
          </a:stretch>
        </p:blipFill>
        <p:spPr>
          <a:xfrm rot="19780447">
            <a:off x="806056" y="2340769"/>
            <a:ext cx="7425559" cy="2479268"/>
          </a:xfrm>
          <a:prstGeom prst="rect">
            <a:avLst/>
          </a:prstGeom>
          <a:solidFill>
            <a:schemeClr val="tx1"/>
          </a:solidFill>
        </p:spPr>
      </p:pic>
      <p:pic>
        <p:nvPicPr>
          <p:cNvPr id="5" name="Afbeelding 4">
            <a:extLst>
              <a:ext uri="{FF2B5EF4-FFF2-40B4-BE49-F238E27FC236}">
                <a16:creationId xmlns:a16="http://schemas.microsoft.com/office/drawing/2014/main" id="{4807DC21-3C4B-4CB1-A543-20E3A94EF2CF}"/>
              </a:ext>
            </a:extLst>
          </p:cNvPr>
          <p:cNvPicPr>
            <a:picLocks noChangeAspect="1"/>
          </p:cNvPicPr>
          <p:nvPr/>
        </p:nvPicPr>
        <p:blipFill>
          <a:blip r:embed="rId3"/>
          <a:stretch>
            <a:fillRect/>
          </a:stretch>
        </p:blipFill>
        <p:spPr>
          <a:xfrm rot="1274827">
            <a:off x="0" y="2440427"/>
            <a:ext cx="8071945" cy="2279952"/>
          </a:xfrm>
          <a:prstGeom prst="rect">
            <a:avLst/>
          </a:prstGeom>
          <a:solidFill>
            <a:srgbClr val="002060"/>
          </a:solidFill>
        </p:spPr>
      </p:pic>
    </p:spTree>
    <p:extLst>
      <p:ext uri="{BB962C8B-B14F-4D97-AF65-F5344CB8AC3E}">
        <p14:creationId xmlns:p14="http://schemas.microsoft.com/office/powerpoint/2010/main" val="2803835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3"/>
          <p:cNvSpPr>
            <a:spLocks noChangeArrowheads="1"/>
          </p:cNvSpPr>
          <p:nvPr/>
        </p:nvSpPr>
        <p:spPr bwMode="auto">
          <a:xfrm>
            <a:off x="251520" y="1700808"/>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endParaRPr lang="en-US" sz="2100" dirty="0">
              <a:solidFill>
                <a:srgbClr val="000000"/>
              </a:solidFill>
              <a:latin typeface="+mn-lt"/>
            </a:endParaRPr>
          </a:p>
          <a:p>
            <a:pPr>
              <a:defRPr/>
            </a:pPr>
            <a:endParaRPr lang="nl-NL" sz="2200" dirty="0">
              <a:latin typeface="+mn-lt"/>
            </a:endParaRPr>
          </a:p>
        </p:txBody>
      </p:sp>
      <p:sp>
        <p:nvSpPr>
          <p:cNvPr id="14" name="AutoShape 34"/>
          <p:cNvSpPr>
            <a:spLocks noChangeArrowheads="1"/>
          </p:cNvSpPr>
          <p:nvPr/>
        </p:nvSpPr>
        <p:spPr bwMode="auto">
          <a:xfrm>
            <a:off x="251520" y="2603376"/>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marL="457200" indent="-457200">
              <a:defRPr/>
            </a:pPr>
            <a:r>
              <a:rPr lang="en-US" sz="2200" dirty="0">
                <a:solidFill>
                  <a:schemeClr val="bg1"/>
                </a:solidFill>
                <a:latin typeface="+mn-lt"/>
              </a:rPr>
              <a:t>2.  </a:t>
            </a:r>
            <a:r>
              <a:rPr lang="en-US" sz="2200" dirty="0" err="1">
                <a:solidFill>
                  <a:schemeClr val="bg1"/>
                </a:solidFill>
                <a:latin typeface="+mn-lt"/>
              </a:rPr>
              <a:t>Analyse</a:t>
            </a:r>
            <a:r>
              <a:rPr lang="en-US" sz="2200" dirty="0">
                <a:solidFill>
                  <a:schemeClr val="bg1"/>
                </a:solidFill>
                <a:latin typeface="+mn-lt"/>
              </a:rPr>
              <a:t> current </a:t>
            </a:r>
            <a:r>
              <a:rPr lang="en-US" sz="2200" dirty="0">
                <a:solidFill>
                  <a:schemeClr val="bg1"/>
                </a:solidFill>
              </a:rPr>
              <a:t>care</a:t>
            </a:r>
          </a:p>
        </p:txBody>
      </p:sp>
      <p:sp>
        <p:nvSpPr>
          <p:cNvPr id="15" name="AutoShape 35"/>
          <p:cNvSpPr>
            <a:spLocks noChangeArrowheads="1"/>
          </p:cNvSpPr>
          <p:nvPr/>
        </p:nvSpPr>
        <p:spPr bwMode="auto">
          <a:xfrm>
            <a:off x="251520" y="3539480"/>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marL="457200" indent="-457200">
              <a:buSzPct val="100000"/>
              <a:defRPr/>
            </a:pPr>
            <a:endParaRPr lang="en-US" sz="1600" dirty="0">
              <a:solidFill>
                <a:srgbClr val="000000"/>
              </a:solidFill>
            </a:endParaRPr>
          </a:p>
        </p:txBody>
      </p:sp>
      <p:sp>
        <p:nvSpPr>
          <p:cNvPr id="16" name="AutoShape 36"/>
          <p:cNvSpPr>
            <a:spLocks noChangeArrowheads="1"/>
          </p:cNvSpPr>
          <p:nvPr/>
        </p:nvSpPr>
        <p:spPr bwMode="auto">
          <a:xfrm>
            <a:off x="251521" y="5411688"/>
            <a:ext cx="4032447"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r>
              <a:rPr lang="en-US" sz="1600" dirty="0">
                <a:solidFill>
                  <a:srgbClr val="000000"/>
                </a:solidFill>
                <a:latin typeface="+mn-lt"/>
              </a:rPr>
              <a:t> </a:t>
            </a:r>
          </a:p>
          <a:p>
            <a:pPr marL="457200" indent="-457200">
              <a:buSzPct val="100000"/>
              <a:defRPr/>
            </a:pPr>
            <a:endParaRPr lang="en-GB" sz="1600" dirty="0">
              <a:solidFill>
                <a:srgbClr val="000000"/>
              </a:solidFill>
            </a:endParaRPr>
          </a:p>
          <a:p>
            <a:pPr>
              <a:defRPr/>
            </a:pPr>
            <a:endParaRPr lang="nl-NL" sz="1600" dirty="0">
              <a:latin typeface="+mn-lt"/>
            </a:endParaRPr>
          </a:p>
        </p:txBody>
      </p:sp>
      <p:sp>
        <p:nvSpPr>
          <p:cNvPr id="17" name="AutoShape 37"/>
          <p:cNvSpPr>
            <a:spLocks noChangeArrowheads="1"/>
          </p:cNvSpPr>
          <p:nvPr/>
        </p:nvSpPr>
        <p:spPr bwMode="auto">
          <a:xfrm>
            <a:off x="251520" y="4547592"/>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endParaRPr lang="en-US" sz="1600" dirty="0">
              <a:solidFill>
                <a:srgbClr val="000000"/>
              </a:solidFill>
              <a:latin typeface="+mn-lt"/>
            </a:endParaRPr>
          </a:p>
          <a:p>
            <a:pPr>
              <a:defRPr/>
            </a:pPr>
            <a:endParaRPr lang="nl-NL" sz="1600" dirty="0">
              <a:latin typeface="+mn-lt"/>
            </a:endParaRPr>
          </a:p>
        </p:txBody>
      </p:sp>
      <p:sp>
        <p:nvSpPr>
          <p:cNvPr id="18" name="Line 43"/>
          <p:cNvSpPr>
            <a:spLocks noChangeShapeType="1"/>
          </p:cNvSpPr>
          <p:nvPr/>
        </p:nvSpPr>
        <p:spPr bwMode="auto">
          <a:xfrm>
            <a:off x="2267744" y="5229200"/>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19" name="Line 48"/>
          <p:cNvSpPr>
            <a:spLocks noChangeShapeType="1"/>
          </p:cNvSpPr>
          <p:nvPr/>
        </p:nvSpPr>
        <p:spPr bwMode="auto">
          <a:xfrm>
            <a:off x="2267744" y="4221088"/>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21" name="Line 50"/>
          <p:cNvSpPr>
            <a:spLocks noChangeShapeType="1"/>
          </p:cNvSpPr>
          <p:nvPr/>
        </p:nvSpPr>
        <p:spPr bwMode="auto">
          <a:xfrm>
            <a:off x="2267744" y="2420888"/>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12" name="Line 48"/>
          <p:cNvSpPr>
            <a:spLocks noChangeShapeType="1"/>
          </p:cNvSpPr>
          <p:nvPr/>
        </p:nvSpPr>
        <p:spPr bwMode="auto">
          <a:xfrm>
            <a:off x="2267744" y="3284984"/>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pic>
        <p:nvPicPr>
          <p:cNvPr id="2052" name="Picture 4"/>
          <p:cNvPicPr>
            <a:picLocks noChangeAspect="1" noChangeArrowheads="1"/>
          </p:cNvPicPr>
          <p:nvPr/>
        </p:nvPicPr>
        <p:blipFill>
          <a:blip r:embed="rId3" cstate="print"/>
          <a:srcRect b="2336"/>
          <a:stretch>
            <a:fillRect/>
          </a:stretch>
        </p:blipFill>
        <p:spPr bwMode="auto">
          <a:xfrm>
            <a:off x="4538805" y="1268760"/>
            <a:ext cx="3705603" cy="4895978"/>
          </a:xfrm>
          <a:prstGeom prst="rect">
            <a:avLst/>
          </a:prstGeom>
          <a:ln>
            <a:noFill/>
          </a:ln>
          <a:effectLst>
            <a:outerShdw blurRad="190500" algn="tl" rotWithShape="0">
              <a:srgbClr val="000000">
                <a:alpha val="70000"/>
              </a:srgbClr>
            </a:outerShdw>
          </a:effectLst>
        </p:spPr>
      </p:pic>
      <p:sp>
        <p:nvSpPr>
          <p:cNvPr id="20" name="Rectangle 2">
            <a:extLst>
              <a:ext uri="{FF2B5EF4-FFF2-40B4-BE49-F238E27FC236}">
                <a16:creationId xmlns:a16="http://schemas.microsoft.com/office/drawing/2014/main" id="{A709D692-6AC3-4DA8-A183-11A2A8F51080}"/>
              </a:ext>
            </a:extLst>
          </p:cNvPr>
          <p:cNvSpPr txBox="1">
            <a:spLocks noChangeArrowheads="1"/>
          </p:cNvSpPr>
          <p:nvPr/>
        </p:nvSpPr>
        <p:spPr bwMode="auto">
          <a:xfrm>
            <a:off x="0" y="404664"/>
            <a:ext cx="8229600" cy="720725"/>
          </a:xfrm>
          <a:prstGeom prst="rect">
            <a:avLst/>
          </a:prstGeom>
          <a:noFill/>
          <a:ln w="9525">
            <a:noFill/>
            <a:miter lim="800000"/>
            <a:headEnd/>
            <a:tailEnd/>
          </a:ln>
        </p:spPr>
        <p:txBody>
          <a:bodyPr lIns="18000"/>
          <a:lstStyle/>
          <a:p>
            <a:pPr algn="ctr" fontAlgn="auto">
              <a:spcBef>
                <a:spcPts val="0"/>
              </a:spcBef>
              <a:spcAft>
                <a:spcPts val="0"/>
              </a:spcAft>
              <a:defRPr/>
            </a:pPr>
            <a:r>
              <a:rPr lang="en-US" sz="3300" b="1" dirty="0">
                <a:solidFill>
                  <a:schemeClr val="tx2">
                    <a:lumMod val="75000"/>
                  </a:schemeClr>
                </a:solidFill>
                <a:latin typeface="Calibri Light" panose="020F0302020204030204" pitchFamily="34" charset="0"/>
                <a:ea typeface="+mj-ea"/>
                <a:cs typeface="Times New Roman" pitchFamily="18" charset="0"/>
              </a:rPr>
              <a:t> </a:t>
            </a:r>
            <a:r>
              <a:rPr lang="nl-NL" sz="3300" dirty="0" err="1">
                <a:solidFill>
                  <a:schemeClr val="tx1">
                    <a:lumMod val="95000"/>
                    <a:lumOff val="5000"/>
                  </a:schemeClr>
                </a:solidFill>
                <a:latin typeface="Calibri Light" panose="020F0302020204030204" pitchFamily="34" charset="0"/>
                <a:ea typeface="+mj-ea"/>
                <a:cs typeface="+mj-cs"/>
              </a:rPr>
              <a:t>Systematic</a:t>
            </a:r>
            <a:r>
              <a:rPr lang="nl-NL" sz="3300" dirty="0">
                <a:solidFill>
                  <a:schemeClr val="tx1">
                    <a:lumMod val="95000"/>
                    <a:lumOff val="5000"/>
                  </a:schemeClr>
                </a:solidFill>
                <a:latin typeface="Calibri Light" panose="020F0302020204030204" pitchFamily="34" charset="0"/>
                <a:ea typeface="+mj-ea"/>
                <a:cs typeface="+mj-cs"/>
              </a:rPr>
              <a:t> approach </a:t>
            </a:r>
            <a:r>
              <a:rPr lang="nl-NL" sz="3300" dirty="0" err="1">
                <a:solidFill>
                  <a:schemeClr val="tx1">
                    <a:lumMod val="95000"/>
                    <a:lumOff val="5000"/>
                  </a:schemeClr>
                </a:solidFill>
                <a:latin typeface="Calibri Light" panose="020F0302020204030204" pitchFamily="34" charset="0"/>
                <a:ea typeface="+mj-ea"/>
                <a:cs typeface="+mj-cs"/>
              </a:rPr>
              <a:t>to</a:t>
            </a:r>
            <a:r>
              <a:rPr lang="nl-NL" sz="3300" dirty="0">
                <a:solidFill>
                  <a:schemeClr val="tx1">
                    <a:lumMod val="95000"/>
                    <a:lumOff val="5000"/>
                  </a:schemeClr>
                </a:solidFill>
                <a:latin typeface="Calibri Light" panose="020F0302020204030204" pitchFamily="34" charset="0"/>
                <a:ea typeface="+mj-ea"/>
                <a:cs typeface="+mj-cs"/>
              </a:rPr>
              <a:t> </a:t>
            </a:r>
            <a:r>
              <a:rPr lang="nl-NL" sz="3300" dirty="0" err="1">
                <a:solidFill>
                  <a:schemeClr val="tx1">
                    <a:lumMod val="95000"/>
                    <a:lumOff val="5000"/>
                  </a:schemeClr>
                </a:solidFill>
                <a:latin typeface="Calibri Light" panose="020F0302020204030204" pitchFamily="34" charset="0"/>
                <a:ea typeface="+mj-ea"/>
                <a:cs typeface="+mj-cs"/>
              </a:rPr>
              <a:t>implementation</a:t>
            </a:r>
            <a:endParaRPr lang="nl-NL" sz="3300" dirty="0">
              <a:solidFill>
                <a:schemeClr val="tx1">
                  <a:lumMod val="95000"/>
                  <a:lumOff val="5000"/>
                </a:schemeClr>
              </a:solidFill>
              <a:latin typeface="Calibri Light" panose="020F0302020204030204" pitchFamily="34" charset="0"/>
              <a:ea typeface="+mj-ea"/>
              <a:cs typeface="+mj-cs"/>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39552" y="2060848"/>
            <a:ext cx="8136904" cy="369332"/>
          </a:xfrm>
          <a:prstGeom prst="rect">
            <a:avLst/>
          </a:prstGeom>
          <a:noFill/>
        </p:spPr>
        <p:txBody>
          <a:bodyPr wrap="square" rtlCol="0">
            <a:spAutoFit/>
          </a:bodyPr>
          <a:lstStyle/>
          <a:p>
            <a:endParaRPr lang="nl-NL" dirty="0"/>
          </a:p>
        </p:txBody>
      </p:sp>
      <p:pic>
        <p:nvPicPr>
          <p:cNvPr id="6" name="Picture 2"/>
          <p:cNvPicPr>
            <a:picLocks noChangeAspect="1" noChangeArrowheads="1"/>
          </p:cNvPicPr>
          <p:nvPr/>
        </p:nvPicPr>
        <p:blipFill>
          <a:blip r:embed="rId3" cstate="print"/>
          <a:srcRect/>
          <a:stretch>
            <a:fillRect/>
          </a:stretch>
        </p:blipFill>
        <p:spPr bwMode="auto">
          <a:xfrm>
            <a:off x="3042418" y="836712"/>
            <a:ext cx="5634038" cy="5510213"/>
          </a:xfrm>
          <a:prstGeom prst="rect">
            <a:avLst/>
          </a:prstGeom>
          <a:noFill/>
          <a:ln w="9525">
            <a:noFill/>
            <a:miter lim="800000"/>
            <a:headEnd/>
            <a:tailEnd/>
          </a:ln>
        </p:spPr>
      </p:pic>
      <p:sp>
        <p:nvSpPr>
          <p:cNvPr id="5" name="Tekstvak 10"/>
          <p:cNvSpPr txBox="1">
            <a:spLocks noChangeArrowheads="1"/>
          </p:cNvSpPr>
          <p:nvPr/>
        </p:nvSpPr>
        <p:spPr bwMode="auto">
          <a:xfrm>
            <a:off x="3586335" y="3213100"/>
            <a:ext cx="1512888" cy="369888"/>
          </a:xfrm>
          <a:prstGeom prst="rect">
            <a:avLst/>
          </a:prstGeom>
          <a:solidFill>
            <a:schemeClr val="bg1"/>
          </a:solidFill>
          <a:ln w="9525">
            <a:solidFill>
              <a:schemeClr val="accent1"/>
            </a:solidFill>
            <a:miter lim="800000"/>
            <a:headEnd/>
            <a:tailEnd/>
          </a:ln>
        </p:spPr>
        <p:txBody>
          <a:bodyPr>
            <a:spAutoFit/>
          </a:bodyPr>
          <a:lstStyle/>
          <a:p>
            <a:r>
              <a:rPr lang="en-US" dirty="0"/>
              <a:t>Streamline</a:t>
            </a:r>
            <a:endParaRPr lang="nl-NL" dirty="0"/>
          </a:p>
        </p:txBody>
      </p:sp>
      <p:sp>
        <p:nvSpPr>
          <p:cNvPr id="8" name="Tekstvak 9"/>
          <p:cNvSpPr txBox="1">
            <a:spLocks noChangeArrowheads="1"/>
          </p:cNvSpPr>
          <p:nvPr/>
        </p:nvSpPr>
        <p:spPr bwMode="auto">
          <a:xfrm>
            <a:off x="3596988" y="3716338"/>
            <a:ext cx="936625" cy="369887"/>
          </a:xfrm>
          <a:prstGeom prst="rect">
            <a:avLst/>
          </a:prstGeom>
          <a:solidFill>
            <a:schemeClr val="bg1"/>
          </a:solidFill>
          <a:ln w="9525">
            <a:solidFill>
              <a:schemeClr val="accent1"/>
            </a:solidFill>
            <a:miter lim="800000"/>
            <a:headEnd/>
            <a:tailEnd/>
          </a:ln>
        </p:spPr>
        <p:txBody>
          <a:bodyPr>
            <a:spAutoFit/>
          </a:bodyPr>
          <a:lstStyle/>
          <a:p>
            <a:r>
              <a:rPr lang="en-US" dirty="0"/>
              <a:t>Switch</a:t>
            </a:r>
            <a:endParaRPr lang="nl-NL" dirty="0"/>
          </a:p>
        </p:txBody>
      </p:sp>
      <p:sp>
        <p:nvSpPr>
          <p:cNvPr id="9" name="Tekstvak 8"/>
          <p:cNvSpPr txBox="1"/>
          <p:nvPr/>
        </p:nvSpPr>
        <p:spPr>
          <a:xfrm>
            <a:off x="142259" y="920621"/>
            <a:ext cx="3024336" cy="3247043"/>
          </a:xfrm>
          <a:prstGeom prst="rect">
            <a:avLst/>
          </a:prstGeom>
          <a:noFill/>
        </p:spPr>
        <p:txBody>
          <a:bodyPr wrap="square" rtlCol="0">
            <a:spAutoFit/>
          </a:bodyPr>
          <a:lstStyle/>
          <a:p>
            <a:r>
              <a:rPr lang="nl-NL" sz="3300" dirty="0">
                <a:latin typeface="Calibri Light" panose="020F0302020204030204" pitchFamily="34" charset="0"/>
              </a:rPr>
              <a:t>QUANTI </a:t>
            </a:r>
            <a:r>
              <a:rPr lang="nl-NL" sz="3300" dirty="0" err="1">
                <a:latin typeface="Calibri Light" panose="020F0302020204030204" pitchFamily="34" charset="0"/>
              </a:rPr>
              <a:t>study</a:t>
            </a:r>
            <a:endParaRPr lang="nl-NL" sz="3300" dirty="0">
              <a:latin typeface="Calibri Light" panose="020F0302020204030204" pitchFamily="34" charset="0"/>
            </a:endParaRPr>
          </a:p>
          <a:p>
            <a:endParaRPr lang="nl-NL" sz="2400" dirty="0">
              <a:solidFill>
                <a:schemeClr val="accent1"/>
              </a:solidFill>
            </a:endParaRPr>
          </a:p>
          <a:p>
            <a:r>
              <a:rPr lang="nl-NL" sz="2400" dirty="0">
                <a:solidFill>
                  <a:schemeClr val="accent1"/>
                </a:solidFill>
              </a:rPr>
              <a:t>1964 </a:t>
            </a:r>
            <a:r>
              <a:rPr lang="nl-NL" sz="2400" dirty="0" err="1">
                <a:solidFill>
                  <a:schemeClr val="accent1"/>
                </a:solidFill>
              </a:rPr>
              <a:t>patients</a:t>
            </a:r>
            <a:r>
              <a:rPr lang="nl-NL" sz="2400" dirty="0">
                <a:solidFill>
                  <a:schemeClr val="accent1"/>
                </a:solidFill>
              </a:rPr>
              <a:t> </a:t>
            </a:r>
            <a:r>
              <a:rPr lang="nl-NL" sz="2400" dirty="0" err="1">
                <a:solidFill>
                  <a:schemeClr val="accent1"/>
                </a:solidFill>
              </a:rPr>
              <a:t>with</a:t>
            </a:r>
            <a:r>
              <a:rPr lang="nl-NL" sz="2400" dirty="0">
                <a:solidFill>
                  <a:schemeClr val="accent1"/>
                </a:solidFill>
              </a:rPr>
              <a:t> </a:t>
            </a:r>
            <a:r>
              <a:rPr lang="nl-NL" sz="2400" dirty="0" err="1">
                <a:solidFill>
                  <a:schemeClr val="accent1"/>
                </a:solidFill>
              </a:rPr>
              <a:t>complicated</a:t>
            </a:r>
            <a:r>
              <a:rPr lang="nl-NL" sz="2400" dirty="0">
                <a:solidFill>
                  <a:schemeClr val="accent1"/>
                </a:solidFill>
              </a:rPr>
              <a:t> UTI</a:t>
            </a:r>
          </a:p>
          <a:p>
            <a:endParaRPr lang="nl-NL" sz="2400" dirty="0">
              <a:solidFill>
                <a:schemeClr val="accent1"/>
              </a:solidFill>
            </a:endParaRPr>
          </a:p>
          <a:p>
            <a:r>
              <a:rPr lang="nl-NL" sz="2400" dirty="0">
                <a:solidFill>
                  <a:schemeClr val="accent1"/>
                </a:solidFill>
              </a:rPr>
              <a:t>38 Dutch </a:t>
            </a:r>
            <a:r>
              <a:rPr lang="nl-NL" sz="2400" dirty="0" err="1">
                <a:solidFill>
                  <a:schemeClr val="accent1"/>
                </a:solidFill>
              </a:rPr>
              <a:t>wards</a:t>
            </a:r>
            <a:endParaRPr lang="nl-NL" sz="2400" dirty="0">
              <a:solidFill>
                <a:schemeClr val="accent1"/>
              </a:solidFill>
            </a:endParaRPr>
          </a:p>
          <a:p>
            <a:r>
              <a:rPr lang="nl-NL" sz="2400" dirty="0">
                <a:solidFill>
                  <a:schemeClr val="accent1"/>
                </a:solidFill>
              </a:rPr>
              <a:t>19 </a:t>
            </a:r>
            <a:r>
              <a:rPr lang="nl-NL" sz="2400" dirty="0" err="1">
                <a:solidFill>
                  <a:schemeClr val="accent1"/>
                </a:solidFill>
              </a:rPr>
              <a:t>hospitals</a:t>
            </a:r>
            <a:endParaRPr lang="nl-NL" sz="2400" dirty="0">
              <a:solidFill>
                <a:schemeClr val="accent1"/>
              </a:solidFill>
            </a:endParaRPr>
          </a:p>
          <a:p>
            <a:endParaRPr lang="nl-NL" sz="2800" b="1" dirty="0">
              <a:solidFill>
                <a:schemeClr val="accent1"/>
              </a:solidFill>
            </a:endParaRPr>
          </a:p>
        </p:txBody>
      </p:sp>
      <p:sp>
        <p:nvSpPr>
          <p:cNvPr id="10" name="Rechthoek 9"/>
          <p:cNvSpPr/>
          <p:nvPr/>
        </p:nvSpPr>
        <p:spPr>
          <a:xfrm>
            <a:off x="850031" y="4104655"/>
            <a:ext cx="2736304" cy="646331"/>
          </a:xfrm>
          <a:prstGeom prst="rect">
            <a:avLst/>
          </a:prstGeom>
          <a:solidFill>
            <a:schemeClr val="bg1"/>
          </a:solidFill>
          <a:ln>
            <a:solidFill>
              <a:schemeClr val="accent1"/>
            </a:solidFill>
          </a:ln>
        </p:spPr>
        <p:txBody>
          <a:bodyPr wrap="square">
            <a:spAutoFit/>
          </a:bodyPr>
          <a:lstStyle/>
          <a:p>
            <a:r>
              <a:rPr lang="nl-NL" dirty="0" err="1"/>
              <a:t>Empirical</a:t>
            </a:r>
            <a:r>
              <a:rPr lang="nl-NL" dirty="0"/>
              <a:t> </a:t>
            </a:r>
            <a:r>
              <a:rPr lang="nl-NL" dirty="0" err="1"/>
              <a:t>therapy</a:t>
            </a:r>
            <a:endParaRPr lang="nl-NL" dirty="0"/>
          </a:p>
          <a:p>
            <a:r>
              <a:rPr lang="nl-NL" dirty="0" err="1"/>
              <a:t>according</a:t>
            </a:r>
            <a:r>
              <a:rPr lang="nl-NL" dirty="0"/>
              <a:t> to </a:t>
            </a:r>
            <a:r>
              <a:rPr lang="nl-NL" dirty="0" err="1"/>
              <a:t>local</a:t>
            </a:r>
            <a:r>
              <a:rPr lang="nl-NL" dirty="0"/>
              <a:t> </a:t>
            </a:r>
            <a:r>
              <a:rPr lang="nl-NL" dirty="0" err="1"/>
              <a:t>guideline</a:t>
            </a:r>
            <a:endParaRPr lang="nl-NL" dirty="0"/>
          </a:p>
        </p:txBody>
      </p:sp>
      <p:sp>
        <p:nvSpPr>
          <p:cNvPr id="11" name="Rectangle 3"/>
          <p:cNvSpPr>
            <a:spLocks noChangeArrowheads="1"/>
          </p:cNvSpPr>
          <p:nvPr/>
        </p:nvSpPr>
        <p:spPr bwMode="auto">
          <a:xfrm>
            <a:off x="4932040" y="6407703"/>
            <a:ext cx="4257769" cy="400110"/>
          </a:xfrm>
          <a:prstGeom prst="rect">
            <a:avLst/>
          </a:prstGeom>
          <a:noFill/>
          <a:ln w="9525">
            <a:noFill/>
            <a:miter lim="800000"/>
            <a:headEnd/>
            <a:tailEnd/>
          </a:ln>
        </p:spPr>
        <p:txBody>
          <a:bodyPr wrap="none" anchor="ctr">
            <a:spAutoFit/>
          </a:bodyPr>
          <a:lstStyle/>
          <a:p>
            <a:pPr eaLnBrk="0" hangingPunct="0"/>
            <a:r>
              <a:rPr lang="nl-NL" sz="2000" dirty="0" err="1">
                <a:ea typeface="msgothic" charset="0"/>
                <a:cs typeface="msgothic" charset="0"/>
              </a:rPr>
              <a:t>Spoorenberg</a:t>
            </a:r>
            <a:r>
              <a:rPr lang="nl-NL" sz="2000" dirty="0">
                <a:ea typeface="msgothic" charset="0"/>
                <a:cs typeface="msgothic" charset="0"/>
              </a:rPr>
              <a:t> et al</a:t>
            </a:r>
            <a:r>
              <a:rPr lang="en-US" sz="2000" dirty="0">
                <a:ea typeface="msgothic" charset="0"/>
                <a:cs typeface="msgothic" charset="0"/>
              </a:rPr>
              <a:t>. BMC Infect </a:t>
            </a:r>
            <a:r>
              <a:rPr lang="en-US" sz="2000" dirty="0" err="1">
                <a:ea typeface="msgothic" charset="0"/>
                <a:cs typeface="msgothic" charset="0"/>
              </a:rPr>
              <a:t>Dis</a:t>
            </a:r>
            <a:r>
              <a:rPr lang="en-US" sz="2000" dirty="0">
                <a:ea typeface="msgothic" charset="0"/>
                <a:cs typeface="msgothic" charset="0"/>
              </a:rPr>
              <a:t> 2015</a:t>
            </a:r>
            <a:endParaRPr lang="nl-NL" sz="2000" dirty="0">
              <a:ea typeface="msgothic" charset="0"/>
              <a:cs typeface="msgothic"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txBox="1">
            <a:spLocks noChangeArrowheads="1"/>
          </p:cNvSpPr>
          <p:nvPr/>
        </p:nvSpPr>
        <p:spPr bwMode="auto">
          <a:xfrm>
            <a:off x="900113" y="1484313"/>
            <a:ext cx="7391400" cy="4897437"/>
          </a:xfrm>
          <a:prstGeom prst="rect">
            <a:avLst/>
          </a:prstGeom>
          <a:noFill/>
          <a:ln w="9525">
            <a:noFill/>
            <a:miter lim="800000"/>
            <a:headEnd/>
            <a:tailEnd/>
          </a:ln>
        </p:spPr>
        <p:txBody>
          <a:bodyPr/>
          <a:lstStyle/>
          <a:p>
            <a:pPr marL="342900" indent="-342900" eaLnBrk="1" hangingPunct="1">
              <a:lnSpc>
                <a:spcPts val="2400"/>
              </a:lnSpc>
              <a:spcBef>
                <a:spcPct val="20000"/>
              </a:spcBef>
              <a:buClr>
                <a:srgbClr val="C00000"/>
              </a:buClr>
              <a:buFont typeface="Arial" pitchFamily="34" charset="0"/>
              <a:buChar char="•"/>
            </a:pPr>
            <a:endParaRPr lang="en-GB" altLang="nl-NL" sz="2600" b="1"/>
          </a:p>
          <a:p>
            <a:pPr marL="342900" indent="-342900" eaLnBrk="1" hangingPunct="1">
              <a:spcBef>
                <a:spcPct val="50000"/>
              </a:spcBef>
            </a:pPr>
            <a:endParaRPr lang="en-GB" altLang="nl-NL" sz="1400" i="1"/>
          </a:p>
        </p:txBody>
      </p:sp>
      <p:pic>
        <p:nvPicPr>
          <p:cNvPr id="13315" name="Picture 2"/>
          <p:cNvPicPr>
            <a:picLocks noChangeAspect="1" noChangeArrowheads="1"/>
          </p:cNvPicPr>
          <p:nvPr/>
        </p:nvPicPr>
        <p:blipFill>
          <a:blip r:embed="rId3"/>
          <a:srcRect/>
          <a:stretch>
            <a:fillRect/>
          </a:stretch>
        </p:blipFill>
        <p:spPr bwMode="auto">
          <a:xfrm>
            <a:off x="666886" y="1200894"/>
            <a:ext cx="7431854" cy="4652000"/>
          </a:xfrm>
          <a:prstGeom prst="rect">
            <a:avLst/>
          </a:prstGeom>
          <a:noFill/>
          <a:ln w="9525">
            <a:noFill/>
            <a:miter lim="800000"/>
            <a:headEnd/>
            <a:tailEnd/>
          </a:ln>
        </p:spPr>
      </p:pic>
      <p:sp>
        <p:nvSpPr>
          <p:cNvPr id="9" name="Rechthoek 8"/>
          <p:cNvSpPr/>
          <p:nvPr/>
        </p:nvSpPr>
        <p:spPr>
          <a:xfrm>
            <a:off x="4114800" y="1440226"/>
            <a:ext cx="772510" cy="45854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2">
            <a:extLst>
              <a:ext uri="{FF2B5EF4-FFF2-40B4-BE49-F238E27FC236}">
                <a16:creationId xmlns:a16="http://schemas.microsoft.com/office/drawing/2014/main" id="{07DE9748-2BB8-4010-8355-9362E632B19D}"/>
              </a:ext>
            </a:extLst>
          </p:cNvPr>
          <p:cNvSpPr txBox="1">
            <a:spLocks noChangeArrowheads="1"/>
          </p:cNvSpPr>
          <p:nvPr/>
        </p:nvSpPr>
        <p:spPr bwMode="auto">
          <a:xfrm>
            <a:off x="0" y="404664"/>
            <a:ext cx="9144000" cy="720725"/>
          </a:xfrm>
          <a:prstGeom prst="rect">
            <a:avLst/>
          </a:prstGeom>
          <a:noFill/>
          <a:ln w="9525">
            <a:noFill/>
            <a:miter lim="800000"/>
            <a:headEnd/>
            <a:tailEnd/>
          </a:ln>
        </p:spPr>
        <p:txBody>
          <a:bodyPr lIns="18000"/>
          <a:lstStyle/>
          <a:p>
            <a:pPr algn="ctr" fontAlgn="auto">
              <a:spcBef>
                <a:spcPts val="0"/>
              </a:spcBef>
              <a:spcAft>
                <a:spcPts val="0"/>
              </a:spcAft>
              <a:defRPr/>
            </a:pPr>
            <a:r>
              <a:rPr lang="en-US" sz="3300" dirty="0">
                <a:solidFill>
                  <a:schemeClr val="tx2">
                    <a:lumMod val="75000"/>
                  </a:schemeClr>
                </a:solidFill>
                <a:latin typeface="Calibri Light" panose="020F0302020204030204" pitchFamily="34" charset="0"/>
                <a:ea typeface="+mj-ea"/>
                <a:cs typeface="Times New Roman" pitchFamily="18" charset="0"/>
              </a:rPr>
              <a:t> AGAR study </a:t>
            </a:r>
            <a:r>
              <a:rPr lang="nl-NL" sz="3300" dirty="0">
                <a:solidFill>
                  <a:schemeClr val="tx1">
                    <a:lumMod val="95000"/>
                    <a:lumOff val="5000"/>
                  </a:schemeClr>
                </a:solidFill>
                <a:latin typeface="Calibri Light" panose="020F0302020204030204" pitchFamily="34" charset="0"/>
                <a:ea typeface="+mj-ea"/>
                <a:cs typeface="+mj-cs"/>
              </a:rPr>
              <a:t>analysis </a:t>
            </a:r>
            <a:r>
              <a:rPr lang="nl-NL" sz="3300" dirty="0" err="1">
                <a:solidFill>
                  <a:schemeClr val="tx1">
                    <a:lumMod val="95000"/>
                    <a:lumOff val="5000"/>
                  </a:schemeClr>
                </a:solidFill>
                <a:latin typeface="Calibri Light" panose="020F0302020204030204" pitchFamily="34" charset="0"/>
                <a:ea typeface="+mj-ea"/>
                <a:cs typeface="+mj-cs"/>
              </a:rPr>
              <a:t>quality</a:t>
            </a:r>
            <a:r>
              <a:rPr lang="nl-NL" sz="3300" dirty="0">
                <a:solidFill>
                  <a:schemeClr val="tx1">
                    <a:lumMod val="95000"/>
                    <a:lumOff val="5000"/>
                  </a:schemeClr>
                </a:solidFill>
                <a:latin typeface="Calibri Light" panose="020F0302020204030204" pitchFamily="34" charset="0"/>
                <a:ea typeface="+mj-ea"/>
                <a:cs typeface="+mj-cs"/>
              </a:rPr>
              <a:t> of care LRTI</a:t>
            </a:r>
          </a:p>
        </p:txBody>
      </p:sp>
      <p:sp>
        <p:nvSpPr>
          <p:cNvPr id="2" name="Rechthoek 1">
            <a:extLst>
              <a:ext uri="{FF2B5EF4-FFF2-40B4-BE49-F238E27FC236}">
                <a16:creationId xmlns:a16="http://schemas.microsoft.com/office/drawing/2014/main" id="{A08FDDD3-7422-4BF9-8FCA-A0651AAEE7EF}"/>
              </a:ext>
            </a:extLst>
          </p:cNvPr>
          <p:cNvSpPr/>
          <p:nvPr/>
        </p:nvSpPr>
        <p:spPr>
          <a:xfrm>
            <a:off x="6293989" y="6406709"/>
            <a:ext cx="2850011" cy="369332"/>
          </a:xfrm>
          <a:prstGeom prst="rect">
            <a:avLst/>
          </a:prstGeom>
        </p:spPr>
        <p:txBody>
          <a:bodyPr wrap="none">
            <a:spAutoFit/>
          </a:bodyPr>
          <a:lstStyle/>
          <a:p>
            <a:r>
              <a:rPr lang="nl-NL" altLang="nl-NL" dirty="0"/>
              <a:t>Schouten JA,  et al</a:t>
            </a:r>
            <a:r>
              <a:rPr lang="en-US" altLang="nl-NL" dirty="0"/>
              <a:t>. </a:t>
            </a:r>
            <a:r>
              <a:rPr lang="nl-NL" altLang="nl-NL" dirty="0"/>
              <a:t>JAC 2005</a:t>
            </a:r>
          </a:p>
        </p:txBody>
      </p:sp>
    </p:spTree>
    <p:extLst>
      <p:ext uri="{BB962C8B-B14F-4D97-AF65-F5344CB8AC3E}">
        <p14:creationId xmlns:p14="http://schemas.microsoft.com/office/powerpoint/2010/main" val="308907281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txBox="1">
            <a:spLocks noChangeArrowheads="1"/>
          </p:cNvSpPr>
          <p:nvPr/>
        </p:nvSpPr>
        <p:spPr bwMode="auto">
          <a:xfrm>
            <a:off x="900113" y="1484313"/>
            <a:ext cx="7391400" cy="4897437"/>
          </a:xfrm>
          <a:prstGeom prst="rect">
            <a:avLst/>
          </a:prstGeom>
          <a:noFill/>
          <a:ln w="9525">
            <a:noFill/>
            <a:miter lim="800000"/>
            <a:headEnd/>
            <a:tailEnd/>
          </a:ln>
        </p:spPr>
        <p:txBody>
          <a:bodyPr/>
          <a:lstStyle/>
          <a:p>
            <a:pPr marL="342900" indent="-342900" eaLnBrk="1" hangingPunct="1">
              <a:lnSpc>
                <a:spcPts val="2400"/>
              </a:lnSpc>
              <a:spcBef>
                <a:spcPct val="20000"/>
              </a:spcBef>
              <a:buClr>
                <a:srgbClr val="C00000"/>
              </a:buClr>
              <a:buFont typeface="Arial" pitchFamily="34" charset="0"/>
              <a:buChar char="•"/>
            </a:pPr>
            <a:endParaRPr lang="en-GB" altLang="nl-NL" sz="2600" b="1" dirty="0"/>
          </a:p>
          <a:p>
            <a:pPr marL="342900" indent="-342900" eaLnBrk="1" hangingPunct="1">
              <a:spcBef>
                <a:spcPct val="50000"/>
              </a:spcBef>
            </a:pPr>
            <a:endParaRPr lang="en-GB" altLang="nl-NL" sz="1400" i="1" dirty="0"/>
          </a:p>
        </p:txBody>
      </p:sp>
      <p:pic>
        <p:nvPicPr>
          <p:cNvPr id="13315" name="Picture 2"/>
          <p:cNvPicPr>
            <a:picLocks noChangeAspect="1" noChangeArrowheads="1"/>
          </p:cNvPicPr>
          <p:nvPr/>
        </p:nvPicPr>
        <p:blipFill>
          <a:blip r:embed="rId3"/>
          <a:srcRect/>
          <a:stretch>
            <a:fillRect/>
          </a:stretch>
        </p:blipFill>
        <p:spPr bwMode="auto">
          <a:xfrm>
            <a:off x="509232" y="1200894"/>
            <a:ext cx="7431854" cy="4652000"/>
          </a:xfrm>
          <a:prstGeom prst="rect">
            <a:avLst/>
          </a:prstGeom>
          <a:noFill/>
          <a:ln w="9525">
            <a:noFill/>
            <a:miter lim="800000"/>
            <a:headEnd/>
            <a:tailEnd/>
          </a:ln>
        </p:spPr>
      </p:pic>
      <p:sp>
        <p:nvSpPr>
          <p:cNvPr id="9" name="Rechthoek 8"/>
          <p:cNvSpPr/>
          <p:nvPr/>
        </p:nvSpPr>
        <p:spPr>
          <a:xfrm>
            <a:off x="5360276" y="1511273"/>
            <a:ext cx="772510" cy="45854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1B4ACE36-C18C-46AF-9E68-06B9109DD591}"/>
              </a:ext>
            </a:extLst>
          </p:cNvPr>
          <p:cNvSpPr/>
          <p:nvPr/>
        </p:nvSpPr>
        <p:spPr>
          <a:xfrm>
            <a:off x="6001793" y="6406709"/>
            <a:ext cx="3142207" cy="400110"/>
          </a:xfrm>
          <a:prstGeom prst="rect">
            <a:avLst/>
          </a:prstGeom>
        </p:spPr>
        <p:txBody>
          <a:bodyPr wrap="none">
            <a:spAutoFit/>
          </a:bodyPr>
          <a:lstStyle/>
          <a:p>
            <a:r>
              <a:rPr lang="nl-NL" altLang="nl-NL" sz="2000" dirty="0"/>
              <a:t>Schouten JA,  et al</a:t>
            </a:r>
            <a:r>
              <a:rPr lang="en-US" altLang="nl-NL" sz="2000" dirty="0"/>
              <a:t>. </a:t>
            </a:r>
            <a:r>
              <a:rPr lang="nl-NL" altLang="nl-NL" sz="2000" dirty="0"/>
              <a:t>JAC 2005</a:t>
            </a:r>
          </a:p>
        </p:txBody>
      </p:sp>
      <p:sp>
        <p:nvSpPr>
          <p:cNvPr id="3" name="Pijl: rechts 2">
            <a:extLst>
              <a:ext uri="{FF2B5EF4-FFF2-40B4-BE49-F238E27FC236}">
                <a16:creationId xmlns:a16="http://schemas.microsoft.com/office/drawing/2014/main" id="{AF474D7B-655B-4F52-9B86-5FA8020DCA59}"/>
              </a:ext>
            </a:extLst>
          </p:cNvPr>
          <p:cNvSpPr/>
          <p:nvPr/>
        </p:nvSpPr>
        <p:spPr>
          <a:xfrm>
            <a:off x="368821" y="5248947"/>
            <a:ext cx="531292" cy="408159"/>
          </a:xfrm>
          <a:prstGeom prst="rightArrow">
            <a:avLst>
              <a:gd name="adj1" fmla="val 50000"/>
              <a:gd name="adj2" fmla="val 615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2">
            <a:extLst>
              <a:ext uri="{FF2B5EF4-FFF2-40B4-BE49-F238E27FC236}">
                <a16:creationId xmlns:a16="http://schemas.microsoft.com/office/drawing/2014/main" id="{8B31AEF9-4B93-48B8-B0BF-3ECEC53FA01E}"/>
              </a:ext>
            </a:extLst>
          </p:cNvPr>
          <p:cNvSpPr txBox="1">
            <a:spLocks noChangeArrowheads="1"/>
          </p:cNvSpPr>
          <p:nvPr/>
        </p:nvSpPr>
        <p:spPr bwMode="auto">
          <a:xfrm>
            <a:off x="0" y="404664"/>
            <a:ext cx="9144000" cy="720725"/>
          </a:xfrm>
          <a:prstGeom prst="rect">
            <a:avLst/>
          </a:prstGeom>
          <a:noFill/>
          <a:ln w="9525">
            <a:noFill/>
            <a:miter lim="800000"/>
            <a:headEnd/>
            <a:tailEnd/>
          </a:ln>
        </p:spPr>
        <p:txBody>
          <a:bodyPr lIns="18000"/>
          <a:lstStyle/>
          <a:p>
            <a:pPr algn="ctr" fontAlgn="auto">
              <a:spcBef>
                <a:spcPts val="0"/>
              </a:spcBef>
              <a:spcAft>
                <a:spcPts val="0"/>
              </a:spcAft>
              <a:defRPr/>
            </a:pPr>
            <a:r>
              <a:rPr lang="en-US" sz="3300" dirty="0">
                <a:solidFill>
                  <a:schemeClr val="tx2">
                    <a:lumMod val="75000"/>
                  </a:schemeClr>
                </a:solidFill>
                <a:latin typeface="Calibri Light" panose="020F0302020204030204" pitchFamily="34" charset="0"/>
                <a:ea typeface="+mj-ea"/>
                <a:cs typeface="Times New Roman" pitchFamily="18" charset="0"/>
              </a:rPr>
              <a:t> AGAR study </a:t>
            </a:r>
            <a:r>
              <a:rPr lang="nl-NL" sz="3300" dirty="0">
                <a:solidFill>
                  <a:schemeClr val="tx1">
                    <a:lumMod val="95000"/>
                    <a:lumOff val="5000"/>
                  </a:schemeClr>
                </a:solidFill>
                <a:latin typeface="Calibri Light" panose="020F0302020204030204" pitchFamily="34" charset="0"/>
                <a:ea typeface="+mj-ea"/>
                <a:cs typeface="+mj-cs"/>
              </a:rPr>
              <a:t>analysis </a:t>
            </a:r>
            <a:r>
              <a:rPr lang="nl-NL" sz="3300" dirty="0" err="1">
                <a:solidFill>
                  <a:schemeClr val="tx1">
                    <a:lumMod val="95000"/>
                    <a:lumOff val="5000"/>
                  </a:schemeClr>
                </a:solidFill>
                <a:latin typeface="Calibri Light" panose="020F0302020204030204" pitchFamily="34" charset="0"/>
                <a:ea typeface="+mj-ea"/>
                <a:cs typeface="+mj-cs"/>
              </a:rPr>
              <a:t>quality</a:t>
            </a:r>
            <a:r>
              <a:rPr lang="nl-NL" sz="3300" dirty="0">
                <a:solidFill>
                  <a:schemeClr val="tx1">
                    <a:lumMod val="95000"/>
                    <a:lumOff val="5000"/>
                  </a:schemeClr>
                </a:solidFill>
                <a:latin typeface="Calibri Light" panose="020F0302020204030204" pitchFamily="34" charset="0"/>
                <a:ea typeface="+mj-ea"/>
                <a:cs typeface="+mj-cs"/>
              </a:rPr>
              <a:t> of care LRTI</a:t>
            </a:r>
          </a:p>
        </p:txBody>
      </p:sp>
    </p:spTree>
    <p:extLst>
      <p:ext uri="{BB962C8B-B14F-4D97-AF65-F5344CB8AC3E}">
        <p14:creationId xmlns:p14="http://schemas.microsoft.com/office/powerpoint/2010/main" val="363277123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3"/>
          <p:cNvSpPr>
            <a:spLocks noChangeArrowheads="1"/>
          </p:cNvSpPr>
          <p:nvPr/>
        </p:nvSpPr>
        <p:spPr bwMode="auto">
          <a:xfrm>
            <a:off x="251520" y="1700808"/>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endParaRPr lang="en-US" sz="2100" dirty="0">
              <a:solidFill>
                <a:srgbClr val="000000"/>
              </a:solidFill>
              <a:latin typeface="+mn-lt"/>
            </a:endParaRPr>
          </a:p>
          <a:p>
            <a:pPr>
              <a:defRPr/>
            </a:pPr>
            <a:endParaRPr lang="nl-NL" sz="2200" dirty="0">
              <a:latin typeface="+mn-lt"/>
            </a:endParaRPr>
          </a:p>
        </p:txBody>
      </p:sp>
      <p:sp>
        <p:nvSpPr>
          <p:cNvPr id="14" name="AutoShape 34"/>
          <p:cNvSpPr>
            <a:spLocks noChangeArrowheads="1"/>
          </p:cNvSpPr>
          <p:nvPr/>
        </p:nvSpPr>
        <p:spPr bwMode="auto">
          <a:xfrm>
            <a:off x="251520" y="2603376"/>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a:defRPr/>
            </a:pPr>
            <a:endParaRPr lang="en-US" sz="1600" dirty="0">
              <a:solidFill>
                <a:srgbClr val="000000"/>
              </a:solidFill>
              <a:latin typeface="+mn-lt"/>
            </a:endParaRPr>
          </a:p>
          <a:p>
            <a:pPr>
              <a:defRPr/>
            </a:pPr>
            <a:endParaRPr lang="nl-NL" sz="1600" dirty="0">
              <a:solidFill>
                <a:srgbClr val="000000"/>
              </a:solidFill>
              <a:latin typeface="+mn-lt"/>
            </a:endParaRPr>
          </a:p>
        </p:txBody>
      </p:sp>
      <p:sp>
        <p:nvSpPr>
          <p:cNvPr id="15" name="AutoShape 35"/>
          <p:cNvSpPr>
            <a:spLocks noChangeArrowheads="1"/>
          </p:cNvSpPr>
          <p:nvPr/>
        </p:nvSpPr>
        <p:spPr bwMode="auto">
          <a:xfrm>
            <a:off x="251520" y="3539480"/>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marL="457200" indent="-457200">
              <a:buSzPct val="100000"/>
              <a:buAutoNum type="arabicPeriod" startAt="3"/>
              <a:defRPr/>
            </a:pPr>
            <a:r>
              <a:rPr lang="en-US" sz="2200" dirty="0" err="1">
                <a:solidFill>
                  <a:schemeClr val="bg1"/>
                </a:solidFill>
              </a:rPr>
              <a:t>Analyse</a:t>
            </a:r>
            <a:r>
              <a:rPr lang="en-US" sz="2200" dirty="0">
                <a:solidFill>
                  <a:schemeClr val="bg1"/>
                </a:solidFill>
              </a:rPr>
              <a:t> factors influencing </a:t>
            </a:r>
          </a:p>
          <a:p>
            <a:pPr marL="457200" indent="-457200">
              <a:buSzPct val="100000"/>
              <a:defRPr/>
            </a:pPr>
            <a:r>
              <a:rPr lang="en-US" sz="2200" dirty="0">
                <a:solidFill>
                  <a:schemeClr val="bg1"/>
                </a:solidFill>
              </a:rPr>
              <a:t>	appropriate care </a:t>
            </a:r>
          </a:p>
        </p:txBody>
      </p:sp>
      <p:sp>
        <p:nvSpPr>
          <p:cNvPr id="16" name="AutoShape 36"/>
          <p:cNvSpPr>
            <a:spLocks noChangeArrowheads="1"/>
          </p:cNvSpPr>
          <p:nvPr/>
        </p:nvSpPr>
        <p:spPr bwMode="auto">
          <a:xfrm>
            <a:off x="251521" y="5411688"/>
            <a:ext cx="4032447"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r>
              <a:rPr lang="en-US" sz="1600" dirty="0">
                <a:solidFill>
                  <a:srgbClr val="000000"/>
                </a:solidFill>
                <a:latin typeface="+mn-lt"/>
              </a:rPr>
              <a:t> </a:t>
            </a:r>
          </a:p>
          <a:p>
            <a:pPr>
              <a:defRPr/>
            </a:pPr>
            <a:endParaRPr lang="nl-NL" sz="1600" dirty="0">
              <a:latin typeface="+mn-lt"/>
            </a:endParaRPr>
          </a:p>
        </p:txBody>
      </p:sp>
      <p:sp>
        <p:nvSpPr>
          <p:cNvPr id="17" name="AutoShape 37"/>
          <p:cNvSpPr>
            <a:spLocks noChangeArrowheads="1"/>
          </p:cNvSpPr>
          <p:nvPr/>
        </p:nvSpPr>
        <p:spPr bwMode="auto">
          <a:xfrm>
            <a:off x="251520" y="4547592"/>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endParaRPr lang="en-US" sz="1600" dirty="0">
              <a:solidFill>
                <a:srgbClr val="000000"/>
              </a:solidFill>
              <a:latin typeface="+mn-lt"/>
            </a:endParaRPr>
          </a:p>
          <a:p>
            <a:pPr>
              <a:defRPr/>
            </a:pPr>
            <a:endParaRPr lang="nl-NL" sz="1600" dirty="0">
              <a:latin typeface="+mn-lt"/>
            </a:endParaRPr>
          </a:p>
        </p:txBody>
      </p:sp>
      <p:sp>
        <p:nvSpPr>
          <p:cNvPr id="18" name="Line 43"/>
          <p:cNvSpPr>
            <a:spLocks noChangeShapeType="1"/>
          </p:cNvSpPr>
          <p:nvPr/>
        </p:nvSpPr>
        <p:spPr bwMode="auto">
          <a:xfrm>
            <a:off x="2267744" y="5229200"/>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19" name="Line 48"/>
          <p:cNvSpPr>
            <a:spLocks noChangeShapeType="1"/>
          </p:cNvSpPr>
          <p:nvPr/>
        </p:nvSpPr>
        <p:spPr bwMode="auto">
          <a:xfrm>
            <a:off x="2267744" y="4221088"/>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21" name="Line 50"/>
          <p:cNvSpPr>
            <a:spLocks noChangeShapeType="1"/>
          </p:cNvSpPr>
          <p:nvPr/>
        </p:nvSpPr>
        <p:spPr bwMode="auto">
          <a:xfrm>
            <a:off x="2267744" y="2420888"/>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12" name="Line 48"/>
          <p:cNvSpPr>
            <a:spLocks noChangeShapeType="1"/>
          </p:cNvSpPr>
          <p:nvPr/>
        </p:nvSpPr>
        <p:spPr bwMode="auto">
          <a:xfrm>
            <a:off x="2267744" y="3284984"/>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pic>
        <p:nvPicPr>
          <p:cNvPr id="4101" name="Picture 5"/>
          <p:cNvPicPr>
            <a:picLocks noChangeAspect="1" noChangeArrowheads="1"/>
          </p:cNvPicPr>
          <p:nvPr/>
        </p:nvPicPr>
        <p:blipFill>
          <a:blip r:embed="rId3" cstate="print"/>
          <a:srcRect t="750" b="1874"/>
          <a:stretch>
            <a:fillRect/>
          </a:stretch>
        </p:blipFill>
        <p:spPr bwMode="auto">
          <a:xfrm>
            <a:off x="4499992" y="1340768"/>
            <a:ext cx="3744417" cy="4847877"/>
          </a:xfrm>
          <a:prstGeom prst="rect">
            <a:avLst/>
          </a:prstGeom>
          <a:ln>
            <a:noFill/>
          </a:ln>
          <a:effectLst>
            <a:outerShdw blurRad="190500" algn="tl" rotWithShape="0">
              <a:srgbClr val="000000">
                <a:alpha val="70000"/>
              </a:srgbClr>
            </a:outerShdw>
          </a:effectLst>
        </p:spPr>
      </p:pic>
      <p:sp>
        <p:nvSpPr>
          <p:cNvPr id="20" name="Rectangle 2">
            <a:extLst>
              <a:ext uri="{FF2B5EF4-FFF2-40B4-BE49-F238E27FC236}">
                <a16:creationId xmlns:a16="http://schemas.microsoft.com/office/drawing/2014/main" id="{9ED4A201-81DF-432D-A0C3-B49512F8A6E5}"/>
              </a:ext>
            </a:extLst>
          </p:cNvPr>
          <p:cNvSpPr txBox="1">
            <a:spLocks noChangeArrowheads="1"/>
          </p:cNvSpPr>
          <p:nvPr/>
        </p:nvSpPr>
        <p:spPr bwMode="auto">
          <a:xfrm>
            <a:off x="0" y="404664"/>
            <a:ext cx="8229600" cy="720725"/>
          </a:xfrm>
          <a:prstGeom prst="rect">
            <a:avLst/>
          </a:prstGeom>
          <a:noFill/>
          <a:ln w="9525">
            <a:noFill/>
            <a:miter lim="800000"/>
            <a:headEnd/>
            <a:tailEnd/>
          </a:ln>
        </p:spPr>
        <p:txBody>
          <a:bodyPr lIns="18000"/>
          <a:lstStyle/>
          <a:p>
            <a:pPr algn="ctr" fontAlgn="auto">
              <a:spcBef>
                <a:spcPts val="0"/>
              </a:spcBef>
              <a:spcAft>
                <a:spcPts val="0"/>
              </a:spcAft>
              <a:defRPr/>
            </a:pPr>
            <a:r>
              <a:rPr lang="en-US" sz="3300" b="1" dirty="0">
                <a:solidFill>
                  <a:schemeClr val="tx2">
                    <a:lumMod val="75000"/>
                  </a:schemeClr>
                </a:solidFill>
                <a:latin typeface="Calibri Light" panose="020F0302020204030204" pitchFamily="34" charset="0"/>
                <a:ea typeface="+mj-ea"/>
                <a:cs typeface="Times New Roman" pitchFamily="18" charset="0"/>
              </a:rPr>
              <a:t> </a:t>
            </a:r>
            <a:r>
              <a:rPr lang="nl-NL" sz="3300" dirty="0" err="1">
                <a:solidFill>
                  <a:schemeClr val="tx1">
                    <a:lumMod val="95000"/>
                    <a:lumOff val="5000"/>
                  </a:schemeClr>
                </a:solidFill>
                <a:latin typeface="Calibri Light" panose="020F0302020204030204" pitchFamily="34" charset="0"/>
                <a:ea typeface="+mj-ea"/>
                <a:cs typeface="+mj-cs"/>
              </a:rPr>
              <a:t>Systematic</a:t>
            </a:r>
            <a:r>
              <a:rPr lang="nl-NL" sz="3300" dirty="0">
                <a:solidFill>
                  <a:schemeClr val="tx1">
                    <a:lumMod val="95000"/>
                    <a:lumOff val="5000"/>
                  </a:schemeClr>
                </a:solidFill>
                <a:latin typeface="Calibri Light" panose="020F0302020204030204" pitchFamily="34" charset="0"/>
                <a:ea typeface="+mj-ea"/>
                <a:cs typeface="+mj-cs"/>
              </a:rPr>
              <a:t> approach </a:t>
            </a:r>
            <a:r>
              <a:rPr lang="nl-NL" sz="3300" dirty="0" err="1">
                <a:solidFill>
                  <a:schemeClr val="tx1">
                    <a:lumMod val="95000"/>
                    <a:lumOff val="5000"/>
                  </a:schemeClr>
                </a:solidFill>
                <a:latin typeface="Calibri Light" panose="020F0302020204030204" pitchFamily="34" charset="0"/>
                <a:ea typeface="+mj-ea"/>
                <a:cs typeface="+mj-cs"/>
              </a:rPr>
              <a:t>to</a:t>
            </a:r>
            <a:r>
              <a:rPr lang="nl-NL" sz="3300" dirty="0">
                <a:solidFill>
                  <a:schemeClr val="tx1">
                    <a:lumMod val="95000"/>
                    <a:lumOff val="5000"/>
                  </a:schemeClr>
                </a:solidFill>
                <a:latin typeface="Calibri Light" panose="020F0302020204030204" pitchFamily="34" charset="0"/>
                <a:ea typeface="+mj-ea"/>
                <a:cs typeface="+mj-cs"/>
              </a:rPr>
              <a:t> </a:t>
            </a:r>
            <a:r>
              <a:rPr lang="nl-NL" sz="3300" dirty="0" err="1">
                <a:solidFill>
                  <a:schemeClr val="tx1">
                    <a:lumMod val="95000"/>
                    <a:lumOff val="5000"/>
                  </a:schemeClr>
                </a:solidFill>
                <a:latin typeface="Calibri Light" panose="020F0302020204030204" pitchFamily="34" charset="0"/>
                <a:ea typeface="+mj-ea"/>
                <a:cs typeface="+mj-cs"/>
              </a:rPr>
              <a:t>implementation</a:t>
            </a:r>
            <a:endParaRPr lang="nl-NL" sz="3300" dirty="0">
              <a:solidFill>
                <a:schemeClr val="tx1">
                  <a:lumMod val="95000"/>
                  <a:lumOff val="5000"/>
                </a:schemeClr>
              </a:solidFill>
              <a:latin typeface="Calibri Light" panose="020F0302020204030204" pitchFamily="34" charset="0"/>
              <a:ea typeface="+mj-ea"/>
              <a:cs typeface="+mj-cs"/>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62" name="Rectangle 6"/>
          <p:cNvSpPr>
            <a:spLocks noGrp="1" noChangeArrowheads="1"/>
          </p:cNvSpPr>
          <p:nvPr>
            <p:ph type="title"/>
          </p:nvPr>
        </p:nvSpPr>
        <p:spPr/>
        <p:txBody>
          <a:bodyPr/>
          <a:lstStyle/>
          <a:p>
            <a:r>
              <a:rPr lang="nl-NL" sz="3200" dirty="0" err="1"/>
              <a:t>Cabana</a:t>
            </a:r>
            <a:r>
              <a:rPr lang="nl-NL" sz="3200" dirty="0"/>
              <a:t> model of </a:t>
            </a:r>
            <a:r>
              <a:rPr lang="nl-NL" sz="3200" dirty="0" err="1"/>
              <a:t>barriers</a:t>
            </a:r>
            <a:r>
              <a:rPr lang="nl-NL" sz="3200" dirty="0"/>
              <a:t> to </a:t>
            </a:r>
            <a:r>
              <a:rPr lang="nl-NL" sz="3200" dirty="0" err="1"/>
              <a:t>change</a:t>
            </a:r>
            <a:endParaRPr lang="nl-NL" sz="3200" dirty="0"/>
          </a:p>
        </p:txBody>
      </p:sp>
      <p:pic>
        <p:nvPicPr>
          <p:cNvPr id="915464" name="Picture 8"/>
          <p:cNvPicPr>
            <a:picLocks noChangeAspect="1" noChangeArrowheads="1"/>
          </p:cNvPicPr>
          <p:nvPr/>
        </p:nvPicPr>
        <p:blipFill>
          <a:blip r:embed="rId2" cstate="print"/>
          <a:srcRect/>
          <a:stretch>
            <a:fillRect/>
          </a:stretch>
        </p:blipFill>
        <p:spPr bwMode="auto">
          <a:xfrm>
            <a:off x="0" y="1773238"/>
            <a:ext cx="9144000" cy="3994150"/>
          </a:xfrm>
          <a:prstGeom prst="rect">
            <a:avLst/>
          </a:prstGeom>
          <a:noFill/>
          <a:ln w="9525">
            <a:noFill/>
            <a:miter lim="800000"/>
            <a:headEnd/>
            <a:tailEnd/>
          </a:ln>
          <a:effectLst/>
        </p:spPr>
      </p:pic>
      <p:sp>
        <p:nvSpPr>
          <p:cNvPr id="4" name="Rectangle 2">
            <a:extLst>
              <a:ext uri="{FF2B5EF4-FFF2-40B4-BE49-F238E27FC236}">
                <a16:creationId xmlns:a16="http://schemas.microsoft.com/office/drawing/2014/main" id="{038C9DDF-9534-4491-91EE-8C1E005BA4AF}"/>
              </a:ext>
            </a:extLst>
          </p:cNvPr>
          <p:cNvSpPr txBox="1">
            <a:spLocks noChangeArrowheads="1"/>
          </p:cNvSpPr>
          <p:nvPr/>
        </p:nvSpPr>
        <p:spPr bwMode="auto">
          <a:xfrm>
            <a:off x="0" y="283779"/>
            <a:ext cx="8686800" cy="1292773"/>
          </a:xfrm>
          <a:prstGeom prst="rect">
            <a:avLst/>
          </a:prstGeom>
          <a:solidFill>
            <a:schemeClr val="bg1"/>
          </a:solidFill>
          <a:ln w="9525">
            <a:noFill/>
            <a:miter lim="800000"/>
            <a:headEnd/>
            <a:tailEnd/>
          </a:ln>
        </p:spPr>
        <p:txBody>
          <a:bodyPr lIns="18000"/>
          <a:lstStyle/>
          <a:p>
            <a:pPr algn="ctr" fontAlgn="auto">
              <a:spcBef>
                <a:spcPts val="0"/>
              </a:spcBef>
              <a:spcAft>
                <a:spcPts val="0"/>
              </a:spcAft>
              <a:defRPr/>
            </a:pPr>
            <a:r>
              <a:rPr lang="en-US" sz="3300" b="1" dirty="0">
                <a:latin typeface="Calibri Light" panose="020F0302020204030204" pitchFamily="34" charset="0"/>
                <a:ea typeface="+mj-ea"/>
                <a:cs typeface="Times New Roman" pitchFamily="18" charset="0"/>
              </a:rPr>
              <a:t> </a:t>
            </a:r>
            <a:r>
              <a:rPr lang="nl-NL" sz="3300" dirty="0" err="1">
                <a:latin typeface="Calibri Light" panose="020F0302020204030204" pitchFamily="34" charset="0"/>
                <a:ea typeface="+mj-ea"/>
                <a:cs typeface="+mj-cs"/>
              </a:rPr>
              <a:t>Systematic</a:t>
            </a:r>
            <a:r>
              <a:rPr lang="nl-NL" sz="3300" dirty="0">
                <a:latin typeface="Calibri Light" panose="020F0302020204030204" pitchFamily="34" charset="0"/>
                <a:ea typeface="+mj-ea"/>
                <a:cs typeface="+mj-cs"/>
              </a:rPr>
              <a:t> approach </a:t>
            </a:r>
            <a:r>
              <a:rPr lang="nl-NL" sz="3300" dirty="0" err="1">
                <a:latin typeface="Calibri Light" panose="020F0302020204030204" pitchFamily="34" charset="0"/>
                <a:ea typeface="+mj-ea"/>
                <a:cs typeface="+mj-cs"/>
              </a:rPr>
              <a:t>to</a:t>
            </a:r>
            <a:r>
              <a:rPr lang="nl-NL" sz="3300" dirty="0">
                <a:latin typeface="Calibri Light" panose="020F0302020204030204" pitchFamily="34" charset="0"/>
                <a:ea typeface="+mj-ea"/>
                <a:cs typeface="+mj-cs"/>
              </a:rPr>
              <a:t> </a:t>
            </a:r>
            <a:r>
              <a:rPr lang="nl-NL" sz="3300" dirty="0" err="1">
                <a:latin typeface="Calibri Light" panose="020F0302020204030204" pitchFamily="34" charset="0"/>
                <a:ea typeface="+mj-ea"/>
                <a:cs typeface="+mj-cs"/>
              </a:rPr>
              <a:t>implementation</a:t>
            </a:r>
            <a:endParaRPr lang="nl-NL" sz="3300" dirty="0">
              <a:latin typeface="Calibri Light" panose="020F0302020204030204" pitchFamily="34" charset="0"/>
              <a:ea typeface="+mj-ea"/>
              <a:cs typeface="+mj-cs"/>
            </a:endParaRPr>
          </a:p>
        </p:txBody>
      </p:sp>
      <p:sp>
        <p:nvSpPr>
          <p:cNvPr id="5" name="Rectangle 3">
            <a:extLst>
              <a:ext uri="{FF2B5EF4-FFF2-40B4-BE49-F238E27FC236}">
                <a16:creationId xmlns:a16="http://schemas.microsoft.com/office/drawing/2014/main" id="{5E00DEBE-1427-432D-99A7-517237CC0A48}"/>
              </a:ext>
            </a:extLst>
          </p:cNvPr>
          <p:cNvSpPr>
            <a:spLocks noChangeArrowheads="1"/>
          </p:cNvSpPr>
          <p:nvPr/>
        </p:nvSpPr>
        <p:spPr bwMode="auto">
          <a:xfrm>
            <a:off x="6953529" y="6481963"/>
            <a:ext cx="2190471" cy="400110"/>
          </a:xfrm>
          <a:prstGeom prst="rect">
            <a:avLst/>
          </a:prstGeom>
          <a:noFill/>
          <a:ln w="9525">
            <a:noFill/>
            <a:miter lim="800000"/>
            <a:headEnd/>
            <a:tailEnd/>
          </a:ln>
        </p:spPr>
        <p:txBody>
          <a:bodyPr wrap="none" anchor="ctr">
            <a:spAutoFit/>
          </a:bodyPr>
          <a:lstStyle/>
          <a:p>
            <a:pPr eaLnBrk="0" hangingPunct="0"/>
            <a:r>
              <a:rPr lang="nl-NL" sz="2000" dirty="0" err="1">
                <a:ea typeface="msgothic" charset="0"/>
                <a:cs typeface="msgothic" charset="0"/>
              </a:rPr>
              <a:t>Cabana</a:t>
            </a:r>
            <a:r>
              <a:rPr lang="en-US" sz="2000" dirty="0">
                <a:ea typeface="msgothic" charset="0"/>
                <a:cs typeface="msgothic" charset="0"/>
              </a:rPr>
              <a:t> JAMA 1999</a:t>
            </a:r>
            <a:endParaRPr lang="nl-NL" sz="2000" dirty="0">
              <a:ea typeface="msgothic" charset="0"/>
              <a:cs typeface="msgothic"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58775" y="1844675"/>
            <a:ext cx="8534400" cy="3959225"/>
          </a:xfrm>
          <a:prstGeom prst="rect">
            <a:avLst/>
          </a:prstGeom>
          <a:noFill/>
          <a:ln>
            <a:miter lim="800000"/>
            <a:headEnd/>
            <a:tailEnd/>
          </a:ln>
        </p:spPr>
        <p:txBody>
          <a:bodyPr/>
          <a:lstStyle/>
          <a:p>
            <a:pPr marL="647700" lvl="1" indent="-325438" eaLnBrk="1" fontAlgn="auto" hangingPunct="1">
              <a:lnSpc>
                <a:spcPct val="150000"/>
              </a:lnSpc>
              <a:spcBef>
                <a:spcPts val="0"/>
              </a:spcBef>
              <a:spcAft>
                <a:spcPts val="0"/>
              </a:spcAft>
              <a:buClr>
                <a:schemeClr val="tx2"/>
              </a:buClr>
              <a:buFont typeface="Arial" pitchFamily="34" charset="0"/>
              <a:buChar char="•"/>
              <a:defRPr/>
            </a:pPr>
            <a:r>
              <a:rPr lang="en-GB" sz="2400" dirty="0">
                <a:solidFill>
                  <a:schemeClr val="accent1"/>
                </a:solidFill>
                <a:latin typeface="+mn-lt"/>
                <a:ea typeface="+mj-ea"/>
                <a:cs typeface="+mj-cs"/>
              </a:rPr>
              <a:t>Guideline factors</a:t>
            </a:r>
            <a:endParaRPr lang="en-GB" sz="2400" dirty="0">
              <a:solidFill>
                <a:schemeClr val="accent1"/>
              </a:solidFill>
              <a:ea typeface="+mj-ea"/>
              <a:cs typeface="+mj-cs"/>
            </a:endParaRPr>
          </a:p>
          <a:p>
            <a:pPr marL="647700" lvl="1" indent="-325438" eaLnBrk="1" fontAlgn="auto" hangingPunct="1">
              <a:lnSpc>
                <a:spcPct val="150000"/>
              </a:lnSpc>
              <a:spcBef>
                <a:spcPts val="0"/>
              </a:spcBef>
              <a:spcAft>
                <a:spcPts val="0"/>
              </a:spcAft>
              <a:buClr>
                <a:schemeClr val="tx2"/>
              </a:buClr>
              <a:buFont typeface="Arial" pitchFamily="34" charset="0"/>
              <a:buChar char="•"/>
              <a:defRPr/>
            </a:pPr>
            <a:r>
              <a:rPr lang="en-GB" sz="2400" dirty="0">
                <a:solidFill>
                  <a:schemeClr val="accent1"/>
                </a:solidFill>
                <a:latin typeface="+mn-lt"/>
                <a:ea typeface="+mj-ea"/>
                <a:cs typeface="+mj-cs"/>
              </a:rPr>
              <a:t>Individual health </a:t>
            </a:r>
            <a:r>
              <a:rPr lang="en-GB" sz="2400" dirty="0">
                <a:solidFill>
                  <a:schemeClr val="accent1"/>
                </a:solidFill>
                <a:ea typeface="+mj-ea"/>
                <a:cs typeface="+mj-cs"/>
              </a:rPr>
              <a:t>professional factors</a:t>
            </a:r>
          </a:p>
          <a:p>
            <a:pPr marL="647700" lvl="1" indent="-325438" eaLnBrk="1" fontAlgn="auto" hangingPunct="1">
              <a:lnSpc>
                <a:spcPct val="150000"/>
              </a:lnSpc>
              <a:spcBef>
                <a:spcPts val="0"/>
              </a:spcBef>
              <a:spcAft>
                <a:spcPts val="0"/>
              </a:spcAft>
              <a:buClr>
                <a:schemeClr val="tx2"/>
              </a:buClr>
              <a:buFont typeface="Arial" pitchFamily="34" charset="0"/>
              <a:buChar char="•"/>
              <a:defRPr/>
            </a:pPr>
            <a:r>
              <a:rPr lang="en-GB" sz="2400" dirty="0">
                <a:solidFill>
                  <a:schemeClr val="accent1"/>
                </a:solidFill>
                <a:ea typeface="+mj-ea"/>
                <a:cs typeface="+mj-cs"/>
              </a:rPr>
              <a:t>Patient factors</a:t>
            </a:r>
          </a:p>
          <a:p>
            <a:pPr marL="647700" lvl="1" indent="-325438" eaLnBrk="1" fontAlgn="auto" hangingPunct="1">
              <a:lnSpc>
                <a:spcPct val="150000"/>
              </a:lnSpc>
              <a:spcBef>
                <a:spcPts val="0"/>
              </a:spcBef>
              <a:spcAft>
                <a:spcPts val="0"/>
              </a:spcAft>
              <a:buClr>
                <a:schemeClr val="tx2"/>
              </a:buClr>
              <a:buFont typeface="Arial" pitchFamily="34" charset="0"/>
              <a:buChar char="•"/>
              <a:defRPr/>
            </a:pPr>
            <a:r>
              <a:rPr lang="en-GB" sz="2400" dirty="0">
                <a:solidFill>
                  <a:schemeClr val="accent1"/>
                </a:solidFill>
                <a:ea typeface="+mj-ea"/>
                <a:cs typeface="+mj-cs"/>
              </a:rPr>
              <a:t>Professional interactions</a:t>
            </a:r>
          </a:p>
          <a:p>
            <a:pPr marL="647700" lvl="1" indent="-325438" eaLnBrk="1" fontAlgn="auto" hangingPunct="1">
              <a:lnSpc>
                <a:spcPct val="150000"/>
              </a:lnSpc>
              <a:spcBef>
                <a:spcPts val="0"/>
              </a:spcBef>
              <a:spcAft>
                <a:spcPts val="0"/>
              </a:spcAft>
              <a:buClr>
                <a:schemeClr val="tx2"/>
              </a:buClr>
              <a:buFont typeface="Arial" pitchFamily="34" charset="0"/>
              <a:buChar char="•"/>
              <a:defRPr/>
            </a:pPr>
            <a:r>
              <a:rPr lang="en-GB" sz="2400" dirty="0">
                <a:solidFill>
                  <a:schemeClr val="accent1"/>
                </a:solidFill>
                <a:ea typeface="+mj-ea"/>
                <a:cs typeface="+mj-cs"/>
              </a:rPr>
              <a:t>Incentives and resources</a:t>
            </a:r>
          </a:p>
          <a:p>
            <a:pPr marL="647700" lvl="1" indent="-325438" eaLnBrk="1" fontAlgn="auto" hangingPunct="1">
              <a:lnSpc>
                <a:spcPct val="150000"/>
              </a:lnSpc>
              <a:spcBef>
                <a:spcPts val="0"/>
              </a:spcBef>
              <a:spcAft>
                <a:spcPts val="0"/>
              </a:spcAft>
              <a:buClr>
                <a:schemeClr val="tx2"/>
              </a:buClr>
              <a:buFont typeface="Arial" pitchFamily="34" charset="0"/>
              <a:buChar char="•"/>
              <a:defRPr/>
            </a:pPr>
            <a:r>
              <a:rPr lang="en-GB" sz="2400" dirty="0">
                <a:solidFill>
                  <a:schemeClr val="accent1"/>
                </a:solidFill>
                <a:ea typeface="+mj-ea"/>
                <a:cs typeface="+mj-cs"/>
              </a:rPr>
              <a:t>Capacity for organisational change</a:t>
            </a:r>
          </a:p>
          <a:p>
            <a:pPr marL="647700" lvl="1" indent="-325438" eaLnBrk="1" fontAlgn="auto" hangingPunct="1">
              <a:lnSpc>
                <a:spcPct val="150000"/>
              </a:lnSpc>
              <a:spcBef>
                <a:spcPts val="0"/>
              </a:spcBef>
              <a:spcAft>
                <a:spcPts val="0"/>
              </a:spcAft>
              <a:buClr>
                <a:schemeClr val="tx2"/>
              </a:buClr>
              <a:buFont typeface="Arial" pitchFamily="34" charset="0"/>
              <a:buChar char="•"/>
              <a:defRPr/>
            </a:pPr>
            <a:r>
              <a:rPr lang="en-GB" sz="2400" dirty="0">
                <a:solidFill>
                  <a:schemeClr val="accent1"/>
                </a:solidFill>
                <a:ea typeface="+mj-ea"/>
                <a:cs typeface="+mj-cs"/>
              </a:rPr>
              <a:t>Social, political and legal factors</a:t>
            </a:r>
            <a:endParaRPr lang="en-GB" sz="2400" dirty="0">
              <a:solidFill>
                <a:schemeClr val="accent1"/>
              </a:solidFill>
              <a:latin typeface="+mn-lt"/>
              <a:ea typeface="+mj-ea"/>
              <a:cs typeface="+mj-cs"/>
            </a:endParaRPr>
          </a:p>
          <a:p>
            <a:pPr marL="322263" indent="-322263" eaLnBrk="1" fontAlgn="auto" hangingPunct="1">
              <a:lnSpc>
                <a:spcPts val="2500"/>
              </a:lnSpc>
              <a:spcBef>
                <a:spcPts val="0"/>
              </a:spcBef>
              <a:spcAft>
                <a:spcPts val="0"/>
              </a:spcAft>
              <a:buClr>
                <a:schemeClr val="tx2"/>
              </a:buClr>
              <a:buFont typeface="Arial" pitchFamily="34" charset="0"/>
              <a:buChar char="•"/>
              <a:defRPr/>
            </a:pPr>
            <a:endParaRPr lang="en-GB" sz="2400" i="1" dirty="0"/>
          </a:p>
          <a:p>
            <a:pPr marL="322263" indent="-322263" eaLnBrk="1" fontAlgn="auto" hangingPunct="1">
              <a:lnSpc>
                <a:spcPts val="2500"/>
              </a:lnSpc>
              <a:spcBef>
                <a:spcPts val="0"/>
              </a:spcBef>
              <a:spcAft>
                <a:spcPts val="0"/>
              </a:spcAft>
              <a:buClr>
                <a:schemeClr val="tx2"/>
              </a:buClr>
              <a:buFont typeface="Arial" pitchFamily="34" charset="0"/>
              <a:buNone/>
              <a:defRPr/>
            </a:pPr>
            <a:r>
              <a:rPr lang="en-GB" sz="2400" dirty="0">
                <a:solidFill>
                  <a:srgbClr val="A50021"/>
                </a:solidFill>
              </a:rPr>
              <a:t>	</a:t>
            </a:r>
            <a:endParaRPr lang="en-GB" sz="2400" i="1" dirty="0"/>
          </a:p>
          <a:p>
            <a:pPr marL="322263" indent="-322263" algn="ctr" eaLnBrk="1" fontAlgn="auto" hangingPunct="1">
              <a:lnSpc>
                <a:spcPts val="2500"/>
              </a:lnSpc>
              <a:spcBef>
                <a:spcPts val="0"/>
              </a:spcBef>
              <a:spcAft>
                <a:spcPts val="0"/>
              </a:spcAft>
              <a:buClr>
                <a:schemeClr val="tx2"/>
              </a:buClr>
              <a:buFont typeface="Arial" pitchFamily="34" charset="0"/>
              <a:buChar char="•"/>
              <a:defRPr/>
            </a:pPr>
            <a:endParaRPr lang="en-GB" sz="2400" i="1" dirty="0">
              <a:solidFill>
                <a:srgbClr val="A50021"/>
              </a:solidFill>
            </a:endParaRPr>
          </a:p>
          <a:p>
            <a:pPr marL="322263" indent="-322263" algn="ctr" eaLnBrk="1" fontAlgn="auto" hangingPunct="1">
              <a:lnSpc>
                <a:spcPts val="2500"/>
              </a:lnSpc>
              <a:spcBef>
                <a:spcPts val="0"/>
              </a:spcBef>
              <a:spcAft>
                <a:spcPts val="0"/>
              </a:spcAft>
              <a:buClr>
                <a:schemeClr val="tx2"/>
              </a:buClr>
              <a:buFont typeface="Arial" pitchFamily="34" charset="0"/>
              <a:buChar char="•"/>
              <a:defRPr/>
            </a:pPr>
            <a:endParaRPr lang="en-GB" sz="2400" i="1" dirty="0"/>
          </a:p>
        </p:txBody>
      </p:sp>
      <p:sp>
        <p:nvSpPr>
          <p:cNvPr id="7" name="Titel 1"/>
          <p:cNvSpPr txBox="1">
            <a:spLocks/>
          </p:cNvSpPr>
          <p:nvPr/>
        </p:nvSpPr>
        <p:spPr>
          <a:xfrm>
            <a:off x="53975" y="387626"/>
            <a:ext cx="9144000" cy="1071563"/>
          </a:xfrm>
          <a:prstGeom prst="rect">
            <a:avLst/>
          </a:prstGeom>
        </p:spPr>
        <p:txBody>
          <a:bodyPr/>
          <a:lstStyle>
            <a:lvl1pPr algn="l" rtl="0" eaLnBrk="0" fontAlgn="base" hangingPunct="0">
              <a:lnSpc>
                <a:spcPts val="4200"/>
              </a:lnSpc>
              <a:spcBef>
                <a:spcPct val="0"/>
              </a:spcBef>
              <a:spcAft>
                <a:spcPct val="0"/>
              </a:spcAft>
              <a:defRPr sz="4000" b="1" kern="1200">
                <a:solidFill>
                  <a:schemeClr val="tx2"/>
                </a:solidFill>
                <a:latin typeface="+mj-lt"/>
                <a:ea typeface="+mj-ea"/>
                <a:cs typeface="+mj-cs"/>
              </a:defRPr>
            </a:lvl1pPr>
            <a:lvl2pPr algn="l" rtl="0" eaLnBrk="0" fontAlgn="base" hangingPunct="0">
              <a:lnSpc>
                <a:spcPts val="4200"/>
              </a:lnSpc>
              <a:spcBef>
                <a:spcPct val="0"/>
              </a:spcBef>
              <a:spcAft>
                <a:spcPct val="0"/>
              </a:spcAft>
              <a:defRPr sz="4000" b="1">
                <a:solidFill>
                  <a:schemeClr val="tx2"/>
                </a:solidFill>
                <a:latin typeface="Calibri" pitchFamily="34" charset="0"/>
              </a:defRPr>
            </a:lvl2pPr>
            <a:lvl3pPr algn="l" rtl="0" eaLnBrk="0" fontAlgn="base" hangingPunct="0">
              <a:lnSpc>
                <a:spcPts val="4200"/>
              </a:lnSpc>
              <a:spcBef>
                <a:spcPct val="0"/>
              </a:spcBef>
              <a:spcAft>
                <a:spcPct val="0"/>
              </a:spcAft>
              <a:defRPr sz="4000" b="1">
                <a:solidFill>
                  <a:schemeClr val="tx2"/>
                </a:solidFill>
                <a:latin typeface="Calibri" pitchFamily="34" charset="0"/>
              </a:defRPr>
            </a:lvl3pPr>
            <a:lvl4pPr algn="l" rtl="0" eaLnBrk="0" fontAlgn="base" hangingPunct="0">
              <a:lnSpc>
                <a:spcPts val="4200"/>
              </a:lnSpc>
              <a:spcBef>
                <a:spcPct val="0"/>
              </a:spcBef>
              <a:spcAft>
                <a:spcPct val="0"/>
              </a:spcAft>
              <a:defRPr sz="4000" b="1">
                <a:solidFill>
                  <a:schemeClr val="tx2"/>
                </a:solidFill>
                <a:latin typeface="Calibri" pitchFamily="34" charset="0"/>
              </a:defRPr>
            </a:lvl4pPr>
            <a:lvl5pPr algn="l" rtl="0" eaLnBrk="0" fontAlgn="base" hangingPunct="0">
              <a:lnSpc>
                <a:spcPts val="4200"/>
              </a:lnSpc>
              <a:spcBef>
                <a:spcPct val="0"/>
              </a:spcBef>
              <a:spcAft>
                <a:spcPct val="0"/>
              </a:spcAft>
              <a:defRPr sz="4000" b="1">
                <a:solidFill>
                  <a:schemeClr val="tx2"/>
                </a:solidFill>
                <a:latin typeface="Calibri" pitchFamily="34" charset="0"/>
              </a:defRPr>
            </a:lvl5pPr>
            <a:lvl6pPr marL="457200" algn="l" rtl="0" fontAlgn="base">
              <a:lnSpc>
                <a:spcPts val="4200"/>
              </a:lnSpc>
              <a:spcBef>
                <a:spcPct val="0"/>
              </a:spcBef>
              <a:spcAft>
                <a:spcPct val="0"/>
              </a:spcAft>
              <a:defRPr sz="4000" b="1">
                <a:solidFill>
                  <a:schemeClr val="tx2"/>
                </a:solidFill>
                <a:latin typeface="Calibri" pitchFamily="34" charset="0"/>
              </a:defRPr>
            </a:lvl6pPr>
            <a:lvl7pPr marL="914400" algn="l" rtl="0" fontAlgn="base">
              <a:lnSpc>
                <a:spcPts val="4200"/>
              </a:lnSpc>
              <a:spcBef>
                <a:spcPct val="0"/>
              </a:spcBef>
              <a:spcAft>
                <a:spcPct val="0"/>
              </a:spcAft>
              <a:defRPr sz="4000" b="1">
                <a:solidFill>
                  <a:schemeClr val="tx2"/>
                </a:solidFill>
                <a:latin typeface="Calibri" pitchFamily="34" charset="0"/>
              </a:defRPr>
            </a:lvl7pPr>
            <a:lvl8pPr marL="1371600" algn="l" rtl="0" fontAlgn="base">
              <a:lnSpc>
                <a:spcPts val="4200"/>
              </a:lnSpc>
              <a:spcBef>
                <a:spcPct val="0"/>
              </a:spcBef>
              <a:spcAft>
                <a:spcPct val="0"/>
              </a:spcAft>
              <a:defRPr sz="4000" b="1">
                <a:solidFill>
                  <a:schemeClr val="tx2"/>
                </a:solidFill>
                <a:latin typeface="Calibri" pitchFamily="34" charset="0"/>
              </a:defRPr>
            </a:lvl8pPr>
            <a:lvl9pPr marL="1828800" algn="l" rtl="0" fontAlgn="base">
              <a:lnSpc>
                <a:spcPts val="4200"/>
              </a:lnSpc>
              <a:spcBef>
                <a:spcPct val="0"/>
              </a:spcBef>
              <a:spcAft>
                <a:spcPct val="0"/>
              </a:spcAft>
              <a:defRPr sz="4000" b="1">
                <a:solidFill>
                  <a:schemeClr val="tx2"/>
                </a:solidFill>
                <a:latin typeface="Calibri" pitchFamily="34" charset="0"/>
              </a:defRPr>
            </a:lvl9pPr>
          </a:lstStyle>
          <a:p>
            <a:pPr algn="ctr">
              <a:defRPr/>
            </a:pPr>
            <a:r>
              <a:rPr lang="en-GB" altLang="nl-NL" sz="3300" b="0" dirty="0">
                <a:solidFill>
                  <a:schemeClr val="tx1"/>
                </a:solidFill>
                <a:latin typeface="Calibri Light" panose="020F0302020204030204" pitchFamily="34" charset="0"/>
                <a:cs typeface="Arial" panose="020B0604020202020204" pitchFamily="34" charset="0"/>
              </a:rPr>
              <a:t>Flottorp et al. </a:t>
            </a:r>
            <a:r>
              <a:rPr lang="nl-NL" altLang="nl-NL" sz="3300" b="0" dirty="0">
                <a:solidFill>
                  <a:schemeClr val="tx1"/>
                </a:solidFill>
                <a:latin typeface="Calibri Light" panose="020F0302020204030204" pitchFamily="34" charset="0"/>
                <a:cs typeface="Arial" panose="020B0604020202020204" pitchFamily="34" charset="0"/>
              </a:rPr>
              <a:t>Implementation Science </a:t>
            </a:r>
            <a:r>
              <a:rPr lang="en-GB" altLang="nl-NL" sz="3300" b="0" dirty="0">
                <a:solidFill>
                  <a:schemeClr val="tx1"/>
                </a:solidFill>
                <a:latin typeface="Calibri Light" panose="020F0302020204030204" pitchFamily="34" charset="0"/>
                <a:cs typeface="Arial" panose="020B0604020202020204" pitchFamily="34" charset="0"/>
              </a:rPr>
              <a:t>2013: </a:t>
            </a:r>
            <a:br>
              <a:rPr lang="en-GB" altLang="nl-NL" sz="3300" b="0" dirty="0">
                <a:solidFill>
                  <a:schemeClr val="tx1"/>
                </a:solidFill>
                <a:latin typeface="Calibri Light" panose="020F0302020204030204" pitchFamily="34" charset="0"/>
                <a:cs typeface="Arial" panose="020B0604020202020204" pitchFamily="34" charset="0"/>
              </a:rPr>
            </a:br>
            <a:r>
              <a:rPr lang="en-GB" altLang="nl-NL" sz="3300" b="0" dirty="0">
                <a:solidFill>
                  <a:schemeClr val="tx1"/>
                </a:solidFill>
                <a:latin typeface="Calibri Light" panose="020F0302020204030204" pitchFamily="34" charset="0"/>
                <a:cs typeface="Arial" panose="020B0604020202020204" pitchFamily="34" charset="0"/>
              </a:rPr>
              <a:t>57 barriers within 7 domains </a:t>
            </a:r>
          </a:p>
        </p:txBody>
      </p:sp>
      <p:pic>
        <p:nvPicPr>
          <p:cNvPr id="19461" name="Picture 2" descr="http://b-i.forbesimg.com/johnhall/files/2013/04/shutterstock_131606678-22.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5984" t="11810" r="21260" b="4724"/>
          <a:stretch>
            <a:fillRect/>
          </a:stretch>
        </p:blipFill>
        <p:spPr bwMode="auto">
          <a:xfrm>
            <a:off x="6156325" y="2133600"/>
            <a:ext cx="2513013"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60559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Text Box 2"/>
          <p:cNvSpPr txBox="1">
            <a:spLocks noChangeArrowheads="1"/>
          </p:cNvSpPr>
          <p:nvPr/>
        </p:nvSpPr>
        <p:spPr bwMode="auto">
          <a:xfrm>
            <a:off x="3810000" y="6491288"/>
            <a:ext cx="5334000" cy="400110"/>
          </a:xfrm>
          <a:prstGeom prst="rect">
            <a:avLst/>
          </a:prstGeom>
          <a:noFill/>
          <a:ln w="9525">
            <a:noFill/>
            <a:miter lim="800000"/>
            <a:headEnd/>
            <a:tailEnd/>
          </a:ln>
          <a:effectLst/>
        </p:spPr>
        <p:txBody>
          <a:bodyPr>
            <a:spAutoFit/>
          </a:bodyPr>
          <a:lstStyle/>
          <a:p>
            <a:pPr algn="l">
              <a:spcBef>
                <a:spcPct val="50000"/>
              </a:spcBef>
            </a:pPr>
            <a:r>
              <a:rPr lang="nl-NL" sz="2000" dirty="0">
                <a:latin typeface="Gill Sans" pitchFamily="34" charset="0"/>
              </a:rPr>
              <a:t>Schouten, </a:t>
            </a:r>
            <a:r>
              <a:rPr lang="nl-NL" sz="2000" i="1" dirty="0" err="1">
                <a:latin typeface="Gill Sans" pitchFamily="34" charset="0"/>
              </a:rPr>
              <a:t>Quality</a:t>
            </a:r>
            <a:r>
              <a:rPr lang="nl-NL" sz="2000" i="1" dirty="0">
                <a:latin typeface="Gill Sans" pitchFamily="34" charset="0"/>
              </a:rPr>
              <a:t> and Safety in Healthcare</a:t>
            </a:r>
            <a:r>
              <a:rPr lang="nl-NL" sz="2000" dirty="0">
                <a:latin typeface="Gill Sans" pitchFamily="34" charset="0"/>
              </a:rPr>
              <a:t>, 2008</a:t>
            </a:r>
          </a:p>
        </p:txBody>
      </p:sp>
      <p:pic>
        <p:nvPicPr>
          <p:cNvPr id="721925" name="Picture 5"/>
          <p:cNvPicPr>
            <a:picLocks noChangeAspect="1" noChangeArrowheads="1"/>
          </p:cNvPicPr>
          <p:nvPr/>
        </p:nvPicPr>
        <p:blipFill>
          <a:blip r:embed="rId3" cstate="print"/>
          <a:srcRect/>
          <a:stretch>
            <a:fillRect/>
          </a:stretch>
        </p:blipFill>
        <p:spPr bwMode="auto">
          <a:xfrm>
            <a:off x="533400" y="890944"/>
            <a:ext cx="8004175" cy="5421313"/>
          </a:xfrm>
          <a:prstGeom prst="rect">
            <a:avLst/>
          </a:prstGeom>
          <a:noFill/>
          <a:ln w="9525">
            <a:noFill/>
            <a:miter lim="800000"/>
            <a:headEnd/>
            <a:tailEnd/>
          </a:ln>
          <a:effectLst/>
        </p:spPr>
      </p:pic>
      <p:sp>
        <p:nvSpPr>
          <p:cNvPr id="721926" name="Text Box 6"/>
          <p:cNvSpPr txBox="1">
            <a:spLocks noChangeArrowheads="1"/>
          </p:cNvSpPr>
          <p:nvPr/>
        </p:nvSpPr>
        <p:spPr bwMode="auto">
          <a:xfrm>
            <a:off x="495300" y="6380178"/>
            <a:ext cx="3962400" cy="304800"/>
          </a:xfrm>
          <a:prstGeom prst="rect">
            <a:avLst/>
          </a:prstGeom>
          <a:noFill/>
          <a:ln w="9525">
            <a:noFill/>
            <a:miter lim="800000"/>
            <a:headEnd/>
            <a:tailEnd/>
          </a:ln>
          <a:effectLst/>
        </p:spPr>
        <p:txBody>
          <a:bodyPr>
            <a:spAutoFit/>
          </a:bodyPr>
          <a:lstStyle/>
          <a:p>
            <a:pPr algn="l">
              <a:spcBef>
                <a:spcPct val="50000"/>
              </a:spcBef>
            </a:pPr>
            <a:r>
              <a:rPr lang="nl-NL" sz="1400" dirty="0">
                <a:latin typeface="Gill Sans" pitchFamily="34" charset="0"/>
              </a:rPr>
              <a:t>R resident S specialist M </a:t>
            </a:r>
            <a:r>
              <a:rPr lang="nl-NL" sz="1400" dirty="0" err="1">
                <a:latin typeface="Gill Sans" pitchFamily="34" charset="0"/>
              </a:rPr>
              <a:t>microbiologist</a:t>
            </a:r>
            <a:r>
              <a:rPr lang="nl-NL" sz="1400" dirty="0">
                <a:latin typeface="Gill Sans" pitchFamily="34" charset="0"/>
              </a:rPr>
              <a:t> N nurse</a:t>
            </a:r>
            <a:endParaRPr lang="en-GB" sz="1400" dirty="0">
              <a:latin typeface="Gill Sans" pitchFamily="34" charset="0"/>
            </a:endParaRPr>
          </a:p>
        </p:txBody>
      </p:sp>
      <p:sp>
        <p:nvSpPr>
          <p:cNvPr id="721928" name="Line 8"/>
          <p:cNvSpPr>
            <a:spLocks noChangeShapeType="1"/>
          </p:cNvSpPr>
          <p:nvPr/>
        </p:nvSpPr>
        <p:spPr bwMode="auto">
          <a:xfrm>
            <a:off x="3429000" y="1560787"/>
            <a:ext cx="2057400" cy="0"/>
          </a:xfrm>
          <a:prstGeom prst="line">
            <a:avLst/>
          </a:prstGeom>
          <a:noFill/>
          <a:ln w="31750">
            <a:solidFill>
              <a:srgbClr val="FF0000"/>
            </a:solidFill>
            <a:round/>
            <a:headEnd/>
            <a:tailEnd/>
          </a:ln>
          <a:effectLst/>
        </p:spPr>
        <p:txBody>
          <a:bodyPr/>
          <a:lstStyle/>
          <a:p>
            <a:endParaRPr lang="nl-NL"/>
          </a:p>
        </p:txBody>
      </p:sp>
      <p:sp>
        <p:nvSpPr>
          <p:cNvPr id="721929" name="Line 9"/>
          <p:cNvSpPr>
            <a:spLocks noChangeShapeType="1"/>
          </p:cNvSpPr>
          <p:nvPr/>
        </p:nvSpPr>
        <p:spPr bwMode="auto">
          <a:xfrm>
            <a:off x="3505200" y="4508938"/>
            <a:ext cx="2514600" cy="0"/>
          </a:xfrm>
          <a:prstGeom prst="line">
            <a:avLst/>
          </a:prstGeom>
          <a:noFill/>
          <a:ln w="31750">
            <a:solidFill>
              <a:srgbClr val="FF0000"/>
            </a:solidFill>
            <a:round/>
            <a:headEnd/>
            <a:tailEnd/>
          </a:ln>
          <a:effectLst/>
        </p:spPr>
        <p:txBody>
          <a:bodyPr/>
          <a:lstStyle/>
          <a:p>
            <a:endParaRPr lang="nl-NL"/>
          </a:p>
        </p:txBody>
      </p:sp>
      <p:sp>
        <p:nvSpPr>
          <p:cNvPr id="721930" name="Line 10"/>
          <p:cNvSpPr>
            <a:spLocks noChangeShapeType="1"/>
          </p:cNvSpPr>
          <p:nvPr/>
        </p:nvSpPr>
        <p:spPr bwMode="auto">
          <a:xfrm>
            <a:off x="6096000" y="2267607"/>
            <a:ext cx="1143000" cy="0"/>
          </a:xfrm>
          <a:prstGeom prst="line">
            <a:avLst/>
          </a:prstGeom>
          <a:noFill/>
          <a:ln w="31750">
            <a:solidFill>
              <a:srgbClr val="FF0000"/>
            </a:solidFill>
            <a:round/>
            <a:headEnd/>
            <a:tailEnd/>
          </a:ln>
          <a:effectLst/>
        </p:spPr>
        <p:txBody>
          <a:bodyPr/>
          <a:lstStyle/>
          <a:p>
            <a:endParaRPr lang="nl-NL"/>
          </a:p>
        </p:txBody>
      </p:sp>
      <p:sp>
        <p:nvSpPr>
          <p:cNvPr id="721931" name="Line 11"/>
          <p:cNvSpPr>
            <a:spLocks noChangeShapeType="1"/>
          </p:cNvSpPr>
          <p:nvPr/>
        </p:nvSpPr>
        <p:spPr bwMode="auto">
          <a:xfrm>
            <a:off x="6096000" y="5260428"/>
            <a:ext cx="2286000" cy="0"/>
          </a:xfrm>
          <a:prstGeom prst="line">
            <a:avLst/>
          </a:prstGeom>
          <a:noFill/>
          <a:ln w="31750">
            <a:solidFill>
              <a:srgbClr val="FF0000"/>
            </a:solidFill>
            <a:round/>
            <a:headEnd/>
            <a:tailEnd/>
          </a:ln>
          <a:effectLst/>
        </p:spPr>
        <p:txBody>
          <a:bodyPr/>
          <a:lstStyle/>
          <a:p>
            <a:endParaRPr lang="nl-NL"/>
          </a:p>
        </p:txBody>
      </p:sp>
      <p:sp>
        <p:nvSpPr>
          <p:cNvPr id="9" name="Rectangle 2">
            <a:extLst>
              <a:ext uri="{FF2B5EF4-FFF2-40B4-BE49-F238E27FC236}">
                <a16:creationId xmlns:a16="http://schemas.microsoft.com/office/drawing/2014/main" id="{3283E50B-E249-4187-87D4-3E48211624EA}"/>
              </a:ext>
            </a:extLst>
          </p:cNvPr>
          <p:cNvSpPr txBox="1">
            <a:spLocks noChangeArrowheads="1"/>
          </p:cNvSpPr>
          <p:nvPr/>
        </p:nvSpPr>
        <p:spPr bwMode="auto">
          <a:xfrm>
            <a:off x="190500" y="170219"/>
            <a:ext cx="9144000" cy="720725"/>
          </a:xfrm>
          <a:prstGeom prst="rect">
            <a:avLst/>
          </a:prstGeom>
          <a:noFill/>
          <a:ln w="9525">
            <a:noFill/>
            <a:miter lim="800000"/>
            <a:headEnd/>
            <a:tailEnd/>
          </a:ln>
        </p:spPr>
        <p:txBody>
          <a:bodyPr lIns="18000"/>
          <a:lstStyle/>
          <a:p>
            <a:pPr algn="ctr" fontAlgn="auto">
              <a:spcBef>
                <a:spcPts val="0"/>
              </a:spcBef>
              <a:spcAft>
                <a:spcPts val="0"/>
              </a:spcAft>
              <a:defRPr/>
            </a:pPr>
            <a:r>
              <a:rPr lang="en-US" sz="3300" b="1" dirty="0">
                <a:solidFill>
                  <a:schemeClr val="tx2">
                    <a:lumMod val="75000"/>
                  </a:schemeClr>
                </a:solidFill>
                <a:latin typeface="Calibri Light" panose="020F0302020204030204" pitchFamily="34" charset="0"/>
                <a:ea typeface="+mj-ea"/>
                <a:cs typeface="Times New Roman" pitchFamily="18" charset="0"/>
              </a:rPr>
              <a:t> </a:t>
            </a:r>
            <a:r>
              <a:rPr lang="nl-NL" sz="3300" dirty="0">
                <a:solidFill>
                  <a:schemeClr val="tx1">
                    <a:lumMod val="95000"/>
                    <a:lumOff val="5000"/>
                  </a:schemeClr>
                </a:solidFill>
                <a:latin typeface="Calibri Light" panose="020F0302020204030204" pitchFamily="34" charset="0"/>
                <a:ea typeface="+mj-ea"/>
                <a:cs typeface="+mj-cs"/>
              </a:rPr>
              <a:t>Mixed </a:t>
            </a:r>
            <a:r>
              <a:rPr lang="nl-NL" sz="3300" dirty="0" err="1">
                <a:solidFill>
                  <a:schemeClr val="tx1">
                    <a:lumMod val="95000"/>
                    <a:lumOff val="5000"/>
                  </a:schemeClr>
                </a:solidFill>
                <a:latin typeface="Calibri Light" panose="020F0302020204030204" pitchFamily="34" charset="0"/>
                <a:ea typeface="+mj-ea"/>
                <a:cs typeface="+mj-cs"/>
              </a:rPr>
              <a:t>methods</a:t>
            </a:r>
            <a:r>
              <a:rPr lang="nl-NL" sz="3300" dirty="0">
                <a:solidFill>
                  <a:schemeClr val="tx1">
                    <a:lumMod val="95000"/>
                    <a:lumOff val="5000"/>
                  </a:schemeClr>
                </a:solidFill>
                <a:latin typeface="Calibri Light" panose="020F0302020204030204" pitchFamily="34" charset="0"/>
                <a:ea typeface="+mj-ea"/>
                <a:cs typeface="+mj-cs"/>
              </a:rPr>
              <a:t> </a:t>
            </a:r>
            <a:r>
              <a:rPr lang="nl-NL" sz="3300" dirty="0" err="1">
                <a:solidFill>
                  <a:schemeClr val="tx1">
                    <a:lumMod val="95000"/>
                    <a:lumOff val="5000"/>
                  </a:schemeClr>
                </a:solidFill>
                <a:latin typeface="Calibri Light" panose="020F0302020204030204" pitchFamily="34" charset="0"/>
                <a:ea typeface="+mj-ea"/>
                <a:cs typeface="+mj-cs"/>
              </a:rPr>
              <a:t>qualitative</a:t>
            </a:r>
            <a:r>
              <a:rPr lang="nl-NL" sz="3300" dirty="0">
                <a:solidFill>
                  <a:schemeClr val="tx1">
                    <a:lumMod val="95000"/>
                    <a:lumOff val="5000"/>
                  </a:schemeClr>
                </a:solidFill>
                <a:latin typeface="Calibri Light" panose="020F0302020204030204" pitchFamily="34" charset="0"/>
                <a:ea typeface="+mj-ea"/>
                <a:cs typeface="+mj-cs"/>
              </a:rPr>
              <a:t> approach</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3CF14DBE-2787-4E29-A3C3-C4F2D7E98D40}"/>
              </a:ext>
            </a:extLst>
          </p:cNvPr>
          <p:cNvSpPr>
            <a:spLocks noGrp="1" noChangeArrowheads="1"/>
          </p:cNvSpPr>
          <p:nvPr>
            <p:ph type="title"/>
          </p:nvPr>
        </p:nvSpPr>
        <p:spPr/>
        <p:txBody>
          <a:bodyPr>
            <a:normAutofit/>
          </a:bodyPr>
          <a:lstStyle/>
          <a:p>
            <a:pPr algn="ctr" defTabSz="895350">
              <a:lnSpc>
                <a:spcPts val="4100"/>
              </a:lnSpc>
            </a:pPr>
            <a:r>
              <a:rPr lang="nl-NL" altLang="nl-NL" sz="3300" dirty="0"/>
              <a:t>Conflict of interest</a:t>
            </a:r>
          </a:p>
        </p:txBody>
      </p:sp>
      <p:pic>
        <p:nvPicPr>
          <p:cNvPr id="6146" name="Picture 2" descr="image1.tif">
            <a:extLst>
              <a:ext uri="{FF2B5EF4-FFF2-40B4-BE49-F238E27FC236}">
                <a16:creationId xmlns:a16="http://schemas.microsoft.com/office/drawing/2014/main" id="{444FB653-704E-4103-8129-19E51A888EE4}"/>
              </a:ext>
            </a:extLst>
          </p:cNvPr>
          <p:cNvPicPr>
            <a:picLocks noChangeAspect="1"/>
          </p:cNvPicPr>
          <p:nvPr/>
        </p:nvPicPr>
        <p:blipFill>
          <a:blip r:embed="rId2">
            <a:extLst>
              <a:ext uri="{28A0092B-C50C-407E-A947-70E740481C1C}">
                <a14:useLocalDpi xmlns:a14="http://schemas.microsoft.com/office/drawing/2010/main" val="0"/>
              </a:ext>
            </a:extLst>
          </a:blip>
          <a:srcRect l="909" r="909"/>
          <a:stretch>
            <a:fillRect/>
          </a:stretch>
        </p:blipFill>
        <p:spPr bwMode="auto">
          <a:xfrm>
            <a:off x="520700" y="1651000"/>
            <a:ext cx="8101013" cy="412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5" name="Text Box 7"/>
          <p:cNvSpPr txBox="1">
            <a:spLocks noChangeArrowheads="1"/>
          </p:cNvSpPr>
          <p:nvPr/>
        </p:nvSpPr>
        <p:spPr bwMode="auto">
          <a:xfrm>
            <a:off x="7041356" y="6492875"/>
            <a:ext cx="2243137" cy="369332"/>
          </a:xfrm>
          <a:prstGeom prst="rect">
            <a:avLst/>
          </a:prstGeom>
          <a:noFill/>
          <a:ln w="9525">
            <a:noFill/>
            <a:miter lim="800000"/>
            <a:headEnd/>
            <a:tailEnd/>
          </a:ln>
          <a:effectLst/>
        </p:spPr>
        <p:txBody>
          <a:bodyPr wrap="square">
            <a:spAutoFit/>
          </a:bodyPr>
          <a:lstStyle/>
          <a:p>
            <a:pPr algn="l">
              <a:spcBef>
                <a:spcPct val="50000"/>
              </a:spcBef>
            </a:pPr>
            <a:r>
              <a:rPr lang="nl-NL" sz="1800" dirty="0">
                <a:latin typeface="Gill Sans" pitchFamily="34" charset="0"/>
              </a:rPr>
              <a:t>Schouten, </a:t>
            </a:r>
            <a:r>
              <a:rPr lang="nl-NL" sz="1800" i="1" dirty="0">
                <a:latin typeface="Gill Sans" pitchFamily="34" charset="0"/>
              </a:rPr>
              <a:t>JAC</a:t>
            </a:r>
            <a:r>
              <a:rPr lang="nl-NL" sz="1800" dirty="0">
                <a:latin typeface="Gill Sans" pitchFamily="34" charset="0"/>
              </a:rPr>
              <a:t>, 2005</a:t>
            </a:r>
            <a:endParaRPr lang="en-GB" sz="1800" dirty="0">
              <a:latin typeface="Gill Sans" pitchFamily="34" charset="0"/>
            </a:endParaRPr>
          </a:p>
        </p:txBody>
      </p:sp>
      <p:pic>
        <p:nvPicPr>
          <p:cNvPr id="785430" name="Picture 22"/>
          <p:cNvPicPr>
            <a:picLocks noChangeAspect="1" noChangeArrowheads="1"/>
          </p:cNvPicPr>
          <p:nvPr/>
        </p:nvPicPr>
        <p:blipFill>
          <a:blip r:embed="rId3" cstate="print"/>
          <a:srcRect/>
          <a:stretch>
            <a:fillRect/>
          </a:stretch>
        </p:blipFill>
        <p:spPr bwMode="auto">
          <a:xfrm>
            <a:off x="1524000" y="95250"/>
            <a:ext cx="6638925" cy="6397625"/>
          </a:xfrm>
          <a:prstGeom prst="rect">
            <a:avLst/>
          </a:prstGeom>
          <a:noFill/>
          <a:ln w="9525">
            <a:noFill/>
            <a:miter lim="800000"/>
            <a:headEnd/>
            <a:tailEnd/>
          </a:ln>
        </p:spPr>
      </p:pic>
      <p:sp>
        <p:nvSpPr>
          <p:cNvPr id="785432" name="Line 24"/>
          <p:cNvSpPr>
            <a:spLocks noChangeShapeType="1"/>
          </p:cNvSpPr>
          <p:nvPr/>
        </p:nvSpPr>
        <p:spPr bwMode="auto">
          <a:xfrm>
            <a:off x="609600" y="1676400"/>
            <a:ext cx="685800" cy="0"/>
          </a:xfrm>
          <a:prstGeom prst="line">
            <a:avLst/>
          </a:prstGeom>
          <a:noFill/>
          <a:ln w="31750">
            <a:solidFill>
              <a:srgbClr val="FF0000"/>
            </a:solidFill>
            <a:round/>
            <a:headEnd/>
            <a:tailEnd type="triangle" w="med" len="med"/>
          </a:ln>
          <a:effectLst/>
        </p:spPr>
        <p:txBody>
          <a:bodyPr/>
          <a:lstStyle/>
          <a:p>
            <a:endParaRPr lang="nl-NL"/>
          </a:p>
        </p:txBody>
      </p:sp>
      <p:sp>
        <p:nvSpPr>
          <p:cNvPr id="785433" name="Line 25"/>
          <p:cNvSpPr>
            <a:spLocks noChangeShapeType="1"/>
          </p:cNvSpPr>
          <p:nvPr/>
        </p:nvSpPr>
        <p:spPr bwMode="auto">
          <a:xfrm>
            <a:off x="558362" y="3436883"/>
            <a:ext cx="685800" cy="0"/>
          </a:xfrm>
          <a:prstGeom prst="line">
            <a:avLst/>
          </a:prstGeom>
          <a:noFill/>
          <a:ln w="31750">
            <a:solidFill>
              <a:srgbClr val="66FF33"/>
            </a:solidFill>
            <a:round/>
            <a:headEnd/>
            <a:tailEnd type="triangle" w="med" len="med"/>
          </a:ln>
          <a:effectLst/>
        </p:spPr>
        <p:txBody>
          <a:bodyPr/>
          <a:lstStyle/>
          <a:p>
            <a:endParaRPr lang="nl-NL"/>
          </a:p>
        </p:txBody>
      </p:sp>
      <p:sp>
        <p:nvSpPr>
          <p:cNvPr id="785434" name="Line 26"/>
          <p:cNvSpPr>
            <a:spLocks noChangeShapeType="1"/>
          </p:cNvSpPr>
          <p:nvPr/>
        </p:nvSpPr>
        <p:spPr bwMode="auto">
          <a:xfrm>
            <a:off x="533400" y="5105400"/>
            <a:ext cx="685800" cy="0"/>
          </a:xfrm>
          <a:prstGeom prst="line">
            <a:avLst/>
          </a:prstGeom>
          <a:noFill/>
          <a:ln w="31750">
            <a:solidFill>
              <a:srgbClr val="66FF33"/>
            </a:solidFill>
            <a:round/>
            <a:headEnd/>
            <a:tailEnd type="triangle" w="med" len="med"/>
          </a:ln>
          <a:effectLst/>
        </p:spPr>
        <p:txBody>
          <a:bodyPr/>
          <a:lstStyle/>
          <a:p>
            <a:endParaRPr lang="nl-NL"/>
          </a:p>
        </p:txBody>
      </p:sp>
      <p:sp>
        <p:nvSpPr>
          <p:cNvPr id="785435" name="Line 27"/>
          <p:cNvSpPr>
            <a:spLocks noChangeShapeType="1"/>
          </p:cNvSpPr>
          <p:nvPr/>
        </p:nvSpPr>
        <p:spPr bwMode="auto">
          <a:xfrm>
            <a:off x="620713" y="765175"/>
            <a:ext cx="685800" cy="0"/>
          </a:xfrm>
          <a:prstGeom prst="line">
            <a:avLst/>
          </a:prstGeom>
          <a:noFill/>
          <a:ln w="31750">
            <a:solidFill>
              <a:srgbClr val="FF9900"/>
            </a:solidFill>
            <a:round/>
            <a:headEnd/>
            <a:tailEnd type="triangle" w="med" len="med"/>
          </a:ln>
          <a:effectLst/>
        </p:spPr>
        <p:txBody>
          <a:bodyPr/>
          <a:lstStyle/>
          <a:p>
            <a:endParaRPr lang="nl-NL"/>
          </a:p>
        </p:txBody>
      </p:sp>
      <p:sp>
        <p:nvSpPr>
          <p:cNvPr id="785437" name="Line 29"/>
          <p:cNvSpPr>
            <a:spLocks noChangeShapeType="1"/>
          </p:cNvSpPr>
          <p:nvPr/>
        </p:nvSpPr>
        <p:spPr bwMode="auto">
          <a:xfrm>
            <a:off x="611188" y="404813"/>
            <a:ext cx="685800" cy="0"/>
          </a:xfrm>
          <a:prstGeom prst="line">
            <a:avLst/>
          </a:prstGeom>
          <a:noFill/>
          <a:ln w="31750">
            <a:solidFill>
              <a:srgbClr val="FF9900"/>
            </a:solidFill>
            <a:round/>
            <a:headEnd/>
            <a:tailEnd type="triangle" w="med" len="med"/>
          </a:ln>
          <a:effectLst/>
        </p:spPr>
        <p:txBody>
          <a:bodyPr/>
          <a:lstStyle/>
          <a:p>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5432"/>
                                        </p:tgtEl>
                                        <p:attrNameLst>
                                          <p:attrName>style.visibility</p:attrName>
                                        </p:attrNameLst>
                                      </p:cBhvr>
                                      <p:to>
                                        <p:strVal val="visible"/>
                                      </p:to>
                                    </p:set>
                                    <p:anim calcmode="lin" valueType="num">
                                      <p:cBhvr additive="base">
                                        <p:cTn id="7" dur="500" fill="hold"/>
                                        <p:tgtEl>
                                          <p:spTgt spid="785432"/>
                                        </p:tgtEl>
                                        <p:attrNameLst>
                                          <p:attrName>ppt_x</p:attrName>
                                        </p:attrNameLst>
                                      </p:cBhvr>
                                      <p:tavLst>
                                        <p:tav tm="0">
                                          <p:val>
                                            <p:strVal val="0-#ppt_w/2"/>
                                          </p:val>
                                        </p:tav>
                                        <p:tav tm="100000">
                                          <p:val>
                                            <p:strVal val="#ppt_x"/>
                                          </p:val>
                                        </p:tav>
                                      </p:tavLst>
                                    </p:anim>
                                    <p:anim calcmode="lin" valueType="num">
                                      <p:cBhvr additive="base">
                                        <p:cTn id="8" dur="500" fill="hold"/>
                                        <p:tgtEl>
                                          <p:spTgt spid="7854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5433"/>
                                        </p:tgtEl>
                                        <p:attrNameLst>
                                          <p:attrName>style.visibility</p:attrName>
                                        </p:attrNameLst>
                                      </p:cBhvr>
                                      <p:to>
                                        <p:strVal val="visible"/>
                                      </p:to>
                                    </p:set>
                                    <p:anim calcmode="lin" valueType="num">
                                      <p:cBhvr additive="base">
                                        <p:cTn id="13" dur="500" fill="hold"/>
                                        <p:tgtEl>
                                          <p:spTgt spid="785433"/>
                                        </p:tgtEl>
                                        <p:attrNameLst>
                                          <p:attrName>ppt_x</p:attrName>
                                        </p:attrNameLst>
                                      </p:cBhvr>
                                      <p:tavLst>
                                        <p:tav tm="0">
                                          <p:val>
                                            <p:strVal val="0-#ppt_w/2"/>
                                          </p:val>
                                        </p:tav>
                                        <p:tav tm="100000">
                                          <p:val>
                                            <p:strVal val="#ppt_x"/>
                                          </p:val>
                                        </p:tav>
                                      </p:tavLst>
                                    </p:anim>
                                    <p:anim calcmode="lin" valueType="num">
                                      <p:cBhvr additive="base">
                                        <p:cTn id="14" dur="500" fill="hold"/>
                                        <p:tgtEl>
                                          <p:spTgt spid="7854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5434"/>
                                        </p:tgtEl>
                                        <p:attrNameLst>
                                          <p:attrName>style.visibility</p:attrName>
                                        </p:attrNameLst>
                                      </p:cBhvr>
                                      <p:to>
                                        <p:strVal val="visible"/>
                                      </p:to>
                                    </p:set>
                                    <p:anim calcmode="lin" valueType="num">
                                      <p:cBhvr additive="base">
                                        <p:cTn id="19" dur="500" fill="hold"/>
                                        <p:tgtEl>
                                          <p:spTgt spid="785434"/>
                                        </p:tgtEl>
                                        <p:attrNameLst>
                                          <p:attrName>ppt_x</p:attrName>
                                        </p:attrNameLst>
                                      </p:cBhvr>
                                      <p:tavLst>
                                        <p:tav tm="0">
                                          <p:val>
                                            <p:strVal val="0-#ppt_w/2"/>
                                          </p:val>
                                        </p:tav>
                                        <p:tav tm="100000">
                                          <p:val>
                                            <p:strVal val="#ppt_x"/>
                                          </p:val>
                                        </p:tav>
                                      </p:tavLst>
                                    </p:anim>
                                    <p:anim calcmode="lin" valueType="num">
                                      <p:cBhvr additive="base">
                                        <p:cTn id="20" dur="500" fill="hold"/>
                                        <p:tgtEl>
                                          <p:spTgt spid="7854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5435"/>
                                        </p:tgtEl>
                                        <p:attrNameLst>
                                          <p:attrName>style.visibility</p:attrName>
                                        </p:attrNameLst>
                                      </p:cBhvr>
                                      <p:to>
                                        <p:strVal val="visible"/>
                                      </p:to>
                                    </p:set>
                                    <p:anim calcmode="lin" valueType="num">
                                      <p:cBhvr additive="base">
                                        <p:cTn id="25" dur="500" fill="hold"/>
                                        <p:tgtEl>
                                          <p:spTgt spid="785435"/>
                                        </p:tgtEl>
                                        <p:attrNameLst>
                                          <p:attrName>ppt_x</p:attrName>
                                        </p:attrNameLst>
                                      </p:cBhvr>
                                      <p:tavLst>
                                        <p:tav tm="0">
                                          <p:val>
                                            <p:strVal val="0-#ppt_w/2"/>
                                          </p:val>
                                        </p:tav>
                                        <p:tav tm="100000">
                                          <p:val>
                                            <p:strVal val="#ppt_x"/>
                                          </p:val>
                                        </p:tav>
                                      </p:tavLst>
                                    </p:anim>
                                    <p:anim calcmode="lin" valueType="num">
                                      <p:cBhvr additive="base">
                                        <p:cTn id="26" dur="500" fill="hold"/>
                                        <p:tgtEl>
                                          <p:spTgt spid="7854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85437"/>
                                        </p:tgtEl>
                                        <p:attrNameLst>
                                          <p:attrName>style.visibility</p:attrName>
                                        </p:attrNameLst>
                                      </p:cBhvr>
                                      <p:to>
                                        <p:strVal val="visible"/>
                                      </p:to>
                                    </p:set>
                                    <p:anim calcmode="lin" valueType="num">
                                      <p:cBhvr additive="base">
                                        <p:cTn id="31" dur="500" fill="hold"/>
                                        <p:tgtEl>
                                          <p:spTgt spid="785437"/>
                                        </p:tgtEl>
                                        <p:attrNameLst>
                                          <p:attrName>ppt_x</p:attrName>
                                        </p:attrNameLst>
                                      </p:cBhvr>
                                      <p:tavLst>
                                        <p:tav tm="0">
                                          <p:val>
                                            <p:strVal val="0-#ppt_w/2"/>
                                          </p:val>
                                        </p:tav>
                                        <p:tav tm="100000">
                                          <p:val>
                                            <p:strVal val="#ppt_x"/>
                                          </p:val>
                                        </p:tav>
                                      </p:tavLst>
                                    </p:anim>
                                    <p:anim calcmode="lin" valueType="num">
                                      <p:cBhvr additive="base">
                                        <p:cTn id="32" dur="500" fill="hold"/>
                                        <p:tgtEl>
                                          <p:spTgt spid="7854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32" grpId="0" animBg="1"/>
      <p:bldP spid="785433" grpId="0" animBg="1"/>
      <p:bldP spid="785434" grpId="0" animBg="1"/>
      <p:bldP spid="785435" grpId="0" animBg="1"/>
      <p:bldP spid="7854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3"/>
          <p:cNvSpPr>
            <a:spLocks noChangeArrowheads="1"/>
          </p:cNvSpPr>
          <p:nvPr/>
        </p:nvSpPr>
        <p:spPr bwMode="auto">
          <a:xfrm>
            <a:off x="251520" y="1700808"/>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endParaRPr lang="en-US" sz="2100" dirty="0">
              <a:solidFill>
                <a:srgbClr val="000000"/>
              </a:solidFill>
              <a:latin typeface="+mn-lt"/>
            </a:endParaRPr>
          </a:p>
          <a:p>
            <a:pPr>
              <a:defRPr/>
            </a:pPr>
            <a:endParaRPr lang="nl-NL" sz="2200" dirty="0">
              <a:latin typeface="+mn-lt"/>
            </a:endParaRPr>
          </a:p>
        </p:txBody>
      </p:sp>
      <p:sp>
        <p:nvSpPr>
          <p:cNvPr id="14" name="AutoShape 34"/>
          <p:cNvSpPr>
            <a:spLocks noChangeArrowheads="1"/>
          </p:cNvSpPr>
          <p:nvPr/>
        </p:nvSpPr>
        <p:spPr bwMode="auto">
          <a:xfrm>
            <a:off x="251520" y="2603376"/>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a:defRPr/>
            </a:pPr>
            <a:endParaRPr lang="en-US" sz="1600" dirty="0">
              <a:solidFill>
                <a:srgbClr val="000000"/>
              </a:solidFill>
              <a:latin typeface="+mn-lt"/>
            </a:endParaRPr>
          </a:p>
          <a:p>
            <a:pPr>
              <a:defRPr/>
            </a:pPr>
            <a:endParaRPr lang="nl-NL" sz="1600" dirty="0">
              <a:solidFill>
                <a:srgbClr val="000000"/>
              </a:solidFill>
              <a:latin typeface="+mn-lt"/>
            </a:endParaRPr>
          </a:p>
        </p:txBody>
      </p:sp>
      <p:sp>
        <p:nvSpPr>
          <p:cNvPr id="15" name="AutoShape 35"/>
          <p:cNvSpPr>
            <a:spLocks noChangeArrowheads="1"/>
          </p:cNvSpPr>
          <p:nvPr/>
        </p:nvSpPr>
        <p:spPr bwMode="auto">
          <a:xfrm>
            <a:off x="251520" y="3539480"/>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marL="457200" indent="-457200">
              <a:buSzPct val="100000"/>
              <a:defRPr/>
            </a:pPr>
            <a:endParaRPr lang="en-US" sz="1600" dirty="0">
              <a:solidFill>
                <a:srgbClr val="000000"/>
              </a:solidFill>
            </a:endParaRPr>
          </a:p>
        </p:txBody>
      </p:sp>
      <p:sp>
        <p:nvSpPr>
          <p:cNvPr id="16" name="AutoShape 36"/>
          <p:cNvSpPr>
            <a:spLocks noChangeArrowheads="1"/>
          </p:cNvSpPr>
          <p:nvPr/>
        </p:nvSpPr>
        <p:spPr bwMode="auto">
          <a:xfrm>
            <a:off x="251521" y="5411688"/>
            <a:ext cx="4032447"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r>
              <a:rPr lang="en-US" sz="1600" dirty="0">
                <a:solidFill>
                  <a:srgbClr val="000000"/>
                </a:solidFill>
                <a:latin typeface="+mn-lt"/>
              </a:rPr>
              <a:t> </a:t>
            </a:r>
          </a:p>
          <a:p>
            <a:pPr>
              <a:defRPr/>
            </a:pPr>
            <a:endParaRPr lang="nl-NL" sz="1600" dirty="0">
              <a:latin typeface="+mn-lt"/>
            </a:endParaRPr>
          </a:p>
        </p:txBody>
      </p:sp>
      <p:sp>
        <p:nvSpPr>
          <p:cNvPr id="17" name="AutoShape 37"/>
          <p:cNvSpPr>
            <a:spLocks noChangeArrowheads="1"/>
          </p:cNvSpPr>
          <p:nvPr/>
        </p:nvSpPr>
        <p:spPr bwMode="auto">
          <a:xfrm>
            <a:off x="251520" y="4547592"/>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endParaRPr lang="en-US" sz="1600" dirty="0">
              <a:solidFill>
                <a:schemeClr val="bg1"/>
              </a:solidFill>
              <a:latin typeface="+mn-lt"/>
            </a:endParaRPr>
          </a:p>
          <a:p>
            <a:pPr marL="457200" indent="-457200">
              <a:buSzPct val="100000"/>
              <a:defRPr/>
            </a:pPr>
            <a:r>
              <a:rPr lang="en-US" sz="2200" dirty="0">
                <a:solidFill>
                  <a:schemeClr val="bg1"/>
                </a:solidFill>
              </a:rPr>
              <a:t>4.  Develop a QI strategy</a:t>
            </a:r>
            <a:endParaRPr lang="en-GB" sz="2200" dirty="0">
              <a:solidFill>
                <a:schemeClr val="bg1"/>
              </a:solidFill>
            </a:endParaRPr>
          </a:p>
          <a:p>
            <a:pPr>
              <a:defRPr/>
            </a:pPr>
            <a:endParaRPr lang="nl-NL" sz="1600" dirty="0">
              <a:solidFill>
                <a:schemeClr val="bg1"/>
              </a:solidFill>
              <a:latin typeface="+mn-lt"/>
            </a:endParaRPr>
          </a:p>
        </p:txBody>
      </p:sp>
      <p:sp>
        <p:nvSpPr>
          <p:cNvPr id="18" name="Line 43"/>
          <p:cNvSpPr>
            <a:spLocks noChangeShapeType="1"/>
          </p:cNvSpPr>
          <p:nvPr/>
        </p:nvSpPr>
        <p:spPr bwMode="auto">
          <a:xfrm>
            <a:off x="2267744" y="5229200"/>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19" name="Line 48"/>
          <p:cNvSpPr>
            <a:spLocks noChangeShapeType="1"/>
          </p:cNvSpPr>
          <p:nvPr/>
        </p:nvSpPr>
        <p:spPr bwMode="auto">
          <a:xfrm>
            <a:off x="2267744" y="4221088"/>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21" name="Line 50"/>
          <p:cNvSpPr>
            <a:spLocks noChangeShapeType="1"/>
          </p:cNvSpPr>
          <p:nvPr/>
        </p:nvSpPr>
        <p:spPr bwMode="auto">
          <a:xfrm>
            <a:off x="2267744" y="2420888"/>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12" name="Line 48"/>
          <p:cNvSpPr>
            <a:spLocks noChangeShapeType="1"/>
          </p:cNvSpPr>
          <p:nvPr/>
        </p:nvSpPr>
        <p:spPr bwMode="auto">
          <a:xfrm>
            <a:off x="2267744" y="3284984"/>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pic>
        <p:nvPicPr>
          <p:cNvPr id="2050" name="Picture 2"/>
          <p:cNvPicPr>
            <a:picLocks noChangeAspect="1" noChangeArrowheads="1"/>
          </p:cNvPicPr>
          <p:nvPr/>
        </p:nvPicPr>
        <p:blipFill>
          <a:blip r:embed="rId3" cstate="print"/>
          <a:srcRect/>
          <a:stretch>
            <a:fillRect/>
          </a:stretch>
        </p:blipFill>
        <p:spPr bwMode="auto">
          <a:xfrm>
            <a:off x="4572000" y="1340768"/>
            <a:ext cx="3541395" cy="4685538"/>
          </a:xfrm>
          <a:prstGeom prst="rect">
            <a:avLst/>
          </a:prstGeom>
          <a:ln>
            <a:noFill/>
          </a:ln>
          <a:effectLst>
            <a:outerShdw blurRad="190500" algn="tl" rotWithShape="0">
              <a:srgbClr val="000000">
                <a:alpha val="70000"/>
              </a:srgbClr>
            </a:outerShdw>
          </a:effectLst>
        </p:spPr>
      </p:pic>
      <p:sp>
        <p:nvSpPr>
          <p:cNvPr id="22" name="Rectangle 2">
            <a:extLst>
              <a:ext uri="{FF2B5EF4-FFF2-40B4-BE49-F238E27FC236}">
                <a16:creationId xmlns:a16="http://schemas.microsoft.com/office/drawing/2014/main" id="{B3680E87-F4E8-45B8-AF91-53B6274BAAE8}"/>
              </a:ext>
            </a:extLst>
          </p:cNvPr>
          <p:cNvSpPr txBox="1">
            <a:spLocks noChangeArrowheads="1"/>
          </p:cNvSpPr>
          <p:nvPr/>
        </p:nvSpPr>
        <p:spPr bwMode="auto">
          <a:xfrm>
            <a:off x="0" y="404664"/>
            <a:ext cx="8229600" cy="720725"/>
          </a:xfrm>
          <a:prstGeom prst="rect">
            <a:avLst/>
          </a:prstGeom>
          <a:noFill/>
          <a:ln w="9525">
            <a:noFill/>
            <a:miter lim="800000"/>
            <a:headEnd/>
            <a:tailEnd/>
          </a:ln>
        </p:spPr>
        <p:txBody>
          <a:bodyPr lIns="18000"/>
          <a:lstStyle/>
          <a:p>
            <a:pPr algn="ctr" fontAlgn="auto">
              <a:spcBef>
                <a:spcPts val="0"/>
              </a:spcBef>
              <a:spcAft>
                <a:spcPts val="0"/>
              </a:spcAft>
              <a:defRPr/>
            </a:pPr>
            <a:r>
              <a:rPr lang="en-US" sz="3300" b="1" dirty="0">
                <a:solidFill>
                  <a:schemeClr val="tx2">
                    <a:lumMod val="75000"/>
                  </a:schemeClr>
                </a:solidFill>
                <a:latin typeface="Calibri Light" panose="020F0302020204030204" pitchFamily="34" charset="0"/>
                <a:ea typeface="+mj-ea"/>
                <a:cs typeface="Times New Roman" pitchFamily="18" charset="0"/>
              </a:rPr>
              <a:t> </a:t>
            </a:r>
            <a:r>
              <a:rPr lang="nl-NL" sz="3300" dirty="0" err="1">
                <a:solidFill>
                  <a:schemeClr val="tx1">
                    <a:lumMod val="95000"/>
                    <a:lumOff val="5000"/>
                  </a:schemeClr>
                </a:solidFill>
                <a:latin typeface="Calibri Light" panose="020F0302020204030204" pitchFamily="34" charset="0"/>
                <a:ea typeface="+mj-ea"/>
                <a:cs typeface="+mj-cs"/>
              </a:rPr>
              <a:t>Systematic</a:t>
            </a:r>
            <a:r>
              <a:rPr lang="nl-NL" sz="3300" dirty="0">
                <a:solidFill>
                  <a:schemeClr val="tx1">
                    <a:lumMod val="95000"/>
                    <a:lumOff val="5000"/>
                  </a:schemeClr>
                </a:solidFill>
                <a:latin typeface="Calibri Light" panose="020F0302020204030204" pitchFamily="34" charset="0"/>
                <a:ea typeface="+mj-ea"/>
                <a:cs typeface="+mj-cs"/>
              </a:rPr>
              <a:t> approach </a:t>
            </a:r>
            <a:r>
              <a:rPr lang="nl-NL" sz="3300" dirty="0" err="1">
                <a:solidFill>
                  <a:schemeClr val="tx1">
                    <a:lumMod val="95000"/>
                    <a:lumOff val="5000"/>
                  </a:schemeClr>
                </a:solidFill>
                <a:latin typeface="Calibri Light" panose="020F0302020204030204" pitchFamily="34" charset="0"/>
                <a:ea typeface="+mj-ea"/>
                <a:cs typeface="+mj-cs"/>
              </a:rPr>
              <a:t>to</a:t>
            </a:r>
            <a:r>
              <a:rPr lang="nl-NL" sz="3300" dirty="0">
                <a:solidFill>
                  <a:schemeClr val="tx1">
                    <a:lumMod val="95000"/>
                    <a:lumOff val="5000"/>
                  </a:schemeClr>
                </a:solidFill>
                <a:latin typeface="Calibri Light" panose="020F0302020204030204" pitchFamily="34" charset="0"/>
                <a:ea typeface="+mj-ea"/>
                <a:cs typeface="+mj-cs"/>
              </a:rPr>
              <a:t> </a:t>
            </a:r>
            <a:r>
              <a:rPr lang="nl-NL" sz="3300" dirty="0" err="1">
                <a:solidFill>
                  <a:schemeClr val="tx1">
                    <a:lumMod val="95000"/>
                    <a:lumOff val="5000"/>
                  </a:schemeClr>
                </a:solidFill>
                <a:latin typeface="Calibri Light" panose="020F0302020204030204" pitchFamily="34" charset="0"/>
                <a:ea typeface="+mj-ea"/>
                <a:cs typeface="+mj-cs"/>
              </a:rPr>
              <a:t>implementation</a:t>
            </a:r>
            <a:endParaRPr lang="nl-NL" sz="3300" dirty="0">
              <a:solidFill>
                <a:schemeClr val="tx1">
                  <a:lumMod val="95000"/>
                  <a:lumOff val="5000"/>
                </a:schemeClr>
              </a:solidFill>
              <a:latin typeface="Calibri Light" panose="020F0302020204030204" pitchFamily="34" charset="0"/>
              <a:ea typeface="+mj-ea"/>
              <a:cs typeface="+mj-cs"/>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A873FF0A-7395-4FEC-88D6-B8F46B6952C9}"/>
              </a:ext>
            </a:extLst>
          </p:cNvPr>
          <p:cNvSpPr>
            <a:spLocks noGrp="1" noChangeArrowheads="1"/>
          </p:cNvSpPr>
          <p:nvPr>
            <p:ph type="title"/>
          </p:nvPr>
        </p:nvSpPr>
        <p:spPr>
          <a:xfrm>
            <a:off x="671676" y="424657"/>
            <a:ext cx="8604250" cy="647398"/>
          </a:xfrm>
        </p:spPr>
        <p:txBody>
          <a:bodyPr lIns="45720" tIns="45720" rIns="45720" bIns="45720" anchor="t">
            <a:noAutofit/>
          </a:bodyPr>
          <a:lstStyle/>
          <a:p>
            <a:pPr defTabSz="849313">
              <a:lnSpc>
                <a:spcPts val="3900"/>
              </a:lnSpc>
            </a:pPr>
            <a:r>
              <a:rPr lang="nl-NL" altLang="nl-NL" sz="3300" dirty="0" err="1"/>
              <a:t>Addressing</a:t>
            </a:r>
            <a:r>
              <a:rPr lang="nl-NL" altLang="nl-NL" sz="3300" dirty="0"/>
              <a:t> </a:t>
            </a:r>
            <a:r>
              <a:rPr lang="nl-NL" altLang="nl-NL" sz="3300" dirty="0" err="1"/>
              <a:t>the</a:t>
            </a:r>
            <a:r>
              <a:rPr lang="nl-NL" altLang="nl-NL" sz="3300" dirty="0"/>
              <a:t> </a:t>
            </a:r>
            <a:r>
              <a:rPr lang="nl-NL" altLang="nl-NL" sz="3300" dirty="0" err="1"/>
              <a:t>determinants</a:t>
            </a:r>
            <a:r>
              <a:rPr lang="nl-NL" altLang="nl-NL" sz="3300" dirty="0"/>
              <a:t> </a:t>
            </a:r>
            <a:r>
              <a:rPr lang="nl-NL" altLang="nl-NL" sz="3300" dirty="0" err="1"/>
              <a:t>systematically</a:t>
            </a:r>
            <a:endParaRPr lang="nl-NL" altLang="nl-NL" sz="3300" dirty="0"/>
          </a:p>
        </p:txBody>
      </p:sp>
      <p:pic>
        <p:nvPicPr>
          <p:cNvPr id="45058" name="Picture 2" descr="http://b-i.forbesimg.com/johnhall/files/2013/04/shutterstock_131606678-22.jpg">
            <a:hlinkClick r:id="rId2"/>
            <a:extLst>
              <a:ext uri="{FF2B5EF4-FFF2-40B4-BE49-F238E27FC236}">
                <a16:creationId xmlns:a16="http://schemas.microsoft.com/office/drawing/2014/main" id="{2776EFBC-199C-4167-94C8-3ACE476D2CBD}"/>
              </a:ext>
            </a:extLst>
          </p:cNvPr>
          <p:cNvPicPr>
            <a:picLocks noChangeAspect="1"/>
          </p:cNvPicPr>
          <p:nvPr/>
        </p:nvPicPr>
        <p:blipFill>
          <a:blip r:embed="rId3">
            <a:extLst>
              <a:ext uri="{28A0092B-C50C-407E-A947-70E740481C1C}">
                <a14:useLocalDpi xmlns:a14="http://schemas.microsoft.com/office/drawing/2010/main" val="0"/>
              </a:ext>
            </a:extLst>
          </a:blip>
          <a:srcRect l="25983" t="11810" r="21259" b="4723"/>
          <a:stretch>
            <a:fillRect/>
          </a:stretch>
        </p:blipFill>
        <p:spPr bwMode="auto">
          <a:xfrm>
            <a:off x="474663" y="2060575"/>
            <a:ext cx="2513012"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5059" name="Group 3">
            <a:extLst>
              <a:ext uri="{FF2B5EF4-FFF2-40B4-BE49-F238E27FC236}">
                <a16:creationId xmlns:a16="http://schemas.microsoft.com/office/drawing/2014/main" id="{220E82D6-0F53-4F68-B884-8E8870EA3C65}"/>
              </a:ext>
            </a:extLst>
          </p:cNvPr>
          <p:cNvGraphicFramePr>
            <a:graphicFrameLocks noGrp="1"/>
          </p:cNvGraphicFramePr>
          <p:nvPr>
            <p:extLst>
              <p:ext uri="{D42A27DB-BD31-4B8C-83A1-F6EECF244321}">
                <p14:modId xmlns:p14="http://schemas.microsoft.com/office/powerpoint/2010/main" val="2226085552"/>
              </p:ext>
            </p:extLst>
          </p:nvPr>
        </p:nvGraphicFramePr>
        <p:xfrm>
          <a:off x="3348037" y="1101718"/>
          <a:ext cx="5616575" cy="5341945"/>
        </p:xfrm>
        <a:graphic>
          <a:graphicData uri="http://schemas.openxmlformats.org/drawingml/2006/table">
            <a:tbl>
              <a:tblPr/>
              <a:tblGrid>
                <a:gridCol w="5616575">
                  <a:extLst>
                    <a:ext uri="{9D8B030D-6E8A-4147-A177-3AD203B41FA5}">
                      <a16:colId xmlns:a16="http://schemas.microsoft.com/office/drawing/2014/main" val="303041074"/>
                    </a:ext>
                  </a:extLst>
                </a:gridCol>
              </a:tblGrid>
              <a:tr h="3349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TYPES OF CHANGE STRATEGIES</a:t>
                      </a:r>
                      <a:endParaRPr kumimoji="0" lang="nl-NL" altLang="nl-NL" sz="1800" b="0" i="0" u="none" strike="noStrike" cap="none" normalizeH="0" baseline="0" dirty="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373442449"/>
                  </a:ext>
                </a:extLst>
              </a:tr>
              <a:tr h="3349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Basic methods at individual level</a:t>
                      </a:r>
                      <a:endParaRPr kumimoji="0" lang="nl-NL" altLang="nl-NL" sz="1800" b="0" i="0" u="none" strike="noStrike" cap="none" normalizeH="0" baseline="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AD3DB"/>
                    </a:solidFill>
                  </a:tcPr>
                </a:tc>
                <a:extLst>
                  <a:ext uri="{0D108BD9-81ED-4DB2-BD59-A6C34878D82A}">
                    <a16:rowId xmlns:a16="http://schemas.microsoft.com/office/drawing/2014/main" val="2105877853"/>
                  </a:ext>
                </a:extLst>
              </a:tr>
              <a:tr h="3222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Methods to increase knowledge</a:t>
                      </a:r>
                      <a:endParaRPr kumimoji="0" lang="nl-NL" altLang="nl-NL" sz="1800" b="0" i="0" u="none" strike="noStrike" cap="none" normalizeH="0" baseline="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6EAEE"/>
                    </a:solidFill>
                  </a:tcPr>
                </a:tc>
                <a:extLst>
                  <a:ext uri="{0D108BD9-81ED-4DB2-BD59-A6C34878D82A}">
                    <a16:rowId xmlns:a16="http://schemas.microsoft.com/office/drawing/2014/main" val="2460360440"/>
                  </a:ext>
                </a:extLst>
              </a:tr>
              <a:tr h="3222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Methods to change awareness &amp; risk perception</a:t>
                      </a:r>
                      <a:endParaRPr kumimoji="0" lang="nl-NL" altLang="nl-NL" sz="1800" b="0" i="0" u="none" strike="noStrike" cap="none" normalizeH="0" baseline="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AD3DB"/>
                    </a:solidFill>
                  </a:tcPr>
                </a:tc>
                <a:extLst>
                  <a:ext uri="{0D108BD9-81ED-4DB2-BD59-A6C34878D82A}">
                    <a16:rowId xmlns:a16="http://schemas.microsoft.com/office/drawing/2014/main" val="3676240879"/>
                  </a:ext>
                </a:extLst>
              </a:tr>
              <a:tr h="5635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Methods to change habits, automatic and impulsive behaviors</a:t>
                      </a:r>
                      <a:endParaRPr kumimoji="0" lang="nl-NL" altLang="nl-NL" sz="1800" b="0" i="0" u="none" strike="noStrike" cap="none" normalizeH="0" baseline="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6EAEE"/>
                    </a:solidFill>
                  </a:tcPr>
                </a:tc>
                <a:extLst>
                  <a:ext uri="{0D108BD9-81ED-4DB2-BD59-A6C34878D82A}">
                    <a16:rowId xmlns:a16="http://schemas.microsoft.com/office/drawing/2014/main" val="3087079901"/>
                  </a:ext>
                </a:extLst>
              </a:tr>
              <a:tr h="3222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Methods to change attitudes, beliefs, outcome expectations</a:t>
                      </a:r>
                      <a:endParaRPr kumimoji="0" lang="nl-NL" altLang="nl-NL" sz="1800" b="0" i="0" u="none" strike="noStrike" cap="none" normalizeH="0" baseline="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AD3DB"/>
                    </a:solidFill>
                  </a:tcPr>
                </a:tc>
                <a:extLst>
                  <a:ext uri="{0D108BD9-81ED-4DB2-BD59-A6C34878D82A}">
                    <a16:rowId xmlns:a16="http://schemas.microsoft.com/office/drawing/2014/main" val="1067466850"/>
                  </a:ext>
                </a:extLst>
              </a:tr>
              <a:tr h="3222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Methods to change social influence</a:t>
                      </a:r>
                      <a:endParaRPr kumimoji="0" lang="nl-NL" altLang="nl-NL" sz="1800" b="0" i="0" u="none" strike="noStrike" cap="none" normalizeH="0" baseline="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6EAEE"/>
                    </a:solidFill>
                  </a:tcPr>
                </a:tc>
                <a:extLst>
                  <a:ext uri="{0D108BD9-81ED-4DB2-BD59-A6C34878D82A}">
                    <a16:rowId xmlns:a16="http://schemas.microsoft.com/office/drawing/2014/main" val="2107880456"/>
                  </a:ext>
                </a:extLst>
              </a:tr>
              <a:tr h="5635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Methods to skills, capability, self-efficacy and overcoming barriers</a:t>
                      </a:r>
                      <a:endParaRPr kumimoji="0" lang="nl-NL" altLang="nl-NL" sz="1800" b="0" i="0" u="none" strike="noStrike" cap="none" normalizeH="0" baseline="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AD3DB"/>
                    </a:solidFill>
                  </a:tcPr>
                </a:tc>
                <a:extLst>
                  <a:ext uri="{0D108BD9-81ED-4DB2-BD59-A6C34878D82A}">
                    <a16:rowId xmlns:a16="http://schemas.microsoft.com/office/drawing/2014/main" val="301558408"/>
                  </a:ext>
                </a:extLst>
              </a:tr>
              <a:tr h="3222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Methods to reduce public stigma</a:t>
                      </a:r>
                      <a:endParaRPr kumimoji="0" lang="nl-NL" altLang="nl-NL" sz="1800" b="0" i="0" u="none" strike="noStrike" cap="none" normalizeH="0" baseline="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6EAEE"/>
                    </a:solidFill>
                  </a:tcPr>
                </a:tc>
                <a:extLst>
                  <a:ext uri="{0D108BD9-81ED-4DB2-BD59-A6C34878D82A}">
                    <a16:rowId xmlns:a16="http://schemas.microsoft.com/office/drawing/2014/main" val="25572772"/>
                  </a:ext>
                </a:extLst>
              </a:tr>
              <a:tr h="3222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Methods to change environmental conditions</a:t>
                      </a:r>
                      <a:endParaRPr kumimoji="0" lang="nl-NL" altLang="nl-NL" sz="1800" b="0" i="0" u="none" strike="noStrike" cap="none" normalizeH="0" baseline="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AD3DB"/>
                    </a:solidFill>
                  </a:tcPr>
                </a:tc>
                <a:extLst>
                  <a:ext uri="{0D108BD9-81ED-4DB2-BD59-A6C34878D82A}">
                    <a16:rowId xmlns:a16="http://schemas.microsoft.com/office/drawing/2014/main" val="307483482"/>
                  </a:ext>
                </a:extLst>
              </a:tr>
              <a:tr h="3222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Methods to change social norms</a:t>
                      </a:r>
                      <a:endParaRPr kumimoji="0" lang="nl-NL" altLang="nl-NL" sz="1800" b="0" i="0" u="none" strike="noStrike" cap="none" normalizeH="0" baseline="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6EAEE"/>
                    </a:solidFill>
                  </a:tcPr>
                </a:tc>
                <a:extLst>
                  <a:ext uri="{0D108BD9-81ED-4DB2-BD59-A6C34878D82A}">
                    <a16:rowId xmlns:a16="http://schemas.microsoft.com/office/drawing/2014/main" val="388489377"/>
                  </a:ext>
                </a:extLst>
              </a:tr>
              <a:tr h="3222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Methods to change social support and social networks</a:t>
                      </a:r>
                      <a:endParaRPr kumimoji="0" lang="nl-NL" altLang="nl-NL" sz="1800" b="0" i="0" u="none" strike="noStrike" cap="none" normalizeH="0" baseline="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AD3DB"/>
                    </a:solidFill>
                  </a:tcPr>
                </a:tc>
                <a:extLst>
                  <a:ext uri="{0D108BD9-81ED-4DB2-BD59-A6C34878D82A}">
                    <a16:rowId xmlns:a16="http://schemas.microsoft.com/office/drawing/2014/main" val="353019421"/>
                  </a:ext>
                </a:extLst>
              </a:tr>
              <a:tr h="3222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Methods to change organizations</a:t>
                      </a:r>
                      <a:endParaRPr kumimoji="0" lang="nl-NL" altLang="nl-NL" sz="1800" b="0" i="0" u="none" strike="noStrike" cap="none" normalizeH="0" baseline="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6EAEE"/>
                    </a:solidFill>
                  </a:tcPr>
                </a:tc>
                <a:extLst>
                  <a:ext uri="{0D108BD9-81ED-4DB2-BD59-A6C34878D82A}">
                    <a16:rowId xmlns:a16="http://schemas.microsoft.com/office/drawing/2014/main" val="46363046"/>
                  </a:ext>
                </a:extLst>
              </a:tr>
              <a:tr h="3222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Methods to change communities</a:t>
                      </a:r>
                      <a:endParaRPr kumimoji="0" lang="nl-NL" altLang="nl-NL" sz="1800" b="0" i="0" u="none" strike="noStrike" cap="none" normalizeH="0" baseline="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AD3DB"/>
                    </a:solidFill>
                  </a:tcPr>
                </a:tc>
                <a:extLst>
                  <a:ext uri="{0D108BD9-81ED-4DB2-BD59-A6C34878D82A}">
                    <a16:rowId xmlns:a16="http://schemas.microsoft.com/office/drawing/2014/main" val="306415500"/>
                  </a:ext>
                </a:extLst>
              </a:tr>
              <a:tr h="322263">
                <a:tc>
                  <a:txBody>
                    <a:bodyPr/>
                    <a:lstStyle>
                      <a:lvl1pPr>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647700" indent="-327025">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69963"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293813" indent="-322263">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619250" indent="-323850">
                        <a:lnSpc>
                          <a:spcPts val="2500"/>
                        </a:lnSpc>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0764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5336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29908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448050" indent="-323850" fontAlgn="base" hangingPunct="0">
                        <a:lnSpc>
                          <a:spcPts val="2500"/>
                        </a:lnSpc>
                        <a:spcBef>
                          <a:spcPct val="0"/>
                        </a:spcBef>
                        <a:spcAft>
                          <a:spcPct val="0"/>
                        </a:spcAft>
                        <a:buClr>
                          <a:srgbClr val="00AFDC"/>
                        </a:buClr>
                        <a:buSzPct val="100000"/>
                        <a:buFont typeface="Arial" panose="020B0604020202020204" pitchFamily="34" charse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Methods</a:t>
                      </a:r>
                      <a:r>
                        <a:rPr kumimoji="0" lang="nl-NL" altLang="nl-NL"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kumimoji="0" lang="nl-NL" altLang="nl-NL" sz="16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to</a:t>
                      </a:r>
                      <a:r>
                        <a:rPr kumimoji="0" lang="nl-NL" altLang="nl-NL"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change policy</a:t>
                      </a:r>
                      <a:endParaRPr kumimoji="0" lang="nl-NL" altLang="nl-NL" sz="1800" b="0" i="0" u="none" strike="noStrike" cap="none" normalizeH="0" baseline="0" dirty="0">
                        <a:ln>
                          <a:noFill/>
                        </a:ln>
                        <a:solidFill>
                          <a:srgbClr val="000000"/>
                        </a:solidFill>
                        <a:effectLst/>
                        <a:latin typeface="+mn-lt" charset="0"/>
                        <a:ea typeface="+mn-ea" charset="0"/>
                        <a:cs typeface="+mn-ea" charset="0"/>
                        <a:sym typeface="Calibri" panose="020F0502020204030204" pitchFamily="34" charset="0"/>
                      </a:endParaRPr>
                    </a:p>
                  </a:txBody>
                  <a:tcPr marL="34290" marR="3429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6EAEE"/>
                    </a:solidFill>
                  </a:tcPr>
                </a:tc>
                <a:extLst>
                  <a:ext uri="{0D108BD9-81ED-4DB2-BD59-A6C34878D82A}">
                    <a16:rowId xmlns:a16="http://schemas.microsoft.com/office/drawing/2014/main" val="1863053856"/>
                  </a:ext>
                </a:extLst>
              </a:tr>
            </a:tbl>
          </a:graphicData>
        </a:graphic>
      </p:graphicFrame>
      <p:sp>
        <p:nvSpPr>
          <p:cNvPr id="45121" name="Rectangle 65">
            <a:extLst>
              <a:ext uri="{FF2B5EF4-FFF2-40B4-BE49-F238E27FC236}">
                <a16:creationId xmlns:a16="http://schemas.microsoft.com/office/drawing/2014/main" id="{3BCFC8C7-3760-4F09-8F86-44D507092E8C}"/>
              </a:ext>
            </a:extLst>
          </p:cNvPr>
          <p:cNvSpPr>
            <a:spLocks/>
          </p:cNvSpPr>
          <p:nvPr/>
        </p:nvSpPr>
        <p:spPr bwMode="auto">
          <a:xfrm>
            <a:off x="179388" y="6443663"/>
            <a:ext cx="8785224"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r"/>
            <a:r>
              <a:rPr lang="nl-NL" altLang="nl-NL" sz="2000" dirty="0"/>
              <a:t>A </a:t>
            </a:r>
            <a:r>
              <a:rPr lang="nl-NL" altLang="nl-NL" sz="2000" dirty="0" err="1"/>
              <a:t>taxonomy</a:t>
            </a:r>
            <a:r>
              <a:rPr lang="nl-NL" altLang="nl-NL" sz="2000" dirty="0"/>
              <a:t> of </a:t>
            </a:r>
            <a:r>
              <a:rPr lang="nl-NL" altLang="nl-NL" sz="2000" dirty="0" err="1"/>
              <a:t>behaviour</a:t>
            </a:r>
            <a:r>
              <a:rPr lang="nl-NL" altLang="nl-NL" sz="2000" dirty="0"/>
              <a:t> change </a:t>
            </a:r>
            <a:r>
              <a:rPr lang="nl-NL" altLang="nl-NL" sz="2000" dirty="0" err="1"/>
              <a:t>methods</a:t>
            </a:r>
            <a:r>
              <a:rPr lang="nl-NL" altLang="nl-NL" sz="2000" dirty="0"/>
              <a:t>, Health </a:t>
            </a:r>
            <a:r>
              <a:rPr lang="nl-NL" altLang="nl-NL" sz="2000" dirty="0" err="1"/>
              <a:t>Psychology</a:t>
            </a:r>
            <a:r>
              <a:rPr lang="nl-NL" altLang="nl-NL" sz="2000" dirty="0"/>
              <a:t> Review 2015</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F72F1C76-2498-4B66-8863-F51CE82398D4}"/>
              </a:ext>
            </a:extLst>
          </p:cNvPr>
          <p:cNvSpPr>
            <a:spLocks noGrp="1" noChangeArrowheads="1"/>
          </p:cNvSpPr>
          <p:nvPr>
            <p:ph type="title"/>
          </p:nvPr>
        </p:nvSpPr>
        <p:spPr>
          <a:xfrm>
            <a:off x="73025" y="571446"/>
            <a:ext cx="9005888" cy="1071562"/>
          </a:xfrm>
        </p:spPr>
        <p:txBody>
          <a:bodyPr lIns="45720" tIns="45720" rIns="45720" bIns="45720" anchor="t">
            <a:noAutofit/>
          </a:bodyPr>
          <a:lstStyle/>
          <a:p>
            <a:pPr algn="ctr" defTabSz="849313">
              <a:lnSpc>
                <a:spcPts val="3900"/>
              </a:lnSpc>
            </a:pPr>
            <a:r>
              <a:rPr lang="nl-NL" altLang="nl-NL" sz="3300" dirty="0" err="1"/>
              <a:t>Addressing</a:t>
            </a:r>
            <a:r>
              <a:rPr lang="nl-NL" altLang="nl-NL" sz="3300" dirty="0"/>
              <a:t> </a:t>
            </a:r>
            <a:r>
              <a:rPr lang="nl-NL" altLang="nl-NL" sz="3300" dirty="0" err="1"/>
              <a:t>the</a:t>
            </a:r>
            <a:r>
              <a:rPr lang="nl-NL" altLang="nl-NL" sz="3300" dirty="0"/>
              <a:t> </a:t>
            </a:r>
            <a:r>
              <a:rPr lang="nl-NL" altLang="nl-NL" sz="3300" dirty="0" err="1"/>
              <a:t>determinants</a:t>
            </a:r>
            <a:r>
              <a:rPr lang="nl-NL" altLang="nl-NL" sz="3300" dirty="0"/>
              <a:t> </a:t>
            </a:r>
            <a:r>
              <a:rPr lang="nl-NL" altLang="nl-NL" sz="3300" dirty="0" err="1"/>
              <a:t>systematically</a:t>
            </a:r>
            <a:r>
              <a:rPr lang="nl-NL" altLang="nl-NL" sz="3300" dirty="0"/>
              <a:t>: </a:t>
            </a:r>
            <a:br>
              <a:rPr lang="nl-NL" altLang="nl-NL" sz="3300" dirty="0"/>
            </a:br>
            <a:r>
              <a:rPr lang="nl-NL" altLang="nl-NL" sz="3300" dirty="0"/>
              <a:t>EPOC </a:t>
            </a:r>
            <a:r>
              <a:rPr lang="nl-NL" altLang="nl-NL" sz="3300" dirty="0" err="1"/>
              <a:t>taxonomy</a:t>
            </a:r>
            <a:endParaRPr lang="nl-NL" altLang="nl-NL" sz="3300" dirty="0"/>
          </a:p>
        </p:txBody>
      </p:sp>
      <p:pic>
        <p:nvPicPr>
          <p:cNvPr id="46082" name="Picture 2" descr="http://b-i.forbesimg.com/johnhall/files/2013/04/shutterstock_131606678-22.jpg">
            <a:hlinkClick r:id="rId2"/>
            <a:extLst>
              <a:ext uri="{FF2B5EF4-FFF2-40B4-BE49-F238E27FC236}">
                <a16:creationId xmlns:a16="http://schemas.microsoft.com/office/drawing/2014/main" id="{41B88543-91F1-4974-A803-A54C553F7365}"/>
              </a:ext>
            </a:extLst>
          </p:cNvPr>
          <p:cNvPicPr>
            <a:picLocks noChangeAspect="1"/>
          </p:cNvPicPr>
          <p:nvPr/>
        </p:nvPicPr>
        <p:blipFill>
          <a:blip r:embed="rId3">
            <a:extLst>
              <a:ext uri="{28A0092B-C50C-407E-A947-70E740481C1C}">
                <a14:useLocalDpi xmlns:a14="http://schemas.microsoft.com/office/drawing/2010/main" val="0"/>
              </a:ext>
            </a:extLst>
          </a:blip>
          <a:srcRect l="25983" t="11810" r="21259" b="4723"/>
          <a:stretch>
            <a:fillRect/>
          </a:stretch>
        </p:blipFill>
        <p:spPr bwMode="auto">
          <a:xfrm>
            <a:off x="403225" y="2333625"/>
            <a:ext cx="2511425"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3" name="Picture 3" descr="image26.png">
            <a:extLst>
              <a:ext uri="{FF2B5EF4-FFF2-40B4-BE49-F238E27FC236}">
                <a16:creationId xmlns:a16="http://schemas.microsoft.com/office/drawing/2014/main" id="{74AA05D2-0F0A-41F4-8222-07804A9136BA}"/>
              </a:ext>
            </a:extLst>
          </p:cNvPr>
          <p:cNvPicPr>
            <a:picLocks noChangeAspect="1"/>
          </p:cNvPicPr>
          <p:nvPr/>
        </p:nvPicPr>
        <p:blipFill>
          <a:blip r:embed="rId4">
            <a:extLst>
              <a:ext uri="{28A0092B-C50C-407E-A947-70E740481C1C}">
                <a14:useLocalDpi xmlns:a14="http://schemas.microsoft.com/office/drawing/2010/main" val="0"/>
              </a:ext>
            </a:extLst>
          </a:blip>
          <a:srcRect l="11220" t="4898" r="22835" b="3850"/>
          <a:stretch>
            <a:fillRect/>
          </a:stretch>
        </p:blipFill>
        <p:spPr bwMode="auto">
          <a:xfrm>
            <a:off x="2914650" y="1974850"/>
            <a:ext cx="6030913" cy="469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Rectangle 4">
            <a:extLst>
              <a:ext uri="{FF2B5EF4-FFF2-40B4-BE49-F238E27FC236}">
                <a16:creationId xmlns:a16="http://schemas.microsoft.com/office/drawing/2014/main" id="{F90EDEA1-FB90-454E-A912-77A752768948}"/>
              </a:ext>
            </a:extLst>
          </p:cNvPr>
          <p:cNvSpPr>
            <a:spLocks/>
          </p:cNvSpPr>
          <p:nvPr/>
        </p:nvSpPr>
        <p:spPr bwMode="auto">
          <a:xfrm>
            <a:off x="4916488" y="115888"/>
            <a:ext cx="4162425"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r>
              <a:rPr lang="nl-NL" altLang="nl-NL" u="sng">
                <a:hlinkClick r:id="rId5"/>
              </a:rPr>
              <a:t>http://epoc.cochrane.org/our-reviews</a:t>
            </a:r>
            <a:endParaRPr lang="nl-NL" altLang="nl-NL"/>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7461" name="Text Box 5">
            <a:extLst>
              <a:ext uri="{FF2B5EF4-FFF2-40B4-BE49-F238E27FC236}">
                <a16:creationId xmlns:a16="http://schemas.microsoft.com/office/drawing/2014/main" id="{546F9815-F3DE-4033-AFA3-AB1D8BB50EB2}"/>
              </a:ext>
            </a:extLst>
          </p:cNvPr>
          <p:cNvSpPr txBox="1">
            <a:spLocks noChangeArrowheads="1"/>
          </p:cNvSpPr>
          <p:nvPr/>
        </p:nvSpPr>
        <p:spPr bwMode="auto">
          <a:xfrm>
            <a:off x="1142999" y="914400"/>
            <a:ext cx="6846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endParaRPr lang="nl-NL" altLang="nl-NL">
              <a:latin typeface="Gill Sans" pitchFamily="34" charset="0"/>
            </a:endParaRPr>
          </a:p>
        </p:txBody>
      </p:sp>
      <p:sp>
        <p:nvSpPr>
          <p:cNvPr id="787462" name="Text Box 6">
            <a:extLst>
              <a:ext uri="{FF2B5EF4-FFF2-40B4-BE49-F238E27FC236}">
                <a16:creationId xmlns:a16="http://schemas.microsoft.com/office/drawing/2014/main" id="{764FE722-E456-4480-B0A7-A8C2B26AAE37}"/>
              </a:ext>
            </a:extLst>
          </p:cNvPr>
          <p:cNvSpPr txBox="1">
            <a:spLocks noChangeArrowheads="1"/>
          </p:cNvSpPr>
          <p:nvPr/>
        </p:nvSpPr>
        <p:spPr bwMode="auto">
          <a:xfrm>
            <a:off x="533400" y="2060575"/>
            <a:ext cx="86106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br>
              <a:rPr lang="nl-NL" altLang="nl-NL" sz="2800">
                <a:solidFill>
                  <a:schemeClr val="bg1"/>
                </a:solidFill>
                <a:latin typeface="Gill Sans" pitchFamily="34" charset="0"/>
              </a:rPr>
            </a:br>
            <a:endParaRPr lang="nl-NL" altLang="nl-NL" sz="2800">
              <a:solidFill>
                <a:schemeClr val="bg1"/>
              </a:solidFill>
              <a:latin typeface="Gill Sans" pitchFamily="34" charset="0"/>
            </a:endParaRPr>
          </a:p>
        </p:txBody>
      </p:sp>
      <p:sp>
        <p:nvSpPr>
          <p:cNvPr id="787463" name="Rectangle 7">
            <a:extLst>
              <a:ext uri="{FF2B5EF4-FFF2-40B4-BE49-F238E27FC236}">
                <a16:creationId xmlns:a16="http://schemas.microsoft.com/office/drawing/2014/main" id="{07A22476-E9C4-4187-8509-AE3A7827C16F}"/>
              </a:ext>
            </a:extLst>
          </p:cNvPr>
          <p:cNvSpPr>
            <a:spLocks noGrp="1" noChangeArrowheads="1"/>
          </p:cNvSpPr>
          <p:nvPr>
            <p:ph type="title"/>
          </p:nvPr>
        </p:nvSpPr>
        <p:spPr>
          <a:xfrm>
            <a:off x="1154114" y="307975"/>
            <a:ext cx="6846888" cy="1143000"/>
          </a:xfrm>
          <a:noFill/>
          <a:ln/>
        </p:spPr>
        <p:txBody>
          <a:bodyPr>
            <a:normAutofit/>
          </a:bodyPr>
          <a:lstStyle/>
          <a:p>
            <a:pPr algn="ctr"/>
            <a:r>
              <a:rPr lang="nl-NL" altLang="nl-NL" sz="3300" dirty="0"/>
              <a:t>Development and  </a:t>
            </a:r>
            <a:r>
              <a:rPr lang="nl-NL" altLang="nl-NL" sz="3300" dirty="0" err="1"/>
              <a:t>testing</a:t>
            </a:r>
            <a:r>
              <a:rPr lang="nl-NL" altLang="nl-NL" sz="3300" dirty="0"/>
              <a:t> of a </a:t>
            </a:r>
            <a:r>
              <a:rPr lang="nl-NL" altLang="nl-NL" sz="3300" dirty="0" err="1"/>
              <a:t>strategy</a:t>
            </a:r>
            <a:r>
              <a:rPr lang="nl-NL" altLang="nl-NL" sz="3300" dirty="0"/>
              <a:t> </a:t>
            </a:r>
            <a:r>
              <a:rPr lang="nl-NL" altLang="nl-NL" sz="3300" dirty="0" err="1"/>
              <a:t>to</a:t>
            </a:r>
            <a:r>
              <a:rPr lang="nl-NL" altLang="nl-NL" sz="3300" dirty="0"/>
              <a:t> </a:t>
            </a:r>
            <a:r>
              <a:rPr lang="nl-NL" altLang="nl-NL" sz="3300" dirty="0" err="1"/>
              <a:t>improve</a:t>
            </a:r>
            <a:r>
              <a:rPr lang="nl-NL" altLang="nl-NL" sz="3300" dirty="0"/>
              <a:t> </a:t>
            </a:r>
            <a:r>
              <a:rPr lang="nl-NL" altLang="nl-NL" sz="3300" dirty="0" err="1"/>
              <a:t>prescribing</a:t>
            </a:r>
            <a:r>
              <a:rPr lang="nl-NL" altLang="nl-NL" sz="3300" dirty="0"/>
              <a:t> in LRTI</a:t>
            </a:r>
          </a:p>
        </p:txBody>
      </p:sp>
      <p:sp>
        <p:nvSpPr>
          <p:cNvPr id="787464" name="AutoShape 8">
            <a:extLst>
              <a:ext uri="{FF2B5EF4-FFF2-40B4-BE49-F238E27FC236}">
                <a16:creationId xmlns:a16="http://schemas.microsoft.com/office/drawing/2014/main" id="{8407E04C-A082-4BA0-9905-5240845EAC7A}"/>
              </a:ext>
            </a:extLst>
          </p:cNvPr>
          <p:cNvSpPr>
            <a:spLocks noChangeArrowheads="1"/>
          </p:cNvSpPr>
          <p:nvPr/>
        </p:nvSpPr>
        <p:spPr bwMode="auto">
          <a:xfrm>
            <a:off x="457200" y="2590800"/>
            <a:ext cx="2514600" cy="3124200"/>
          </a:xfrm>
          <a:prstGeom prst="rightArrowCallout">
            <a:avLst>
              <a:gd name="adj1" fmla="val 31061"/>
              <a:gd name="adj2" fmla="val 31061"/>
              <a:gd name="adj3" fmla="val 16667"/>
              <a:gd name="adj4" fmla="val 77398"/>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r>
              <a:rPr lang="nl-NL" altLang="nl-NL" sz="1600" b="1" dirty="0">
                <a:solidFill>
                  <a:schemeClr val="bg1"/>
                </a:solidFill>
                <a:latin typeface="Gill Sans" pitchFamily="34" charset="0"/>
              </a:rPr>
              <a:t>PHASE 1</a:t>
            </a:r>
          </a:p>
          <a:p>
            <a:pPr algn="l" eaLnBrk="0" hangingPunct="0"/>
            <a:endParaRPr lang="nl-NL" altLang="nl-NL" sz="800" dirty="0">
              <a:solidFill>
                <a:schemeClr val="bg1"/>
              </a:solidFill>
              <a:latin typeface="Gill Sans" pitchFamily="34" charset="0"/>
            </a:endParaRPr>
          </a:p>
          <a:p>
            <a:pPr algn="l" eaLnBrk="0" hangingPunct="0">
              <a:buFontTx/>
              <a:buChar char="•"/>
            </a:pPr>
            <a:r>
              <a:rPr lang="nl-NL" altLang="nl-NL" sz="1600" dirty="0">
                <a:solidFill>
                  <a:schemeClr val="bg1"/>
                </a:solidFill>
                <a:latin typeface="Gill Sans" pitchFamily="34" charset="0"/>
              </a:rPr>
              <a:t> Installation </a:t>
            </a:r>
            <a:r>
              <a:rPr lang="nl-NL" altLang="nl-NL" sz="1600" dirty="0" err="1">
                <a:solidFill>
                  <a:schemeClr val="bg1"/>
                </a:solidFill>
                <a:latin typeface="Gill Sans" pitchFamily="34" charset="0"/>
              </a:rPr>
              <a:t>local</a:t>
            </a:r>
            <a:r>
              <a:rPr lang="nl-NL" altLang="nl-NL" sz="1600" dirty="0">
                <a:solidFill>
                  <a:schemeClr val="bg1"/>
                </a:solidFill>
                <a:latin typeface="Gill Sans" pitchFamily="34" charset="0"/>
              </a:rPr>
              <a:t> </a:t>
            </a:r>
          </a:p>
          <a:p>
            <a:pPr algn="l" eaLnBrk="0" hangingPunct="0"/>
            <a:r>
              <a:rPr lang="nl-NL" altLang="nl-NL" sz="1600" dirty="0">
                <a:solidFill>
                  <a:schemeClr val="bg1"/>
                </a:solidFill>
                <a:latin typeface="Gill Sans" pitchFamily="34" charset="0"/>
              </a:rPr>
              <a:t>  </a:t>
            </a:r>
            <a:r>
              <a:rPr lang="nl-NL" altLang="nl-NL" sz="1600" dirty="0" err="1">
                <a:solidFill>
                  <a:schemeClr val="bg1"/>
                </a:solidFill>
                <a:latin typeface="Gill Sans" pitchFamily="34" charset="0"/>
              </a:rPr>
              <a:t>committee</a:t>
            </a:r>
            <a:endParaRPr lang="nl-NL" altLang="nl-NL" sz="1600" dirty="0">
              <a:solidFill>
                <a:schemeClr val="bg1"/>
              </a:solidFill>
              <a:latin typeface="Gill Sans" pitchFamily="34" charset="0"/>
            </a:endParaRPr>
          </a:p>
          <a:p>
            <a:pPr algn="l" eaLnBrk="0" hangingPunct="0">
              <a:buFontTx/>
              <a:buChar char="•"/>
            </a:pPr>
            <a:endParaRPr lang="nl-NL" altLang="nl-NL" sz="1600" dirty="0">
              <a:solidFill>
                <a:schemeClr val="bg1"/>
              </a:solidFill>
              <a:latin typeface="Gill Sans" pitchFamily="34" charset="0"/>
            </a:endParaRPr>
          </a:p>
          <a:p>
            <a:pPr algn="l" eaLnBrk="0" hangingPunct="0">
              <a:buFontTx/>
              <a:buChar char="•"/>
            </a:pPr>
            <a:r>
              <a:rPr lang="nl-NL" altLang="nl-NL" sz="1600" dirty="0">
                <a:solidFill>
                  <a:schemeClr val="bg1"/>
                </a:solidFill>
                <a:latin typeface="Gill Sans" pitchFamily="34" charset="0"/>
              </a:rPr>
              <a:t> Consensus on treatment</a:t>
            </a:r>
          </a:p>
          <a:p>
            <a:pPr algn="l" eaLnBrk="0" hangingPunct="0"/>
            <a:r>
              <a:rPr lang="nl-NL" altLang="nl-NL" sz="1600" dirty="0">
                <a:solidFill>
                  <a:schemeClr val="bg1"/>
                </a:solidFill>
                <a:latin typeface="Gill Sans" pitchFamily="34" charset="0"/>
              </a:rPr>
              <a:t>  protocol (guideline)</a:t>
            </a:r>
          </a:p>
          <a:p>
            <a:pPr algn="l" eaLnBrk="0" hangingPunct="0">
              <a:buFontTx/>
              <a:buChar char="•"/>
            </a:pPr>
            <a:endParaRPr lang="nl-NL" altLang="nl-NL" sz="1600" dirty="0">
              <a:solidFill>
                <a:schemeClr val="bg1"/>
              </a:solidFill>
              <a:latin typeface="Gill Sans" pitchFamily="34" charset="0"/>
            </a:endParaRPr>
          </a:p>
          <a:p>
            <a:pPr algn="l" eaLnBrk="0" hangingPunct="0">
              <a:buFontTx/>
              <a:buChar char="•"/>
            </a:pPr>
            <a:r>
              <a:rPr lang="nl-NL" altLang="nl-NL" sz="1600" dirty="0">
                <a:solidFill>
                  <a:schemeClr val="bg1"/>
                </a:solidFill>
                <a:latin typeface="Gill Sans" pitchFamily="34" charset="0"/>
              </a:rPr>
              <a:t> Start meeting</a:t>
            </a:r>
          </a:p>
          <a:p>
            <a:pPr algn="l" eaLnBrk="0" hangingPunct="0"/>
            <a:r>
              <a:rPr lang="nl-NL" altLang="nl-NL" sz="1600" dirty="0">
                <a:solidFill>
                  <a:schemeClr val="bg1"/>
                </a:solidFill>
                <a:latin typeface="Gill Sans" pitchFamily="34" charset="0"/>
              </a:rPr>
              <a:t>-</a:t>
            </a:r>
            <a:r>
              <a:rPr lang="nl-NL" altLang="nl-NL" sz="1600" dirty="0" err="1">
                <a:solidFill>
                  <a:schemeClr val="bg1"/>
                </a:solidFill>
                <a:latin typeface="Gill Sans" pitchFamily="34" charset="0"/>
              </a:rPr>
              <a:t>global</a:t>
            </a:r>
            <a:r>
              <a:rPr lang="nl-NL" altLang="nl-NL" sz="1600" dirty="0">
                <a:solidFill>
                  <a:schemeClr val="bg1"/>
                </a:solidFill>
                <a:latin typeface="Gill Sans" pitchFamily="34" charset="0"/>
              </a:rPr>
              <a:t> feedback</a:t>
            </a:r>
          </a:p>
          <a:p>
            <a:pPr algn="l" eaLnBrk="0" hangingPunct="0"/>
            <a:r>
              <a:rPr lang="nl-NL" altLang="nl-NL" sz="1600" dirty="0">
                <a:solidFill>
                  <a:schemeClr val="bg1"/>
                </a:solidFill>
                <a:latin typeface="Gill Sans" pitchFamily="34" charset="0"/>
              </a:rPr>
              <a:t>-</a:t>
            </a:r>
            <a:r>
              <a:rPr lang="nl-NL" altLang="nl-NL" sz="1600" dirty="0" err="1">
                <a:solidFill>
                  <a:schemeClr val="bg1"/>
                </a:solidFill>
                <a:latin typeface="Gill Sans" pitchFamily="34" charset="0"/>
              </a:rPr>
              <a:t>education</a:t>
            </a:r>
            <a:r>
              <a:rPr lang="nl-NL" altLang="nl-NL" sz="1600" dirty="0">
                <a:solidFill>
                  <a:schemeClr val="bg1"/>
                </a:solidFill>
                <a:latin typeface="Gill Sans" pitchFamily="34" charset="0"/>
              </a:rPr>
              <a:t> </a:t>
            </a:r>
          </a:p>
          <a:p>
            <a:pPr algn="l" eaLnBrk="0" hangingPunct="0"/>
            <a:endParaRPr lang="nl-NL" altLang="nl-NL" sz="1600" dirty="0">
              <a:solidFill>
                <a:srgbClr val="000000"/>
              </a:solidFill>
              <a:latin typeface="Gill Sans" pitchFamily="34" charset="0"/>
            </a:endParaRPr>
          </a:p>
        </p:txBody>
      </p:sp>
      <p:sp>
        <p:nvSpPr>
          <p:cNvPr id="787465" name="AutoShape 9">
            <a:extLst>
              <a:ext uri="{FF2B5EF4-FFF2-40B4-BE49-F238E27FC236}">
                <a16:creationId xmlns:a16="http://schemas.microsoft.com/office/drawing/2014/main" id="{68DBE705-0B25-49EB-AD94-3768EB16448D}"/>
              </a:ext>
            </a:extLst>
          </p:cNvPr>
          <p:cNvSpPr>
            <a:spLocks noChangeArrowheads="1"/>
          </p:cNvSpPr>
          <p:nvPr/>
        </p:nvSpPr>
        <p:spPr bwMode="auto">
          <a:xfrm>
            <a:off x="3048000" y="2590800"/>
            <a:ext cx="1981200" cy="990600"/>
          </a:xfrm>
          <a:prstGeom prst="rightArrowCallout">
            <a:avLst>
              <a:gd name="adj1" fmla="val 22111"/>
              <a:gd name="adj2" fmla="val 23236"/>
              <a:gd name="adj3" fmla="val 23935"/>
              <a:gd name="adj4" fmla="val 85282"/>
            </a:avLst>
          </a:prstGeom>
          <a:solidFill>
            <a:srgbClr val="00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r>
              <a:rPr lang="nl-NL" altLang="nl-NL" sz="1600" b="1" dirty="0">
                <a:solidFill>
                  <a:srgbClr val="000000"/>
                </a:solidFill>
                <a:latin typeface="Gill Sans" pitchFamily="34" charset="0"/>
              </a:rPr>
              <a:t>Start </a:t>
            </a:r>
            <a:r>
              <a:rPr lang="nl-NL" altLang="nl-NL" sz="1600" b="1" dirty="0" err="1">
                <a:solidFill>
                  <a:srgbClr val="000000"/>
                </a:solidFill>
                <a:latin typeface="Gill Sans" pitchFamily="34" charset="0"/>
              </a:rPr>
              <a:t>therapy</a:t>
            </a:r>
            <a:endParaRPr lang="nl-NL" altLang="nl-NL" sz="1600" dirty="0">
              <a:solidFill>
                <a:srgbClr val="000000"/>
              </a:solidFill>
              <a:latin typeface="Gill Sans" pitchFamily="34" charset="0"/>
            </a:endParaRPr>
          </a:p>
        </p:txBody>
      </p:sp>
      <p:sp>
        <p:nvSpPr>
          <p:cNvPr id="787466" name="AutoShape 10">
            <a:extLst>
              <a:ext uri="{FF2B5EF4-FFF2-40B4-BE49-F238E27FC236}">
                <a16:creationId xmlns:a16="http://schemas.microsoft.com/office/drawing/2014/main" id="{4920F981-6AC4-4BD1-A8C2-9AC09D418E51}"/>
              </a:ext>
            </a:extLst>
          </p:cNvPr>
          <p:cNvSpPr>
            <a:spLocks noChangeArrowheads="1"/>
          </p:cNvSpPr>
          <p:nvPr/>
        </p:nvSpPr>
        <p:spPr bwMode="auto">
          <a:xfrm>
            <a:off x="3048000" y="3657600"/>
            <a:ext cx="1981200" cy="990600"/>
          </a:xfrm>
          <a:prstGeom prst="rightArrowCallout">
            <a:avLst>
              <a:gd name="adj1" fmla="val 22111"/>
              <a:gd name="adj2" fmla="val 23236"/>
              <a:gd name="adj3" fmla="val 23935"/>
              <a:gd name="adj4" fmla="val 85282"/>
            </a:avLst>
          </a:prstGeom>
          <a:solidFill>
            <a:srgbClr val="00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r>
              <a:rPr lang="nl-NL" altLang="nl-NL" sz="1600" b="1" dirty="0" err="1">
                <a:solidFill>
                  <a:srgbClr val="000000"/>
                </a:solidFill>
                <a:latin typeface="Gill Sans" pitchFamily="34" charset="0"/>
              </a:rPr>
              <a:t>Adapt</a:t>
            </a:r>
            <a:r>
              <a:rPr lang="nl-NL" altLang="nl-NL" sz="1600" b="1" dirty="0">
                <a:solidFill>
                  <a:srgbClr val="000000"/>
                </a:solidFill>
                <a:latin typeface="Gill Sans" pitchFamily="34" charset="0"/>
              </a:rPr>
              <a:t> </a:t>
            </a:r>
            <a:r>
              <a:rPr lang="nl-NL" altLang="nl-NL" sz="1600" b="1" dirty="0" err="1">
                <a:solidFill>
                  <a:srgbClr val="000000"/>
                </a:solidFill>
                <a:latin typeface="Gill Sans" pitchFamily="34" charset="0"/>
              </a:rPr>
              <a:t>therapy</a:t>
            </a:r>
            <a:endParaRPr lang="nl-NL" altLang="nl-NL" sz="1600" dirty="0">
              <a:solidFill>
                <a:srgbClr val="000000"/>
              </a:solidFill>
              <a:latin typeface="Gill Sans" pitchFamily="34" charset="0"/>
            </a:endParaRPr>
          </a:p>
        </p:txBody>
      </p:sp>
      <p:sp>
        <p:nvSpPr>
          <p:cNvPr id="787467" name="AutoShape 11">
            <a:extLst>
              <a:ext uri="{FF2B5EF4-FFF2-40B4-BE49-F238E27FC236}">
                <a16:creationId xmlns:a16="http://schemas.microsoft.com/office/drawing/2014/main" id="{4EF5E493-4DF2-40A7-83E3-2839DCB19BC8}"/>
              </a:ext>
            </a:extLst>
          </p:cNvPr>
          <p:cNvSpPr>
            <a:spLocks noChangeArrowheads="1"/>
          </p:cNvSpPr>
          <p:nvPr/>
        </p:nvSpPr>
        <p:spPr bwMode="auto">
          <a:xfrm>
            <a:off x="3048000" y="4724400"/>
            <a:ext cx="1981200" cy="990600"/>
          </a:xfrm>
          <a:prstGeom prst="rightArrowCallout">
            <a:avLst>
              <a:gd name="adj1" fmla="val 22111"/>
              <a:gd name="adj2" fmla="val 23236"/>
              <a:gd name="adj3" fmla="val 23935"/>
              <a:gd name="adj4" fmla="val 85282"/>
            </a:avLst>
          </a:prstGeom>
          <a:solidFill>
            <a:srgbClr val="00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r>
              <a:rPr lang="nl-NL" altLang="nl-NL" sz="1600" b="1" dirty="0" err="1">
                <a:solidFill>
                  <a:srgbClr val="000000"/>
                </a:solidFill>
                <a:latin typeface="Gill Sans" pitchFamily="34" charset="0"/>
              </a:rPr>
              <a:t>Diagnostics</a:t>
            </a:r>
            <a:endParaRPr lang="nl-NL" altLang="nl-NL" sz="1600" dirty="0">
              <a:solidFill>
                <a:srgbClr val="000000"/>
              </a:solidFill>
              <a:latin typeface="Gill Sans" pitchFamily="34" charset="0"/>
            </a:endParaRPr>
          </a:p>
        </p:txBody>
      </p:sp>
      <p:sp>
        <p:nvSpPr>
          <p:cNvPr id="787468" name="AutoShape 12">
            <a:extLst>
              <a:ext uri="{FF2B5EF4-FFF2-40B4-BE49-F238E27FC236}">
                <a16:creationId xmlns:a16="http://schemas.microsoft.com/office/drawing/2014/main" id="{42E7E3D9-F71C-47F1-966D-74973D810724}"/>
              </a:ext>
            </a:extLst>
          </p:cNvPr>
          <p:cNvSpPr>
            <a:spLocks noChangeArrowheads="1"/>
          </p:cNvSpPr>
          <p:nvPr/>
        </p:nvSpPr>
        <p:spPr bwMode="auto">
          <a:xfrm>
            <a:off x="5943600" y="2590800"/>
            <a:ext cx="2514600" cy="3124200"/>
          </a:xfrm>
          <a:prstGeom prst="rightArrowCallout">
            <a:avLst>
              <a:gd name="adj1" fmla="val 31061"/>
              <a:gd name="adj2" fmla="val 31061"/>
              <a:gd name="adj3" fmla="val 16667"/>
              <a:gd name="adj4" fmla="val 77398"/>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r>
              <a:rPr lang="nl-NL" altLang="nl-NL" sz="1600" b="1" dirty="0">
                <a:solidFill>
                  <a:schemeClr val="bg1"/>
                </a:solidFill>
                <a:latin typeface="Gill Sans" pitchFamily="34" charset="0"/>
              </a:rPr>
              <a:t>PHASE 2</a:t>
            </a:r>
          </a:p>
          <a:p>
            <a:pPr algn="l" eaLnBrk="0" hangingPunct="0"/>
            <a:endParaRPr lang="nl-NL" altLang="nl-NL" sz="800" dirty="0">
              <a:solidFill>
                <a:schemeClr val="bg1"/>
              </a:solidFill>
              <a:latin typeface="Gill Sans" pitchFamily="34" charset="0"/>
            </a:endParaRPr>
          </a:p>
          <a:p>
            <a:pPr algn="l" eaLnBrk="0" hangingPunct="0">
              <a:buFontTx/>
              <a:buChar char="•"/>
            </a:pPr>
            <a:r>
              <a:rPr lang="nl-NL" altLang="nl-NL" sz="1600" dirty="0">
                <a:solidFill>
                  <a:schemeClr val="bg1"/>
                </a:solidFill>
                <a:latin typeface="Gill Sans" pitchFamily="34" charset="0"/>
              </a:rPr>
              <a:t> </a:t>
            </a:r>
            <a:r>
              <a:rPr lang="nl-NL" altLang="nl-NL" sz="1600" dirty="0" err="1">
                <a:solidFill>
                  <a:schemeClr val="bg1"/>
                </a:solidFill>
                <a:latin typeface="Gill Sans" pitchFamily="34" charset="0"/>
              </a:rPr>
              <a:t>Individual</a:t>
            </a:r>
            <a:r>
              <a:rPr lang="nl-NL" altLang="nl-NL" sz="1600" dirty="0">
                <a:solidFill>
                  <a:schemeClr val="bg1"/>
                </a:solidFill>
                <a:latin typeface="Gill Sans" pitchFamily="34" charset="0"/>
              </a:rPr>
              <a:t> feedback </a:t>
            </a:r>
          </a:p>
          <a:p>
            <a:pPr algn="l" eaLnBrk="0" hangingPunct="0"/>
            <a:r>
              <a:rPr lang="nl-NL" altLang="nl-NL" sz="1600" dirty="0">
                <a:solidFill>
                  <a:schemeClr val="bg1"/>
                </a:solidFill>
                <a:latin typeface="Gill Sans" pitchFamily="34" charset="0"/>
              </a:rPr>
              <a:t>  </a:t>
            </a:r>
            <a:r>
              <a:rPr lang="nl-NL" altLang="nl-NL" sz="1600" dirty="0" err="1">
                <a:solidFill>
                  <a:schemeClr val="bg1"/>
                </a:solidFill>
                <a:latin typeface="Gill Sans" pitchFamily="34" charset="0"/>
              </a:rPr>
              <a:t>prescribers</a:t>
            </a:r>
            <a:endParaRPr lang="nl-NL" altLang="nl-NL" sz="1600" dirty="0">
              <a:solidFill>
                <a:schemeClr val="bg1"/>
              </a:solidFill>
              <a:latin typeface="Gill Sans" pitchFamily="34" charset="0"/>
            </a:endParaRPr>
          </a:p>
          <a:p>
            <a:pPr algn="l" eaLnBrk="0" hangingPunct="0">
              <a:buFontTx/>
              <a:buChar char="•"/>
            </a:pPr>
            <a:r>
              <a:rPr lang="nl-NL" altLang="nl-NL" sz="1600" dirty="0">
                <a:solidFill>
                  <a:schemeClr val="bg1"/>
                </a:solidFill>
                <a:latin typeface="Gill Sans" pitchFamily="34" charset="0"/>
              </a:rPr>
              <a:t> Peer </a:t>
            </a:r>
            <a:r>
              <a:rPr lang="nl-NL" altLang="nl-NL" sz="1600" dirty="0" err="1">
                <a:solidFill>
                  <a:schemeClr val="bg1"/>
                </a:solidFill>
                <a:latin typeface="Gill Sans" pitchFamily="34" charset="0"/>
              </a:rPr>
              <a:t>group</a:t>
            </a:r>
            <a:r>
              <a:rPr lang="nl-NL" altLang="nl-NL" sz="1600" dirty="0">
                <a:solidFill>
                  <a:schemeClr val="bg1"/>
                </a:solidFill>
                <a:latin typeface="Gill Sans" pitchFamily="34" charset="0"/>
              </a:rPr>
              <a:t> </a:t>
            </a:r>
          </a:p>
          <a:p>
            <a:pPr algn="l" eaLnBrk="0" hangingPunct="0"/>
            <a:r>
              <a:rPr lang="nl-NL" altLang="nl-NL" sz="1600" dirty="0">
                <a:solidFill>
                  <a:schemeClr val="bg1"/>
                </a:solidFill>
                <a:latin typeface="Gill Sans" pitchFamily="34" charset="0"/>
              </a:rPr>
              <a:t>   </a:t>
            </a:r>
            <a:r>
              <a:rPr lang="nl-NL" altLang="nl-NL" sz="1600" dirty="0" err="1">
                <a:solidFill>
                  <a:schemeClr val="bg1"/>
                </a:solidFill>
                <a:latin typeface="Gill Sans" pitchFamily="34" charset="0"/>
              </a:rPr>
              <a:t>comparison</a:t>
            </a:r>
            <a:endParaRPr lang="nl-NL" altLang="nl-NL" sz="1600" dirty="0">
              <a:solidFill>
                <a:schemeClr val="bg1"/>
              </a:solidFill>
              <a:latin typeface="Gill Sans" pitchFamily="34" charset="0"/>
            </a:endParaRPr>
          </a:p>
          <a:p>
            <a:pPr algn="l" eaLnBrk="0" hangingPunct="0">
              <a:buFontTx/>
              <a:buChar char="•"/>
            </a:pPr>
            <a:r>
              <a:rPr lang="nl-NL" altLang="nl-NL" sz="1600" dirty="0">
                <a:solidFill>
                  <a:schemeClr val="bg1"/>
                </a:solidFill>
                <a:latin typeface="Gill Sans" pitchFamily="34" charset="0"/>
              </a:rPr>
              <a:t> small </a:t>
            </a:r>
            <a:r>
              <a:rPr lang="nl-NL" altLang="nl-NL" sz="1600" dirty="0" err="1">
                <a:solidFill>
                  <a:schemeClr val="bg1"/>
                </a:solidFill>
                <a:latin typeface="Gill Sans" pitchFamily="34" charset="0"/>
              </a:rPr>
              <a:t>scale</a:t>
            </a:r>
            <a:r>
              <a:rPr lang="nl-NL" altLang="nl-NL" sz="1600" dirty="0">
                <a:solidFill>
                  <a:schemeClr val="bg1"/>
                </a:solidFill>
                <a:latin typeface="Gill Sans" pitchFamily="34" charset="0"/>
              </a:rPr>
              <a:t>, </a:t>
            </a:r>
            <a:r>
              <a:rPr lang="nl-NL" altLang="nl-NL" sz="1600" dirty="0" err="1">
                <a:solidFill>
                  <a:schemeClr val="bg1"/>
                </a:solidFill>
                <a:latin typeface="Gill Sans" pitchFamily="34" charset="0"/>
              </a:rPr>
              <a:t>interactive</a:t>
            </a:r>
            <a:r>
              <a:rPr lang="nl-NL" altLang="nl-NL" sz="1600" dirty="0">
                <a:solidFill>
                  <a:schemeClr val="bg1"/>
                </a:solidFill>
                <a:latin typeface="Gill Sans" pitchFamily="34" charset="0"/>
              </a:rPr>
              <a:t> </a:t>
            </a:r>
          </a:p>
          <a:p>
            <a:pPr algn="l" eaLnBrk="0" hangingPunct="0"/>
            <a:r>
              <a:rPr lang="nl-NL" altLang="nl-NL" sz="1600" dirty="0">
                <a:solidFill>
                  <a:schemeClr val="bg1"/>
                </a:solidFill>
                <a:latin typeface="Gill Sans" pitchFamily="34" charset="0"/>
              </a:rPr>
              <a:t>  </a:t>
            </a:r>
            <a:r>
              <a:rPr lang="nl-NL" altLang="nl-NL" sz="1600" dirty="0" err="1">
                <a:solidFill>
                  <a:schemeClr val="bg1"/>
                </a:solidFill>
                <a:latin typeface="Gill Sans" pitchFamily="34" charset="0"/>
              </a:rPr>
              <a:t>education</a:t>
            </a:r>
            <a:endParaRPr lang="nl-NL" altLang="nl-NL" sz="1600" dirty="0">
              <a:solidFill>
                <a:schemeClr val="bg1"/>
              </a:solidFill>
              <a:latin typeface="Gill Sans" pitchFamily="34" charset="0"/>
            </a:endParaRPr>
          </a:p>
          <a:p>
            <a:pPr algn="l" eaLnBrk="0" hangingPunct="0">
              <a:buFontTx/>
              <a:buChar char="•"/>
            </a:pPr>
            <a:r>
              <a:rPr lang="nl-NL" altLang="nl-NL" sz="1600" dirty="0">
                <a:solidFill>
                  <a:schemeClr val="bg1"/>
                </a:solidFill>
                <a:latin typeface="Gill Sans" pitchFamily="34" charset="0"/>
              </a:rPr>
              <a:t> Web </a:t>
            </a:r>
            <a:r>
              <a:rPr lang="nl-NL" altLang="nl-NL" sz="1600" dirty="0" err="1">
                <a:solidFill>
                  <a:schemeClr val="bg1"/>
                </a:solidFill>
                <a:latin typeface="Gill Sans" pitchFamily="34" charset="0"/>
              </a:rPr>
              <a:t>education</a:t>
            </a:r>
            <a:endParaRPr lang="nl-NL" altLang="nl-NL" sz="1600" dirty="0">
              <a:solidFill>
                <a:schemeClr val="bg1"/>
              </a:solidFill>
              <a:latin typeface="Gill Sans" pitchFamily="34" charset="0"/>
            </a:endParaRPr>
          </a:p>
          <a:p>
            <a:pPr algn="l" eaLnBrk="0" hangingPunct="0">
              <a:buFontTx/>
              <a:buChar char="•"/>
            </a:pPr>
            <a:r>
              <a:rPr lang="nl-NL" altLang="nl-NL" sz="1600" dirty="0">
                <a:solidFill>
                  <a:schemeClr val="bg1"/>
                </a:solidFill>
                <a:latin typeface="Gill Sans" pitchFamily="34" charset="0"/>
              </a:rPr>
              <a:t> Reminders</a:t>
            </a:r>
          </a:p>
          <a:p>
            <a:pPr algn="l" eaLnBrk="0" hangingPunct="0">
              <a:buFontTx/>
              <a:buChar char="•"/>
            </a:pPr>
            <a:r>
              <a:rPr lang="nl-NL" altLang="nl-NL" sz="1600" dirty="0">
                <a:solidFill>
                  <a:schemeClr val="bg1"/>
                </a:solidFill>
                <a:latin typeface="Gill Sans" pitchFamily="34" charset="0"/>
              </a:rPr>
              <a:t> Proces analysis </a:t>
            </a:r>
          </a:p>
          <a:p>
            <a:pPr algn="l" eaLnBrk="0" hangingPunct="0"/>
            <a:r>
              <a:rPr lang="nl-NL" altLang="nl-NL" sz="1600" dirty="0">
                <a:solidFill>
                  <a:schemeClr val="bg1"/>
                </a:solidFill>
                <a:latin typeface="Gill Sans" pitchFamily="34" charset="0"/>
              </a:rPr>
              <a:t>  and </a:t>
            </a:r>
            <a:r>
              <a:rPr lang="nl-NL" altLang="nl-NL" sz="1600" dirty="0" err="1">
                <a:solidFill>
                  <a:schemeClr val="bg1"/>
                </a:solidFill>
                <a:latin typeface="Gill Sans" pitchFamily="34" charset="0"/>
              </a:rPr>
              <a:t>redesign</a:t>
            </a:r>
            <a:endParaRPr lang="nl-NL" altLang="nl-NL" sz="1600" dirty="0">
              <a:solidFill>
                <a:schemeClr val="bg1"/>
              </a:solidFill>
              <a:latin typeface="Gill Sans" pitchFamily="34" charset="0"/>
            </a:endParaRPr>
          </a:p>
        </p:txBody>
      </p:sp>
      <p:sp>
        <p:nvSpPr>
          <p:cNvPr id="787470" name="Text Box 14">
            <a:extLst>
              <a:ext uri="{FF2B5EF4-FFF2-40B4-BE49-F238E27FC236}">
                <a16:creationId xmlns:a16="http://schemas.microsoft.com/office/drawing/2014/main" id="{7CF70B03-6561-4E7B-BF51-630EF1CD6460}"/>
              </a:ext>
            </a:extLst>
          </p:cNvPr>
          <p:cNvSpPr txBox="1">
            <a:spLocks noChangeArrowheads="1"/>
          </p:cNvSpPr>
          <p:nvPr/>
        </p:nvSpPr>
        <p:spPr bwMode="auto">
          <a:xfrm rot="5400000">
            <a:off x="3911601" y="3978275"/>
            <a:ext cx="3124200" cy="346075"/>
          </a:xfrm>
          <a:prstGeom prst="rect">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l-NL" altLang="nl-NL" sz="1600" b="1" dirty="0">
                <a:solidFill>
                  <a:srgbClr val="000000"/>
                </a:solidFill>
                <a:latin typeface="Gill Sans" pitchFamily="34" charset="0"/>
              </a:rPr>
              <a:t>BARRIERS AND FACILITATORS</a:t>
            </a:r>
            <a:endParaRPr lang="en-GB" altLang="nl-NL" sz="1600" b="1" dirty="0">
              <a:solidFill>
                <a:srgbClr val="000000"/>
              </a:solidFill>
              <a:latin typeface="Gill Sans" pitchFamily="34" charset="0"/>
            </a:endParaRPr>
          </a:p>
        </p:txBody>
      </p:sp>
      <p:sp>
        <p:nvSpPr>
          <p:cNvPr id="12" name="Text Box 7">
            <a:extLst>
              <a:ext uri="{FF2B5EF4-FFF2-40B4-BE49-F238E27FC236}">
                <a16:creationId xmlns:a16="http://schemas.microsoft.com/office/drawing/2014/main" id="{66478CA1-44EF-4568-9F8E-69EA04968AFC}"/>
              </a:ext>
            </a:extLst>
          </p:cNvPr>
          <p:cNvSpPr txBox="1">
            <a:spLocks noChangeArrowheads="1"/>
          </p:cNvSpPr>
          <p:nvPr/>
        </p:nvSpPr>
        <p:spPr bwMode="auto">
          <a:xfrm>
            <a:off x="6949279" y="6475450"/>
            <a:ext cx="2081214" cy="366712"/>
          </a:xfrm>
          <a:prstGeom prst="rect">
            <a:avLst/>
          </a:prstGeom>
          <a:noFill/>
          <a:ln w="9525">
            <a:noFill/>
            <a:miter lim="800000"/>
            <a:headEnd/>
            <a:tailEnd/>
          </a:ln>
          <a:effectLst/>
        </p:spPr>
        <p:txBody>
          <a:bodyPr wrap="square">
            <a:spAutoFit/>
          </a:bodyPr>
          <a:lstStyle/>
          <a:p>
            <a:pPr algn="l">
              <a:spcBef>
                <a:spcPct val="50000"/>
              </a:spcBef>
            </a:pPr>
            <a:r>
              <a:rPr lang="nl-NL" sz="1800" dirty="0">
                <a:latin typeface="Gill Sans" pitchFamily="34" charset="0"/>
              </a:rPr>
              <a:t>Schouten, </a:t>
            </a:r>
            <a:r>
              <a:rPr lang="nl-NL" i="1" dirty="0">
                <a:latin typeface="Gill Sans" pitchFamily="34" charset="0"/>
              </a:rPr>
              <a:t>CID</a:t>
            </a:r>
            <a:r>
              <a:rPr lang="nl-NL" sz="1800" dirty="0">
                <a:latin typeface="Gill Sans" pitchFamily="34" charset="0"/>
              </a:rPr>
              <a:t>, 2008</a:t>
            </a:r>
            <a:endParaRPr lang="en-GB" sz="1800" dirty="0">
              <a:latin typeface="Gill San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7464"/>
                                        </p:tgtEl>
                                        <p:attrNameLst>
                                          <p:attrName>style.visibility</p:attrName>
                                        </p:attrNameLst>
                                      </p:cBhvr>
                                      <p:to>
                                        <p:strVal val="visible"/>
                                      </p:to>
                                    </p:set>
                                    <p:anim calcmode="lin" valueType="num">
                                      <p:cBhvr additive="base">
                                        <p:cTn id="7" dur="500" fill="hold"/>
                                        <p:tgtEl>
                                          <p:spTgt spid="787464"/>
                                        </p:tgtEl>
                                        <p:attrNameLst>
                                          <p:attrName>ppt_x</p:attrName>
                                        </p:attrNameLst>
                                      </p:cBhvr>
                                      <p:tavLst>
                                        <p:tav tm="0">
                                          <p:val>
                                            <p:strVal val="0-#ppt_w/2"/>
                                          </p:val>
                                        </p:tav>
                                        <p:tav tm="100000">
                                          <p:val>
                                            <p:strVal val="#ppt_x"/>
                                          </p:val>
                                        </p:tav>
                                      </p:tavLst>
                                    </p:anim>
                                    <p:anim calcmode="lin" valueType="num">
                                      <p:cBhvr additive="base">
                                        <p:cTn id="8" dur="500" fill="hold"/>
                                        <p:tgtEl>
                                          <p:spTgt spid="7874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7465"/>
                                        </p:tgtEl>
                                        <p:attrNameLst>
                                          <p:attrName>style.visibility</p:attrName>
                                        </p:attrNameLst>
                                      </p:cBhvr>
                                      <p:to>
                                        <p:strVal val="visible"/>
                                      </p:to>
                                    </p:set>
                                    <p:anim calcmode="lin" valueType="num">
                                      <p:cBhvr additive="base">
                                        <p:cTn id="13" dur="500" fill="hold"/>
                                        <p:tgtEl>
                                          <p:spTgt spid="787465"/>
                                        </p:tgtEl>
                                        <p:attrNameLst>
                                          <p:attrName>ppt_x</p:attrName>
                                        </p:attrNameLst>
                                      </p:cBhvr>
                                      <p:tavLst>
                                        <p:tav tm="0">
                                          <p:val>
                                            <p:strVal val="0-#ppt_w/2"/>
                                          </p:val>
                                        </p:tav>
                                        <p:tav tm="100000">
                                          <p:val>
                                            <p:strVal val="#ppt_x"/>
                                          </p:val>
                                        </p:tav>
                                      </p:tavLst>
                                    </p:anim>
                                    <p:anim calcmode="lin" valueType="num">
                                      <p:cBhvr additive="base">
                                        <p:cTn id="14" dur="500" fill="hold"/>
                                        <p:tgtEl>
                                          <p:spTgt spid="78746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7466"/>
                                        </p:tgtEl>
                                        <p:attrNameLst>
                                          <p:attrName>style.visibility</p:attrName>
                                        </p:attrNameLst>
                                      </p:cBhvr>
                                      <p:to>
                                        <p:strVal val="visible"/>
                                      </p:to>
                                    </p:set>
                                    <p:anim calcmode="lin" valueType="num">
                                      <p:cBhvr additive="base">
                                        <p:cTn id="19" dur="500" fill="hold"/>
                                        <p:tgtEl>
                                          <p:spTgt spid="787466"/>
                                        </p:tgtEl>
                                        <p:attrNameLst>
                                          <p:attrName>ppt_x</p:attrName>
                                        </p:attrNameLst>
                                      </p:cBhvr>
                                      <p:tavLst>
                                        <p:tav tm="0">
                                          <p:val>
                                            <p:strVal val="0-#ppt_w/2"/>
                                          </p:val>
                                        </p:tav>
                                        <p:tav tm="100000">
                                          <p:val>
                                            <p:strVal val="#ppt_x"/>
                                          </p:val>
                                        </p:tav>
                                      </p:tavLst>
                                    </p:anim>
                                    <p:anim calcmode="lin" valueType="num">
                                      <p:cBhvr additive="base">
                                        <p:cTn id="20" dur="500" fill="hold"/>
                                        <p:tgtEl>
                                          <p:spTgt spid="78746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7467"/>
                                        </p:tgtEl>
                                        <p:attrNameLst>
                                          <p:attrName>style.visibility</p:attrName>
                                        </p:attrNameLst>
                                      </p:cBhvr>
                                      <p:to>
                                        <p:strVal val="visible"/>
                                      </p:to>
                                    </p:set>
                                    <p:anim calcmode="lin" valueType="num">
                                      <p:cBhvr additive="base">
                                        <p:cTn id="25" dur="500" fill="hold"/>
                                        <p:tgtEl>
                                          <p:spTgt spid="787467"/>
                                        </p:tgtEl>
                                        <p:attrNameLst>
                                          <p:attrName>ppt_x</p:attrName>
                                        </p:attrNameLst>
                                      </p:cBhvr>
                                      <p:tavLst>
                                        <p:tav tm="0">
                                          <p:val>
                                            <p:strVal val="0-#ppt_w/2"/>
                                          </p:val>
                                        </p:tav>
                                        <p:tav tm="100000">
                                          <p:val>
                                            <p:strVal val="#ppt_x"/>
                                          </p:val>
                                        </p:tav>
                                      </p:tavLst>
                                    </p:anim>
                                    <p:anim calcmode="lin" valueType="num">
                                      <p:cBhvr additive="base">
                                        <p:cTn id="26" dur="500" fill="hold"/>
                                        <p:tgtEl>
                                          <p:spTgt spid="78746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87470"/>
                                        </p:tgtEl>
                                        <p:attrNameLst>
                                          <p:attrName>style.visibility</p:attrName>
                                        </p:attrNameLst>
                                      </p:cBhvr>
                                      <p:to>
                                        <p:strVal val="visible"/>
                                      </p:to>
                                    </p:set>
                                    <p:anim calcmode="lin" valueType="num">
                                      <p:cBhvr additive="base">
                                        <p:cTn id="31" dur="500" fill="hold"/>
                                        <p:tgtEl>
                                          <p:spTgt spid="787470"/>
                                        </p:tgtEl>
                                        <p:attrNameLst>
                                          <p:attrName>ppt_x</p:attrName>
                                        </p:attrNameLst>
                                      </p:cBhvr>
                                      <p:tavLst>
                                        <p:tav tm="0">
                                          <p:val>
                                            <p:strVal val="0-#ppt_w/2"/>
                                          </p:val>
                                        </p:tav>
                                        <p:tav tm="100000">
                                          <p:val>
                                            <p:strVal val="#ppt_x"/>
                                          </p:val>
                                        </p:tav>
                                      </p:tavLst>
                                    </p:anim>
                                    <p:anim calcmode="lin" valueType="num">
                                      <p:cBhvr additive="base">
                                        <p:cTn id="32" dur="500" fill="hold"/>
                                        <p:tgtEl>
                                          <p:spTgt spid="78747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87468"/>
                                        </p:tgtEl>
                                        <p:attrNameLst>
                                          <p:attrName>style.visibility</p:attrName>
                                        </p:attrNameLst>
                                      </p:cBhvr>
                                      <p:to>
                                        <p:strVal val="visible"/>
                                      </p:to>
                                    </p:set>
                                    <p:anim calcmode="lin" valueType="num">
                                      <p:cBhvr additive="base">
                                        <p:cTn id="37" dur="500" fill="hold"/>
                                        <p:tgtEl>
                                          <p:spTgt spid="787468"/>
                                        </p:tgtEl>
                                        <p:attrNameLst>
                                          <p:attrName>ppt_x</p:attrName>
                                        </p:attrNameLst>
                                      </p:cBhvr>
                                      <p:tavLst>
                                        <p:tav tm="0">
                                          <p:val>
                                            <p:strVal val="0-#ppt_w/2"/>
                                          </p:val>
                                        </p:tav>
                                        <p:tav tm="100000">
                                          <p:val>
                                            <p:strVal val="#ppt_x"/>
                                          </p:val>
                                        </p:tav>
                                      </p:tavLst>
                                    </p:anim>
                                    <p:anim calcmode="lin" valueType="num">
                                      <p:cBhvr additive="base">
                                        <p:cTn id="38" dur="500" fill="hold"/>
                                        <p:tgtEl>
                                          <p:spTgt spid="7874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4" grpId="0" animBg="1" autoUpdateAnimBg="0"/>
      <p:bldP spid="787465" grpId="0" animBg="1" autoUpdateAnimBg="0"/>
      <p:bldP spid="787466" grpId="0" animBg="1" autoUpdateAnimBg="0"/>
      <p:bldP spid="787467" grpId="0" animBg="1" autoUpdateAnimBg="0"/>
      <p:bldP spid="787468" grpId="0" animBg="1" autoUpdateAnimBg="0"/>
      <p:bldP spid="787470"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Text Box 2"/>
          <p:cNvSpPr txBox="1">
            <a:spLocks noChangeArrowheads="1"/>
          </p:cNvSpPr>
          <p:nvPr/>
        </p:nvSpPr>
        <p:spPr bwMode="auto">
          <a:xfrm>
            <a:off x="5891049" y="6433084"/>
            <a:ext cx="3584028" cy="400110"/>
          </a:xfrm>
          <a:prstGeom prst="rect">
            <a:avLst/>
          </a:prstGeom>
          <a:noFill/>
          <a:ln w="9525">
            <a:noFill/>
            <a:miter lim="800000"/>
            <a:headEnd/>
            <a:tailEnd/>
          </a:ln>
          <a:effectLst/>
        </p:spPr>
        <p:txBody>
          <a:bodyPr wrap="square">
            <a:spAutoFit/>
          </a:bodyPr>
          <a:lstStyle/>
          <a:p>
            <a:pPr algn="l">
              <a:spcBef>
                <a:spcPct val="50000"/>
              </a:spcBef>
            </a:pPr>
            <a:r>
              <a:rPr lang="nl-NL" sz="2000" dirty="0" err="1">
                <a:latin typeface="Gill Sans" pitchFamily="34" charset="0"/>
              </a:rPr>
              <a:t>Spoorenberg</a:t>
            </a:r>
            <a:r>
              <a:rPr lang="nl-NL" sz="2000" dirty="0">
                <a:latin typeface="Gill Sans" pitchFamily="34" charset="0"/>
              </a:rPr>
              <a:t>, </a:t>
            </a:r>
            <a:r>
              <a:rPr lang="nl-NL" sz="2000" dirty="0" err="1">
                <a:latin typeface="Gill Sans" pitchFamily="34" charset="0"/>
              </a:rPr>
              <a:t>Plos</a:t>
            </a:r>
            <a:r>
              <a:rPr lang="nl-NL" sz="2000" dirty="0">
                <a:latin typeface="Gill Sans" pitchFamily="34" charset="0"/>
              </a:rPr>
              <a:t> </a:t>
            </a:r>
            <a:r>
              <a:rPr lang="nl-NL" sz="2000" dirty="0" err="1">
                <a:latin typeface="Gill Sans" pitchFamily="34" charset="0"/>
              </a:rPr>
              <a:t>One</a:t>
            </a:r>
            <a:r>
              <a:rPr lang="nl-NL" sz="2000" dirty="0">
                <a:latin typeface="Gill Sans" pitchFamily="34" charset="0"/>
              </a:rPr>
              <a:t>, </a:t>
            </a:r>
            <a:r>
              <a:rPr lang="nl-NL" sz="2000" i="1" dirty="0">
                <a:latin typeface="Gill Sans" pitchFamily="34" charset="0"/>
              </a:rPr>
              <a:t>2015</a:t>
            </a:r>
            <a:endParaRPr lang="nl-NL" sz="2000" dirty="0">
              <a:latin typeface="Gill Sans" pitchFamily="34" charset="0"/>
            </a:endParaRPr>
          </a:p>
        </p:txBody>
      </p:sp>
      <p:pic>
        <p:nvPicPr>
          <p:cNvPr id="4" name="Afbeelding 3">
            <a:extLst>
              <a:ext uri="{FF2B5EF4-FFF2-40B4-BE49-F238E27FC236}">
                <a16:creationId xmlns:a16="http://schemas.microsoft.com/office/drawing/2014/main" id="{9FD482AA-4F84-44DD-865E-B1D00B6A7CDD}"/>
              </a:ext>
            </a:extLst>
          </p:cNvPr>
          <p:cNvPicPr>
            <a:picLocks noChangeAspect="1"/>
          </p:cNvPicPr>
          <p:nvPr/>
        </p:nvPicPr>
        <p:blipFill>
          <a:blip r:embed="rId3"/>
          <a:stretch>
            <a:fillRect/>
          </a:stretch>
        </p:blipFill>
        <p:spPr>
          <a:xfrm>
            <a:off x="2313380" y="202293"/>
            <a:ext cx="6661350" cy="6230791"/>
          </a:xfrm>
          <a:prstGeom prst="rect">
            <a:avLst/>
          </a:prstGeom>
        </p:spPr>
      </p:pic>
      <p:sp>
        <p:nvSpPr>
          <p:cNvPr id="6" name="Rectangle 7">
            <a:extLst>
              <a:ext uri="{FF2B5EF4-FFF2-40B4-BE49-F238E27FC236}">
                <a16:creationId xmlns:a16="http://schemas.microsoft.com/office/drawing/2014/main" id="{22EEFFCE-D2FD-4462-BD52-831047753AFD}"/>
              </a:ext>
            </a:extLst>
          </p:cNvPr>
          <p:cNvSpPr>
            <a:spLocks noGrp="1" noChangeArrowheads="1"/>
          </p:cNvSpPr>
          <p:nvPr>
            <p:ph type="title"/>
          </p:nvPr>
        </p:nvSpPr>
        <p:spPr>
          <a:xfrm>
            <a:off x="-82565" y="0"/>
            <a:ext cx="2140879" cy="1143000"/>
          </a:xfrm>
          <a:noFill/>
          <a:ln/>
        </p:spPr>
        <p:txBody>
          <a:bodyPr>
            <a:normAutofit/>
          </a:bodyPr>
          <a:lstStyle/>
          <a:p>
            <a:pPr algn="ctr"/>
            <a:r>
              <a:rPr lang="nl-NL" altLang="nl-NL" sz="3300" i="1" dirty="0"/>
              <a:t>QUANTI</a:t>
            </a:r>
            <a:r>
              <a:rPr lang="nl-NL" altLang="nl-NL" sz="3300" dirty="0"/>
              <a:t> </a:t>
            </a:r>
            <a:r>
              <a:rPr lang="nl-NL" altLang="nl-NL" sz="3300" dirty="0" err="1"/>
              <a:t>study</a:t>
            </a:r>
            <a:endParaRPr lang="nl-NL" altLang="nl-NL" sz="3300" dirty="0"/>
          </a:p>
        </p:txBody>
      </p:sp>
    </p:spTree>
    <p:extLst>
      <p:ext uri="{BB962C8B-B14F-4D97-AF65-F5344CB8AC3E}">
        <p14:creationId xmlns:p14="http://schemas.microsoft.com/office/powerpoint/2010/main" val="53297447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Text Box 2"/>
          <p:cNvSpPr txBox="1">
            <a:spLocks noChangeArrowheads="1"/>
          </p:cNvSpPr>
          <p:nvPr/>
        </p:nvSpPr>
        <p:spPr bwMode="auto">
          <a:xfrm>
            <a:off x="4818993" y="6455652"/>
            <a:ext cx="4325007" cy="400110"/>
          </a:xfrm>
          <a:prstGeom prst="rect">
            <a:avLst/>
          </a:prstGeom>
          <a:noFill/>
          <a:ln w="9525">
            <a:noFill/>
            <a:miter lim="800000"/>
            <a:headEnd/>
            <a:tailEnd/>
          </a:ln>
          <a:effectLst/>
        </p:spPr>
        <p:txBody>
          <a:bodyPr wrap="square">
            <a:spAutoFit/>
          </a:bodyPr>
          <a:lstStyle/>
          <a:p>
            <a:pPr algn="l">
              <a:spcBef>
                <a:spcPct val="50000"/>
              </a:spcBef>
            </a:pPr>
            <a:r>
              <a:rPr lang="nl-NL" sz="2000" dirty="0">
                <a:latin typeface="Gill Sans" pitchFamily="34" charset="0"/>
              </a:rPr>
              <a:t>Sikkens, </a:t>
            </a:r>
            <a:r>
              <a:rPr lang="nl-NL" sz="2000" i="1" dirty="0">
                <a:latin typeface="Gill Sans" pitchFamily="34" charset="0"/>
              </a:rPr>
              <a:t>JAMA </a:t>
            </a:r>
            <a:r>
              <a:rPr lang="nl-NL" sz="2000" i="1" dirty="0" err="1">
                <a:latin typeface="Gill Sans" pitchFamily="34" charset="0"/>
              </a:rPr>
              <a:t>Internal</a:t>
            </a:r>
            <a:r>
              <a:rPr lang="nl-NL" sz="2000" i="1" dirty="0">
                <a:latin typeface="Gill Sans" pitchFamily="34" charset="0"/>
              </a:rPr>
              <a:t> </a:t>
            </a:r>
            <a:r>
              <a:rPr lang="nl-NL" sz="2000" i="1" dirty="0" err="1">
                <a:latin typeface="Gill Sans" pitchFamily="34" charset="0"/>
              </a:rPr>
              <a:t>medicine</a:t>
            </a:r>
            <a:r>
              <a:rPr lang="nl-NL" sz="2000" i="1" dirty="0">
                <a:latin typeface="Gill Sans" pitchFamily="34" charset="0"/>
              </a:rPr>
              <a:t>, 2017</a:t>
            </a:r>
            <a:endParaRPr lang="nl-NL" sz="2000" dirty="0">
              <a:latin typeface="Gill Sans" pitchFamily="34" charset="0"/>
            </a:endParaRPr>
          </a:p>
        </p:txBody>
      </p:sp>
      <p:pic>
        <p:nvPicPr>
          <p:cNvPr id="2" name="Afbeelding 1">
            <a:extLst>
              <a:ext uri="{FF2B5EF4-FFF2-40B4-BE49-F238E27FC236}">
                <a16:creationId xmlns:a16="http://schemas.microsoft.com/office/drawing/2014/main" id="{7EEDAF84-F36F-4503-A075-E85B236E957D}"/>
              </a:ext>
            </a:extLst>
          </p:cNvPr>
          <p:cNvPicPr>
            <a:picLocks noChangeAspect="1"/>
          </p:cNvPicPr>
          <p:nvPr/>
        </p:nvPicPr>
        <p:blipFill>
          <a:blip r:embed="rId3"/>
          <a:stretch>
            <a:fillRect/>
          </a:stretch>
        </p:blipFill>
        <p:spPr>
          <a:xfrm>
            <a:off x="1608082" y="0"/>
            <a:ext cx="5821214" cy="6574210"/>
          </a:xfrm>
          <a:prstGeom prst="rect">
            <a:avLst/>
          </a:prstGeom>
        </p:spPr>
      </p:pic>
      <p:sp>
        <p:nvSpPr>
          <p:cNvPr id="11" name="Line 9">
            <a:extLst>
              <a:ext uri="{FF2B5EF4-FFF2-40B4-BE49-F238E27FC236}">
                <a16:creationId xmlns:a16="http://schemas.microsoft.com/office/drawing/2014/main" id="{09C12376-5284-47E1-9E32-A48718C5A83F}"/>
              </a:ext>
            </a:extLst>
          </p:cNvPr>
          <p:cNvSpPr>
            <a:spLocks noChangeShapeType="1"/>
          </p:cNvSpPr>
          <p:nvPr/>
        </p:nvSpPr>
        <p:spPr bwMode="auto">
          <a:xfrm>
            <a:off x="2304393" y="1639613"/>
            <a:ext cx="2267607" cy="0"/>
          </a:xfrm>
          <a:prstGeom prst="line">
            <a:avLst/>
          </a:prstGeom>
          <a:noFill/>
          <a:ln w="31750">
            <a:solidFill>
              <a:srgbClr val="FF0000"/>
            </a:solidFill>
            <a:round/>
            <a:headEnd/>
            <a:tailEnd/>
          </a:ln>
          <a:effectLst/>
        </p:spPr>
        <p:txBody>
          <a:bodyPr/>
          <a:lstStyle/>
          <a:p>
            <a:endParaRPr lang="nl-NL"/>
          </a:p>
        </p:txBody>
      </p:sp>
      <p:sp>
        <p:nvSpPr>
          <p:cNvPr id="5" name="Rectangle 7">
            <a:extLst>
              <a:ext uri="{FF2B5EF4-FFF2-40B4-BE49-F238E27FC236}">
                <a16:creationId xmlns:a16="http://schemas.microsoft.com/office/drawing/2014/main" id="{7EA00121-88BA-4C42-9227-44D78C706B9F}"/>
              </a:ext>
            </a:extLst>
          </p:cNvPr>
          <p:cNvSpPr>
            <a:spLocks noGrp="1" noChangeArrowheads="1"/>
          </p:cNvSpPr>
          <p:nvPr>
            <p:ph type="title"/>
          </p:nvPr>
        </p:nvSpPr>
        <p:spPr>
          <a:xfrm>
            <a:off x="-82565" y="0"/>
            <a:ext cx="2140879" cy="1143000"/>
          </a:xfrm>
          <a:noFill/>
          <a:ln/>
        </p:spPr>
        <p:txBody>
          <a:bodyPr>
            <a:normAutofit/>
          </a:bodyPr>
          <a:lstStyle/>
          <a:p>
            <a:pPr algn="ctr"/>
            <a:r>
              <a:rPr lang="nl-NL" altLang="nl-NL" sz="3300" i="1" dirty="0"/>
              <a:t>DUMAS</a:t>
            </a:r>
            <a:r>
              <a:rPr lang="nl-NL" altLang="nl-NL" sz="3300" dirty="0"/>
              <a:t> </a:t>
            </a:r>
            <a:r>
              <a:rPr lang="nl-NL" altLang="nl-NL" sz="3300" dirty="0" err="1"/>
              <a:t>study</a:t>
            </a:r>
            <a:endParaRPr lang="nl-NL" altLang="nl-NL" sz="3300" dirty="0"/>
          </a:p>
        </p:txBody>
      </p:sp>
    </p:spTree>
    <p:extLst>
      <p:ext uri="{BB962C8B-B14F-4D97-AF65-F5344CB8AC3E}">
        <p14:creationId xmlns:p14="http://schemas.microsoft.com/office/powerpoint/2010/main" val="33298956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Text Box 2"/>
          <p:cNvSpPr txBox="1">
            <a:spLocks noChangeArrowheads="1"/>
          </p:cNvSpPr>
          <p:nvPr/>
        </p:nvSpPr>
        <p:spPr bwMode="auto">
          <a:xfrm>
            <a:off x="4818993" y="6455652"/>
            <a:ext cx="4325007" cy="400110"/>
          </a:xfrm>
          <a:prstGeom prst="rect">
            <a:avLst/>
          </a:prstGeom>
          <a:noFill/>
          <a:ln w="9525">
            <a:noFill/>
            <a:miter lim="800000"/>
            <a:headEnd/>
            <a:tailEnd/>
          </a:ln>
          <a:effectLst/>
        </p:spPr>
        <p:txBody>
          <a:bodyPr wrap="square">
            <a:spAutoFit/>
          </a:bodyPr>
          <a:lstStyle/>
          <a:p>
            <a:pPr algn="l">
              <a:spcBef>
                <a:spcPct val="50000"/>
              </a:spcBef>
            </a:pPr>
            <a:r>
              <a:rPr lang="nl-NL" sz="2000" dirty="0">
                <a:latin typeface="Gill Sans" pitchFamily="34" charset="0"/>
              </a:rPr>
              <a:t>Sikkens, </a:t>
            </a:r>
            <a:r>
              <a:rPr lang="nl-NL" sz="2000" i="1" dirty="0">
                <a:latin typeface="Gill Sans" pitchFamily="34" charset="0"/>
              </a:rPr>
              <a:t>JAMA </a:t>
            </a:r>
            <a:r>
              <a:rPr lang="nl-NL" sz="2000" i="1" dirty="0" err="1">
                <a:latin typeface="Gill Sans" pitchFamily="34" charset="0"/>
              </a:rPr>
              <a:t>Internal</a:t>
            </a:r>
            <a:r>
              <a:rPr lang="nl-NL" sz="2000" i="1" dirty="0">
                <a:latin typeface="Gill Sans" pitchFamily="34" charset="0"/>
              </a:rPr>
              <a:t> </a:t>
            </a:r>
            <a:r>
              <a:rPr lang="nl-NL" sz="2000" i="1" dirty="0" err="1">
                <a:latin typeface="Gill Sans" pitchFamily="34" charset="0"/>
              </a:rPr>
              <a:t>medicine</a:t>
            </a:r>
            <a:r>
              <a:rPr lang="nl-NL" sz="2000" i="1" dirty="0">
                <a:latin typeface="Gill Sans" pitchFamily="34" charset="0"/>
              </a:rPr>
              <a:t>, 2017</a:t>
            </a:r>
            <a:endParaRPr lang="nl-NL" sz="2000" dirty="0">
              <a:latin typeface="Gill Sans" pitchFamily="34" charset="0"/>
            </a:endParaRPr>
          </a:p>
        </p:txBody>
      </p:sp>
      <p:pic>
        <p:nvPicPr>
          <p:cNvPr id="2" name="Afbeelding 1">
            <a:extLst>
              <a:ext uri="{FF2B5EF4-FFF2-40B4-BE49-F238E27FC236}">
                <a16:creationId xmlns:a16="http://schemas.microsoft.com/office/drawing/2014/main" id="{7EEDAF84-F36F-4503-A075-E85B236E957D}"/>
              </a:ext>
            </a:extLst>
          </p:cNvPr>
          <p:cNvPicPr>
            <a:picLocks noChangeAspect="1"/>
          </p:cNvPicPr>
          <p:nvPr/>
        </p:nvPicPr>
        <p:blipFill>
          <a:blip r:embed="rId3"/>
          <a:stretch>
            <a:fillRect/>
          </a:stretch>
        </p:blipFill>
        <p:spPr>
          <a:xfrm>
            <a:off x="1608082" y="0"/>
            <a:ext cx="5821214" cy="6574210"/>
          </a:xfrm>
          <a:prstGeom prst="rect">
            <a:avLst/>
          </a:prstGeom>
        </p:spPr>
      </p:pic>
      <p:pic>
        <p:nvPicPr>
          <p:cNvPr id="3" name="Afbeelding 2">
            <a:extLst>
              <a:ext uri="{FF2B5EF4-FFF2-40B4-BE49-F238E27FC236}">
                <a16:creationId xmlns:a16="http://schemas.microsoft.com/office/drawing/2014/main" id="{D764A443-4058-4FCA-88A7-28AC81781B81}"/>
              </a:ext>
            </a:extLst>
          </p:cNvPr>
          <p:cNvPicPr>
            <a:picLocks noChangeAspect="1"/>
          </p:cNvPicPr>
          <p:nvPr/>
        </p:nvPicPr>
        <p:blipFill>
          <a:blip r:embed="rId4"/>
          <a:stretch>
            <a:fillRect/>
          </a:stretch>
        </p:blipFill>
        <p:spPr>
          <a:xfrm>
            <a:off x="71774" y="21734"/>
            <a:ext cx="9000451" cy="6814531"/>
          </a:xfrm>
          <a:prstGeom prst="rect">
            <a:avLst/>
          </a:prstGeom>
        </p:spPr>
      </p:pic>
    </p:spTree>
    <p:extLst>
      <p:ext uri="{BB962C8B-B14F-4D97-AF65-F5344CB8AC3E}">
        <p14:creationId xmlns:p14="http://schemas.microsoft.com/office/powerpoint/2010/main" val="119824628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3"/>
          <p:cNvSpPr>
            <a:spLocks noChangeArrowheads="1"/>
          </p:cNvSpPr>
          <p:nvPr/>
        </p:nvSpPr>
        <p:spPr bwMode="auto">
          <a:xfrm>
            <a:off x="251520" y="1700808"/>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endParaRPr lang="en-US" sz="2100" dirty="0">
              <a:solidFill>
                <a:srgbClr val="000000"/>
              </a:solidFill>
              <a:latin typeface="+mn-lt"/>
            </a:endParaRPr>
          </a:p>
          <a:p>
            <a:pPr>
              <a:defRPr/>
            </a:pPr>
            <a:endParaRPr lang="nl-NL" sz="2200" dirty="0">
              <a:latin typeface="+mn-lt"/>
            </a:endParaRPr>
          </a:p>
        </p:txBody>
      </p:sp>
      <p:sp>
        <p:nvSpPr>
          <p:cNvPr id="14" name="AutoShape 34"/>
          <p:cNvSpPr>
            <a:spLocks noChangeArrowheads="1"/>
          </p:cNvSpPr>
          <p:nvPr/>
        </p:nvSpPr>
        <p:spPr bwMode="auto">
          <a:xfrm>
            <a:off x="251520" y="2603376"/>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a:defRPr/>
            </a:pPr>
            <a:endParaRPr lang="en-US" sz="1600" dirty="0">
              <a:solidFill>
                <a:srgbClr val="000000"/>
              </a:solidFill>
              <a:latin typeface="+mn-lt"/>
            </a:endParaRPr>
          </a:p>
          <a:p>
            <a:pPr>
              <a:defRPr/>
            </a:pPr>
            <a:endParaRPr lang="nl-NL" sz="1600" dirty="0">
              <a:solidFill>
                <a:srgbClr val="000000"/>
              </a:solidFill>
              <a:latin typeface="+mn-lt"/>
            </a:endParaRPr>
          </a:p>
        </p:txBody>
      </p:sp>
      <p:sp>
        <p:nvSpPr>
          <p:cNvPr id="15" name="AutoShape 35"/>
          <p:cNvSpPr>
            <a:spLocks noChangeArrowheads="1"/>
          </p:cNvSpPr>
          <p:nvPr/>
        </p:nvSpPr>
        <p:spPr bwMode="auto">
          <a:xfrm>
            <a:off x="251520" y="3539480"/>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marL="457200" indent="-457200">
              <a:buSzPct val="100000"/>
              <a:defRPr/>
            </a:pPr>
            <a:endParaRPr lang="en-US" sz="1600" dirty="0">
              <a:solidFill>
                <a:srgbClr val="000000"/>
              </a:solidFill>
            </a:endParaRPr>
          </a:p>
        </p:txBody>
      </p:sp>
      <p:sp>
        <p:nvSpPr>
          <p:cNvPr id="16" name="AutoShape 36"/>
          <p:cNvSpPr>
            <a:spLocks noChangeArrowheads="1"/>
          </p:cNvSpPr>
          <p:nvPr/>
        </p:nvSpPr>
        <p:spPr bwMode="auto">
          <a:xfrm>
            <a:off x="251521" y="5411688"/>
            <a:ext cx="4032447"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r>
              <a:rPr lang="en-US" sz="1600" dirty="0">
                <a:solidFill>
                  <a:schemeClr val="bg1"/>
                </a:solidFill>
                <a:latin typeface="+mn-lt"/>
              </a:rPr>
              <a:t> </a:t>
            </a:r>
          </a:p>
          <a:p>
            <a:pPr marL="457200" indent="-457200">
              <a:buSzPct val="100000"/>
              <a:buAutoNum type="arabicPeriod" startAt="5"/>
              <a:defRPr/>
            </a:pPr>
            <a:r>
              <a:rPr lang="en-US" sz="2000" dirty="0">
                <a:solidFill>
                  <a:schemeClr val="bg1"/>
                </a:solidFill>
              </a:rPr>
              <a:t>Develop plan, execute, evaluate</a:t>
            </a:r>
          </a:p>
          <a:p>
            <a:pPr marL="457200" indent="-457200">
              <a:buSzPct val="100000"/>
              <a:defRPr/>
            </a:pPr>
            <a:r>
              <a:rPr lang="en-US" sz="2000" dirty="0">
                <a:solidFill>
                  <a:schemeClr val="bg1"/>
                </a:solidFill>
              </a:rPr>
              <a:t>	a strategy </a:t>
            </a:r>
            <a:endParaRPr lang="en-GB" sz="2000" dirty="0">
              <a:solidFill>
                <a:schemeClr val="bg1"/>
              </a:solidFill>
            </a:endParaRPr>
          </a:p>
          <a:p>
            <a:pPr>
              <a:defRPr/>
            </a:pPr>
            <a:endParaRPr lang="nl-NL" sz="1600" dirty="0">
              <a:solidFill>
                <a:schemeClr val="bg1"/>
              </a:solidFill>
              <a:latin typeface="+mn-lt"/>
            </a:endParaRPr>
          </a:p>
        </p:txBody>
      </p:sp>
      <p:sp>
        <p:nvSpPr>
          <p:cNvPr id="17" name="AutoShape 37"/>
          <p:cNvSpPr>
            <a:spLocks noChangeArrowheads="1"/>
          </p:cNvSpPr>
          <p:nvPr/>
        </p:nvSpPr>
        <p:spPr bwMode="auto">
          <a:xfrm>
            <a:off x="251520" y="4547592"/>
            <a:ext cx="4032448" cy="609600"/>
          </a:xfrm>
          <a:prstGeom prst="flowChartProcess">
            <a:avLst/>
          </a:prstGeom>
          <a:solidFill>
            <a:schemeClr val="accent2"/>
          </a:solidFill>
          <a:ln w="9525">
            <a:solidFill>
              <a:schemeClr val="accent1"/>
            </a:solidFill>
            <a:miter lim="800000"/>
            <a:headEnd/>
            <a:tailEnd/>
          </a:ln>
          <a:effectLst/>
        </p:spPr>
        <p:txBody>
          <a:bodyPr wrap="none" anchor="ctr"/>
          <a:lstStyle/>
          <a:p>
            <a:pPr>
              <a:buSzPct val="120000"/>
              <a:defRPr/>
            </a:pPr>
            <a:endParaRPr lang="en-US" sz="1600" dirty="0">
              <a:solidFill>
                <a:srgbClr val="000000"/>
              </a:solidFill>
              <a:latin typeface="+mn-lt"/>
            </a:endParaRPr>
          </a:p>
          <a:p>
            <a:pPr>
              <a:defRPr/>
            </a:pPr>
            <a:endParaRPr lang="nl-NL" sz="1600" dirty="0">
              <a:latin typeface="+mn-lt"/>
            </a:endParaRPr>
          </a:p>
        </p:txBody>
      </p:sp>
      <p:sp>
        <p:nvSpPr>
          <p:cNvPr id="18" name="Line 43"/>
          <p:cNvSpPr>
            <a:spLocks noChangeShapeType="1"/>
          </p:cNvSpPr>
          <p:nvPr/>
        </p:nvSpPr>
        <p:spPr bwMode="auto">
          <a:xfrm>
            <a:off x="2267744" y="5229200"/>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19" name="Line 48"/>
          <p:cNvSpPr>
            <a:spLocks noChangeShapeType="1"/>
          </p:cNvSpPr>
          <p:nvPr/>
        </p:nvSpPr>
        <p:spPr bwMode="auto">
          <a:xfrm>
            <a:off x="2267744" y="4221088"/>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21" name="Line 50"/>
          <p:cNvSpPr>
            <a:spLocks noChangeShapeType="1"/>
          </p:cNvSpPr>
          <p:nvPr/>
        </p:nvSpPr>
        <p:spPr bwMode="auto">
          <a:xfrm>
            <a:off x="2267744" y="2420888"/>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12" name="Line 48"/>
          <p:cNvSpPr>
            <a:spLocks noChangeShapeType="1"/>
          </p:cNvSpPr>
          <p:nvPr/>
        </p:nvSpPr>
        <p:spPr bwMode="auto">
          <a:xfrm>
            <a:off x="2267744" y="3284984"/>
            <a:ext cx="0" cy="152400"/>
          </a:xfrm>
          <a:prstGeom prst="line">
            <a:avLst/>
          </a:prstGeom>
          <a:noFill/>
          <a:ln w="9525">
            <a:solidFill>
              <a:schemeClr val="accent5">
                <a:lumMod val="75000"/>
              </a:schemeClr>
            </a:solidFill>
            <a:round/>
            <a:headEnd/>
            <a:tailEnd type="triangle" w="med" len="med"/>
          </a:ln>
          <a:effectLst/>
        </p:spPr>
        <p:txBody>
          <a:bodyPr/>
          <a:lstStyle/>
          <a:p>
            <a:pPr>
              <a:defRPr/>
            </a:pPr>
            <a:endParaRPr lang="nl-NL">
              <a:latin typeface="+mn-lt"/>
            </a:endParaRPr>
          </a:p>
        </p:txBody>
      </p:sp>
      <p:sp>
        <p:nvSpPr>
          <p:cNvPr id="22" name="Rectangle 2"/>
          <p:cNvSpPr txBox="1">
            <a:spLocks noChangeArrowheads="1"/>
          </p:cNvSpPr>
          <p:nvPr/>
        </p:nvSpPr>
        <p:spPr bwMode="auto">
          <a:xfrm>
            <a:off x="395536" y="692696"/>
            <a:ext cx="8748464" cy="720725"/>
          </a:xfrm>
          <a:prstGeom prst="rect">
            <a:avLst/>
          </a:prstGeom>
          <a:noFill/>
          <a:ln w="9525">
            <a:noFill/>
            <a:miter lim="800000"/>
            <a:headEnd/>
            <a:tailEnd/>
          </a:ln>
        </p:spPr>
        <p:txBody>
          <a:bodyPr lIns="18000"/>
          <a:lstStyle/>
          <a:p>
            <a:pPr eaLnBrk="0" hangingPunct="0">
              <a:defRPr/>
            </a:pPr>
            <a:endParaRPr lang="nl-NL" sz="3200" dirty="0">
              <a:latin typeface="+mj-lt"/>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4546425" y="1340768"/>
            <a:ext cx="3615881" cy="4806601"/>
          </a:xfrm>
          <a:prstGeom prst="rect">
            <a:avLst/>
          </a:prstGeom>
          <a:ln>
            <a:noFill/>
          </a:ln>
          <a:effectLst>
            <a:outerShdw blurRad="190500" algn="tl" rotWithShape="0">
              <a:srgbClr val="000000">
                <a:alpha val="70000"/>
              </a:srgbClr>
            </a:outerShdw>
          </a:effectLst>
        </p:spPr>
      </p:pic>
      <p:sp>
        <p:nvSpPr>
          <p:cNvPr id="20" name="Rectangle 2">
            <a:extLst>
              <a:ext uri="{FF2B5EF4-FFF2-40B4-BE49-F238E27FC236}">
                <a16:creationId xmlns:a16="http://schemas.microsoft.com/office/drawing/2014/main" id="{F8D8B718-B6B4-4B3A-9BB4-36DD515760EE}"/>
              </a:ext>
            </a:extLst>
          </p:cNvPr>
          <p:cNvSpPr txBox="1">
            <a:spLocks noChangeArrowheads="1"/>
          </p:cNvSpPr>
          <p:nvPr/>
        </p:nvSpPr>
        <p:spPr bwMode="auto">
          <a:xfrm>
            <a:off x="0" y="404664"/>
            <a:ext cx="8229600" cy="720725"/>
          </a:xfrm>
          <a:prstGeom prst="rect">
            <a:avLst/>
          </a:prstGeom>
          <a:noFill/>
          <a:ln w="9525">
            <a:noFill/>
            <a:miter lim="800000"/>
            <a:headEnd/>
            <a:tailEnd/>
          </a:ln>
        </p:spPr>
        <p:txBody>
          <a:bodyPr lIns="18000"/>
          <a:lstStyle/>
          <a:p>
            <a:pPr algn="ctr" fontAlgn="auto">
              <a:spcBef>
                <a:spcPts val="0"/>
              </a:spcBef>
              <a:spcAft>
                <a:spcPts val="0"/>
              </a:spcAft>
              <a:defRPr/>
            </a:pPr>
            <a:r>
              <a:rPr lang="en-US" sz="3300" b="1" dirty="0">
                <a:solidFill>
                  <a:schemeClr val="tx2">
                    <a:lumMod val="75000"/>
                  </a:schemeClr>
                </a:solidFill>
                <a:latin typeface="Calibri Light" panose="020F0302020204030204" pitchFamily="34" charset="0"/>
                <a:ea typeface="+mj-ea"/>
                <a:cs typeface="Times New Roman" pitchFamily="18" charset="0"/>
              </a:rPr>
              <a:t> </a:t>
            </a:r>
            <a:r>
              <a:rPr lang="nl-NL" sz="3300" dirty="0" err="1">
                <a:solidFill>
                  <a:schemeClr val="tx1">
                    <a:lumMod val="95000"/>
                    <a:lumOff val="5000"/>
                  </a:schemeClr>
                </a:solidFill>
                <a:latin typeface="Calibri Light" panose="020F0302020204030204" pitchFamily="34" charset="0"/>
                <a:ea typeface="+mj-ea"/>
                <a:cs typeface="+mj-cs"/>
              </a:rPr>
              <a:t>Systematic</a:t>
            </a:r>
            <a:r>
              <a:rPr lang="nl-NL" sz="3300" dirty="0">
                <a:solidFill>
                  <a:schemeClr val="tx1">
                    <a:lumMod val="95000"/>
                    <a:lumOff val="5000"/>
                  </a:schemeClr>
                </a:solidFill>
                <a:latin typeface="Calibri Light" panose="020F0302020204030204" pitchFamily="34" charset="0"/>
                <a:ea typeface="+mj-ea"/>
                <a:cs typeface="+mj-cs"/>
              </a:rPr>
              <a:t> approach </a:t>
            </a:r>
            <a:r>
              <a:rPr lang="nl-NL" sz="3300" dirty="0" err="1">
                <a:solidFill>
                  <a:schemeClr val="tx1">
                    <a:lumMod val="95000"/>
                    <a:lumOff val="5000"/>
                  </a:schemeClr>
                </a:solidFill>
                <a:latin typeface="Calibri Light" panose="020F0302020204030204" pitchFamily="34" charset="0"/>
                <a:ea typeface="+mj-ea"/>
                <a:cs typeface="+mj-cs"/>
              </a:rPr>
              <a:t>to</a:t>
            </a:r>
            <a:r>
              <a:rPr lang="nl-NL" sz="3300" dirty="0">
                <a:solidFill>
                  <a:schemeClr val="tx1">
                    <a:lumMod val="95000"/>
                    <a:lumOff val="5000"/>
                  </a:schemeClr>
                </a:solidFill>
                <a:latin typeface="Calibri Light" panose="020F0302020204030204" pitchFamily="34" charset="0"/>
                <a:ea typeface="+mj-ea"/>
                <a:cs typeface="+mj-cs"/>
              </a:rPr>
              <a:t> </a:t>
            </a:r>
            <a:r>
              <a:rPr lang="nl-NL" sz="3300" dirty="0" err="1">
                <a:solidFill>
                  <a:schemeClr val="tx1">
                    <a:lumMod val="95000"/>
                    <a:lumOff val="5000"/>
                  </a:schemeClr>
                </a:solidFill>
                <a:latin typeface="Calibri Light" panose="020F0302020204030204" pitchFamily="34" charset="0"/>
                <a:ea typeface="+mj-ea"/>
                <a:cs typeface="+mj-cs"/>
              </a:rPr>
              <a:t>implementation</a:t>
            </a:r>
            <a:endParaRPr lang="nl-NL" sz="3300" dirty="0">
              <a:solidFill>
                <a:schemeClr val="tx1">
                  <a:lumMod val="95000"/>
                  <a:lumOff val="5000"/>
                </a:schemeClr>
              </a:solidFill>
              <a:latin typeface="Calibri Light" panose="020F0302020204030204" pitchFamily="34" charset="0"/>
              <a:ea typeface="+mj-ea"/>
              <a:cs typeface="+mj-cs"/>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9746" name="Rectangle 2">
            <a:extLst>
              <a:ext uri="{FF2B5EF4-FFF2-40B4-BE49-F238E27FC236}">
                <a16:creationId xmlns:a16="http://schemas.microsoft.com/office/drawing/2014/main" id="{8022600A-0CCB-4341-A53D-CB1E7119677E}"/>
              </a:ext>
            </a:extLst>
          </p:cNvPr>
          <p:cNvSpPr>
            <a:spLocks noChangeArrowheads="1"/>
          </p:cNvSpPr>
          <p:nvPr/>
        </p:nvSpPr>
        <p:spPr bwMode="auto">
          <a:xfrm>
            <a:off x="5829300" y="6429345"/>
            <a:ext cx="33277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nl-NL" altLang="nl-NL" sz="2000" dirty="0">
                <a:latin typeface="Gill Sans" pitchFamily="34" charset="0"/>
              </a:rPr>
              <a:t>Schouten, </a:t>
            </a:r>
            <a:r>
              <a:rPr lang="nl-NL" altLang="nl-NL" sz="2000" i="1" dirty="0">
                <a:latin typeface="Gill Sans" pitchFamily="34" charset="0"/>
              </a:rPr>
              <a:t>Clin Infect Dis</a:t>
            </a:r>
            <a:r>
              <a:rPr lang="nl-NL" altLang="nl-NL" sz="2000" dirty="0">
                <a:latin typeface="Gill Sans" pitchFamily="34" charset="0"/>
              </a:rPr>
              <a:t>, 2008</a:t>
            </a:r>
            <a:endParaRPr lang="en-GB" altLang="nl-NL" sz="2000" dirty="0">
              <a:latin typeface="Gill Sans" pitchFamily="34" charset="0"/>
            </a:endParaRPr>
          </a:p>
        </p:txBody>
      </p:sp>
      <p:sp>
        <p:nvSpPr>
          <p:cNvPr id="799747" name="Rectangle 3">
            <a:extLst>
              <a:ext uri="{FF2B5EF4-FFF2-40B4-BE49-F238E27FC236}">
                <a16:creationId xmlns:a16="http://schemas.microsoft.com/office/drawing/2014/main" id="{18D30931-1554-4BB1-9407-B98005B228A6}"/>
              </a:ext>
            </a:extLst>
          </p:cNvPr>
          <p:cNvSpPr>
            <a:spLocks noGrp="1" noChangeArrowheads="1"/>
          </p:cNvSpPr>
          <p:nvPr>
            <p:ph type="title"/>
          </p:nvPr>
        </p:nvSpPr>
        <p:spPr>
          <a:xfrm>
            <a:off x="283779" y="228600"/>
            <a:ext cx="8479221" cy="1143000"/>
          </a:xfrm>
          <a:noFill/>
          <a:ln/>
        </p:spPr>
        <p:txBody>
          <a:bodyPr>
            <a:normAutofit/>
          </a:bodyPr>
          <a:lstStyle/>
          <a:p>
            <a:r>
              <a:rPr lang="nl-NL" altLang="nl-NL" sz="3300" dirty="0"/>
              <a:t>Evaluation of a </a:t>
            </a:r>
            <a:r>
              <a:rPr lang="nl-NL" altLang="nl-NL" sz="3300" dirty="0" err="1"/>
              <a:t>targeted</a:t>
            </a:r>
            <a:r>
              <a:rPr lang="nl-NL" altLang="nl-NL" sz="3300" dirty="0"/>
              <a:t> </a:t>
            </a:r>
            <a:r>
              <a:rPr lang="nl-NL" altLang="nl-NL" sz="3300" dirty="0" err="1"/>
              <a:t>strategy</a:t>
            </a:r>
            <a:r>
              <a:rPr lang="nl-NL" altLang="nl-NL" sz="3300" dirty="0"/>
              <a:t> in a cluster RCT</a:t>
            </a:r>
          </a:p>
        </p:txBody>
      </p:sp>
      <p:pic>
        <p:nvPicPr>
          <p:cNvPr id="799754" name="Picture 10">
            <a:extLst>
              <a:ext uri="{FF2B5EF4-FFF2-40B4-BE49-F238E27FC236}">
                <a16:creationId xmlns:a16="http://schemas.microsoft.com/office/drawing/2014/main" id="{EF24C823-DEEA-4BD1-B33F-DC73874CF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7150"/>
            <a:ext cx="9144000"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9756" name="Oval 12">
            <a:extLst>
              <a:ext uri="{FF2B5EF4-FFF2-40B4-BE49-F238E27FC236}">
                <a16:creationId xmlns:a16="http://schemas.microsoft.com/office/drawing/2014/main" id="{119118CE-BDB3-4D1B-8A27-83BA983AABD2}"/>
              </a:ext>
            </a:extLst>
          </p:cNvPr>
          <p:cNvSpPr>
            <a:spLocks noChangeArrowheads="1"/>
          </p:cNvSpPr>
          <p:nvPr/>
        </p:nvSpPr>
        <p:spPr bwMode="auto">
          <a:xfrm>
            <a:off x="4495800" y="2286000"/>
            <a:ext cx="533400" cy="381000"/>
          </a:xfrm>
          <a:prstGeom prst="ellipse">
            <a:avLst/>
          </a:pr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99757" name="Oval 13">
            <a:extLst>
              <a:ext uri="{FF2B5EF4-FFF2-40B4-BE49-F238E27FC236}">
                <a16:creationId xmlns:a16="http://schemas.microsoft.com/office/drawing/2014/main" id="{26AD873D-D935-448B-AE98-65E11B0EB4B9}"/>
              </a:ext>
            </a:extLst>
          </p:cNvPr>
          <p:cNvSpPr>
            <a:spLocks noChangeArrowheads="1"/>
          </p:cNvSpPr>
          <p:nvPr/>
        </p:nvSpPr>
        <p:spPr bwMode="auto">
          <a:xfrm>
            <a:off x="4495800" y="2743200"/>
            <a:ext cx="533400" cy="381000"/>
          </a:xfrm>
          <a:prstGeom prst="ellipse">
            <a:avLst/>
          </a:pr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99758" name="Oval 14">
            <a:extLst>
              <a:ext uri="{FF2B5EF4-FFF2-40B4-BE49-F238E27FC236}">
                <a16:creationId xmlns:a16="http://schemas.microsoft.com/office/drawing/2014/main" id="{DA08FF4A-3E2E-423F-8A50-90BE72C38954}"/>
              </a:ext>
            </a:extLst>
          </p:cNvPr>
          <p:cNvSpPr>
            <a:spLocks noChangeArrowheads="1"/>
          </p:cNvSpPr>
          <p:nvPr/>
        </p:nvSpPr>
        <p:spPr bwMode="auto">
          <a:xfrm>
            <a:off x="4495800" y="4114800"/>
            <a:ext cx="5334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99759" name="Oval 15">
            <a:extLst>
              <a:ext uri="{FF2B5EF4-FFF2-40B4-BE49-F238E27FC236}">
                <a16:creationId xmlns:a16="http://schemas.microsoft.com/office/drawing/2014/main" id="{98F8B68B-8E0B-452D-8791-5B61E06856C0}"/>
              </a:ext>
            </a:extLst>
          </p:cNvPr>
          <p:cNvSpPr>
            <a:spLocks noChangeArrowheads="1"/>
          </p:cNvSpPr>
          <p:nvPr/>
        </p:nvSpPr>
        <p:spPr bwMode="auto">
          <a:xfrm>
            <a:off x="4495800" y="3124200"/>
            <a:ext cx="533400" cy="381000"/>
          </a:xfrm>
          <a:prstGeom prst="ellipse">
            <a:avLst/>
          </a:pr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99760" name="Line 16">
            <a:extLst>
              <a:ext uri="{FF2B5EF4-FFF2-40B4-BE49-F238E27FC236}">
                <a16:creationId xmlns:a16="http://schemas.microsoft.com/office/drawing/2014/main" id="{D3270E56-54A1-48C4-9E4C-44F429ED5B4D}"/>
              </a:ext>
            </a:extLst>
          </p:cNvPr>
          <p:cNvSpPr>
            <a:spLocks noChangeShapeType="1"/>
          </p:cNvSpPr>
          <p:nvPr/>
        </p:nvSpPr>
        <p:spPr bwMode="auto">
          <a:xfrm>
            <a:off x="5105400" y="3276600"/>
            <a:ext cx="1447800" cy="0"/>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99761" name="Oval 17">
            <a:extLst>
              <a:ext uri="{FF2B5EF4-FFF2-40B4-BE49-F238E27FC236}">
                <a16:creationId xmlns:a16="http://schemas.microsoft.com/office/drawing/2014/main" id="{6F5AD095-FCA3-4F26-8547-3B959E69D707}"/>
              </a:ext>
            </a:extLst>
          </p:cNvPr>
          <p:cNvSpPr>
            <a:spLocks noChangeArrowheads="1"/>
          </p:cNvSpPr>
          <p:nvPr/>
        </p:nvSpPr>
        <p:spPr bwMode="auto">
          <a:xfrm>
            <a:off x="6629400" y="3124200"/>
            <a:ext cx="533400" cy="381000"/>
          </a:xfrm>
          <a:prstGeom prst="ellipse">
            <a:avLst/>
          </a:pr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99756"/>
                                        </p:tgtEl>
                                        <p:attrNameLst>
                                          <p:attrName>style.visibility</p:attrName>
                                        </p:attrNameLst>
                                      </p:cBhvr>
                                      <p:to>
                                        <p:strVal val="visible"/>
                                      </p:to>
                                    </p:set>
                                    <p:anim calcmode="lin" valueType="num">
                                      <p:cBhvr additive="base">
                                        <p:cTn id="7" dur="500" fill="hold"/>
                                        <p:tgtEl>
                                          <p:spTgt spid="799756"/>
                                        </p:tgtEl>
                                        <p:attrNameLst>
                                          <p:attrName>ppt_x</p:attrName>
                                        </p:attrNameLst>
                                      </p:cBhvr>
                                      <p:tavLst>
                                        <p:tav tm="0">
                                          <p:val>
                                            <p:strVal val="0-#ppt_w/2"/>
                                          </p:val>
                                        </p:tav>
                                        <p:tav tm="100000">
                                          <p:val>
                                            <p:strVal val="#ppt_x"/>
                                          </p:val>
                                        </p:tav>
                                      </p:tavLst>
                                    </p:anim>
                                    <p:anim calcmode="lin" valueType="num">
                                      <p:cBhvr additive="base">
                                        <p:cTn id="8" dur="500" fill="hold"/>
                                        <p:tgtEl>
                                          <p:spTgt spid="7997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99757"/>
                                        </p:tgtEl>
                                        <p:attrNameLst>
                                          <p:attrName>style.visibility</p:attrName>
                                        </p:attrNameLst>
                                      </p:cBhvr>
                                      <p:to>
                                        <p:strVal val="visible"/>
                                      </p:to>
                                    </p:set>
                                    <p:anim calcmode="lin" valueType="num">
                                      <p:cBhvr additive="base">
                                        <p:cTn id="13" dur="500" fill="hold"/>
                                        <p:tgtEl>
                                          <p:spTgt spid="799757"/>
                                        </p:tgtEl>
                                        <p:attrNameLst>
                                          <p:attrName>ppt_x</p:attrName>
                                        </p:attrNameLst>
                                      </p:cBhvr>
                                      <p:tavLst>
                                        <p:tav tm="0">
                                          <p:val>
                                            <p:strVal val="0-#ppt_w/2"/>
                                          </p:val>
                                        </p:tav>
                                        <p:tav tm="100000">
                                          <p:val>
                                            <p:strVal val="#ppt_x"/>
                                          </p:val>
                                        </p:tav>
                                      </p:tavLst>
                                    </p:anim>
                                    <p:anim calcmode="lin" valueType="num">
                                      <p:cBhvr additive="base">
                                        <p:cTn id="14" dur="500" fill="hold"/>
                                        <p:tgtEl>
                                          <p:spTgt spid="7997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99759"/>
                                        </p:tgtEl>
                                        <p:attrNameLst>
                                          <p:attrName>style.visibility</p:attrName>
                                        </p:attrNameLst>
                                      </p:cBhvr>
                                      <p:to>
                                        <p:strVal val="visible"/>
                                      </p:to>
                                    </p:set>
                                    <p:anim calcmode="lin" valueType="num">
                                      <p:cBhvr additive="base">
                                        <p:cTn id="19" dur="500" fill="hold"/>
                                        <p:tgtEl>
                                          <p:spTgt spid="799759"/>
                                        </p:tgtEl>
                                        <p:attrNameLst>
                                          <p:attrName>ppt_x</p:attrName>
                                        </p:attrNameLst>
                                      </p:cBhvr>
                                      <p:tavLst>
                                        <p:tav tm="0">
                                          <p:val>
                                            <p:strVal val="0-#ppt_w/2"/>
                                          </p:val>
                                        </p:tav>
                                        <p:tav tm="100000">
                                          <p:val>
                                            <p:strVal val="#ppt_x"/>
                                          </p:val>
                                        </p:tav>
                                      </p:tavLst>
                                    </p:anim>
                                    <p:anim calcmode="lin" valueType="num">
                                      <p:cBhvr additive="base">
                                        <p:cTn id="20" dur="500" fill="hold"/>
                                        <p:tgtEl>
                                          <p:spTgt spid="79975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99760"/>
                                        </p:tgtEl>
                                        <p:attrNameLst>
                                          <p:attrName>style.visibility</p:attrName>
                                        </p:attrNameLst>
                                      </p:cBhvr>
                                      <p:to>
                                        <p:strVal val="visible"/>
                                      </p:to>
                                    </p:set>
                                    <p:anim calcmode="lin" valueType="num">
                                      <p:cBhvr additive="base">
                                        <p:cTn id="25" dur="500" fill="hold"/>
                                        <p:tgtEl>
                                          <p:spTgt spid="799760"/>
                                        </p:tgtEl>
                                        <p:attrNameLst>
                                          <p:attrName>ppt_x</p:attrName>
                                        </p:attrNameLst>
                                      </p:cBhvr>
                                      <p:tavLst>
                                        <p:tav tm="0">
                                          <p:val>
                                            <p:strVal val="0-#ppt_w/2"/>
                                          </p:val>
                                        </p:tav>
                                        <p:tav tm="100000">
                                          <p:val>
                                            <p:strVal val="#ppt_x"/>
                                          </p:val>
                                        </p:tav>
                                      </p:tavLst>
                                    </p:anim>
                                    <p:anim calcmode="lin" valueType="num">
                                      <p:cBhvr additive="base">
                                        <p:cTn id="26" dur="500" fill="hold"/>
                                        <p:tgtEl>
                                          <p:spTgt spid="79976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99761"/>
                                        </p:tgtEl>
                                        <p:attrNameLst>
                                          <p:attrName>style.visibility</p:attrName>
                                        </p:attrNameLst>
                                      </p:cBhvr>
                                      <p:to>
                                        <p:strVal val="visible"/>
                                      </p:to>
                                    </p:set>
                                    <p:anim calcmode="lin" valueType="num">
                                      <p:cBhvr additive="base">
                                        <p:cTn id="31" dur="500" fill="hold"/>
                                        <p:tgtEl>
                                          <p:spTgt spid="799761"/>
                                        </p:tgtEl>
                                        <p:attrNameLst>
                                          <p:attrName>ppt_x</p:attrName>
                                        </p:attrNameLst>
                                      </p:cBhvr>
                                      <p:tavLst>
                                        <p:tav tm="0">
                                          <p:val>
                                            <p:strVal val="0-#ppt_w/2"/>
                                          </p:val>
                                        </p:tav>
                                        <p:tav tm="100000">
                                          <p:val>
                                            <p:strVal val="#ppt_x"/>
                                          </p:val>
                                        </p:tav>
                                      </p:tavLst>
                                    </p:anim>
                                    <p:anim calcmode="lin" valueType="num">
                                      <p:cBhvr additive="base">
                                        <p:cTn id="32" dur="500" fill="hold"/>
                                        <p:tgtEl>
                                          <p:spTgt spid="79976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799758"/>
                                        </p:tgtEl>
                                        <p:attrNameLst>
                                          <p:attrName>style.visibility</p:attrName>
                                        </p:attrNameLst>
                                      </p:cBhvr>
                                      <p:to>
                                        <p:strVal val="visible"/>
                                      </p:to>
                                    </p:set>
                                    <p:anim calcmode="lin" valueType="num">
                                      <p:cBhvr additive="base">
                                        <p:cTn id="37" dur="500" fill="hold"/>
                                        <p:tgtEl>
                                          <p:spTgt spid="799758"/>
                                        </p:tgtEl>
                                        <p:attrNameLst>
                                          <p:attrName>ppt_x</p:attrName>
                                        </p:attrNameLst>
                                      </p:cBhvr>
                                      <p:tavLst>
                                        <p:tav tm="0">
                                          <p:val>
                                            <p:strVal val="0-#ppt_w/2"/>
                                          </p:val>
                                        </p:tav>
                                        <p:tav tm="100000">
                                          <p:val>
                                            <p:strVal val="#ppt_x"/>
                                          </p:val>
                                        </p:tav>
                                      </p:tavLst>
                                    </p:anim>
                                    <p:anim calcmode="lin" valueType="num">
                                      <p:cBhvr additive="base">
                                        <p:cTn id="38" dur="500" fill="hold"/>
                                        <p:tgtEl>
                                          <p:spTgt spid="7997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txBox="1">
            <a:spLocks noChangeArrowheads="1"/>
          </p:cNvSpPr>
          <p:nvPr/>
        </p:nvSpPr>
        <p:spPr bwMode="auto">
          <a:xfrm>
            <a:off x="900113" y="1484313"/>
            <a:ext cx="7391400" cy="4897437"/>
          </a:xfrm>
          <a:prstGeom prst="rect">
            <a:avLst/>
          </a:prstGeom>
          <a:noFill/>
          <a:ln w="9525">
            <a:noFill/>
            <a:miter lim="800000"/>
            <a:headEnd/>
            <a:tailEnd/>
          </a:ln>
        </p:spPr>
        <p:txBody>
          <a:bodyPr/>
          <a:lstStyle/>
          <a:p>
            <a:pPr marL="342900" indent="-342900" eaLnBrk="1" hangingPunct="1">
              <a:lnSpc>
                <a:spcPts val="2400"/>
              </a:lnSpc>
              <a:spcBef>
                <a:spcPct val="20000"/>
              </a:spcBef>
              <a:buClr>
                <a:srgbClr val="C00000"/>
              </a:buClr>
              <a:buFont typeface="Arial" pitchFamily="34" charset="0"/>
              <a:buChar char="•"/>
            </a:pPr>
            <a:endParaRPr lang="en-GB" altLang="nl-NL" sz="2600" b="1"/>
          </a:p>
          <a:p>
            <a:pPr marL="342900" indent="-342900" eaLnBrk="1" hangingPunct="1">
              <a:spcBef>
                <a:spcPct val="50000"/>
              </a:spcBef>
            </a:pPr>
            <a:endParaRPr lang="en-GB" altLang="nl-NL" sz="1400" i="1"/>
          </a:p>
        </p:txBody>
      </p:sp>
      <p:pic>
        <p:nvPicPr>
          <p:cNvPr id="144385" name="Picture 1" descr="G:\Antibiotic Stewardship\Presentaties\Antimicrobial Stewardship and Behavioral Science presentaties\Voorbereiding North South\Volume-of-antibiotics-prescribed-in-Europe-2013-16-02-08.jpeg"/>
          <p:cNvPicPr>
            <a:picLocks noChangeAspect="1" noChangeArrowheads="1"/>
          </p:cNvPicPr>
          <p:nvPr/>
        </p:nvPicPr>
        <p:blipFill>
          <a:blip r:embed="rId3"/>
          <a:srcRect/>
          <a:stretch>
            <a:fillRect/>
          </a:stretch>
        </p:blipFill>
        <p:spPr bwMode="auto">
          <a:xfrm>
            <a:off x="900113" y="1031875"/>
            <a:ext cx="6966880" cy="5518593"/>
          </a:xfrm>
          <a:prstGeom prst="rect">
            <a:avLst/>
          </a:prstGeom>
          <a:noFill/>
        </p:spPr>
      </p:pic>
      <p:sp>
        <p:nvSpPr>
          <p:cNvPr id="5" name="Titel 4"/>
          <p:cNvSpPr txBox="1">
            <a:spLocks/>
          </p:cNvSpPr>
          <p:nvPr/>
        </p:nvSpPr>
        <p:spPr bwMode="auto">
          <a:xfrm>
            <a:off x="0" y="498475"/>
            <a:ext cx="9144000" cy="533400"/>
          </a:xfrm>
          <a:prstGeom prst="rect">
            <a:avLst/>
          </a:prstGeom>
          <a:noFill/>
          <a:ln>
            <a:miter lim="800000"/>
            <a:headEnd/>
            <a:tailEnd/>
          </a:ln>
        </p:spPr>
        <p:txBody>
          <a:bodyPr vert="horz" wrap="square" lIns="91440" tIns="45720" rIns="91440" bIns="45720" numCol="1" anchor="t" anchorCtr="0" compatLnSpc="1">
            <a:prstTxWarp prst="textNoShape">
              <a:avLst/>
            </a:prstTxWarp>
            <a:normAutofit fontScale="82500" lnSpcReduction="20000"/>
          </a:bodyPr>
          <a:lstStyle/>
          <a:p>
            <a:pPr marL="0" marR="0" lvl="0" indent="0" algn="ctr" defTabSz="914400" rtl="0" eaLnBrk="1" fontAlgn="auto" latinLnBrk="0" hangingPunct="1">
              <a:lnSpc>
                <a:spcPct val="100000"/>
              </a:lnSpc>
              <a:spcBef>
                <a:spcPct val="0"/>
              </a:spcBef>
              <a:spcAft>
                <a:spcPts val="0"/>
              </a:spcAft>
              <a:buClr>
                <a:srgbClr val="C00000"/>
              </a:buClr>
              <a:buSzTx/>
              <a:buFont typeface="Arial" pitchFamily="34" charset="0"/>
              <a:buNone/>
              <a:tabLst/>
              <a:defRPr/>
            </a:pPr>
            <a:r>
              <a:rPr kumimoji="0" lang="nl-NL" sz="4000" b="0" i="0" u="none" strike="noStrike" kern="1200" cap="none" spc="0" normalizeH="0" baseline="0" noProof="0" dirty="0">
                <a:ln>
                  <a:noFill/>
                </a:ln>
                <a:solidFill>
                  <a:schemeClr val="tx1"/>
                </a:solidFill>
                <a:effectLst/>
                <a:uLnTx/>
                <a:uFillTx/>
                <a:latin typeface="Calibri Light"/>
                <a:ea typeface="+mj-ea"/>
                <a:cs typeface="Calibri Light"/>
              </a:rPr>
              <a:t>Antimicrobial </a:t>
            </a:r>
            <a:r>
              <a:rPr kumimoji="0" lang="nl-NL" sz="4000" b="0" i="0" u="none" strike="noStrike" kern="1200" cap="none" spc="0" normalizeH="0" baseline="0" noProof="0" dirty="0" err="1">
                <a:ln>
                  <a:noFill/>
                </a:ln>
                <a:solidFill>
                  <a:schemeClr val="tx1"/>
                </a:solidFill>
                <a:effectLst/>
                <a:uLnTx/>
                <a:uFillTx/>
                <a:latin typeface="Calibri Light"/>
                <a:ea typeface="+mj-ea"/>
                <a:cs typeface="Calibri Light"/>
              </a:rPr>
              <a:t>Consumption</a:t>
            </a:r>
            <a:r>
              <a:rPr kumimoji="0" lang="nl-NL" sz="4000" b="0" i="0" u="none" strike="noStrike" kern="1200" cap="none" spc="0" normalizeH="0" baseline="0" noProof="0" dirty="0">
                <a:ln>
                  <a:noFill/>
                </a:ln>
                <a:solidFill>
                  <a:schemeClr val="tx1"/>
                </a:solidFill>
                <a:effectLst/>
                <a:uLnTx/>
                <a:uFillTx/>
                <a:latin typeface="Calibri Light"/>
                <a:ea typeface="+mj-ea"/>
                <a:cs typeface="Calibri Light"/>
              </a:rPr>
              <a:t> </a:t>
            </a:r>
            <a:r>
              <a:rPr kumimoji="0" lang="nl-NL" sz="4000" b="0" i="0" u="none" strike="noStrike" kern="1200" cap="none" spc="0" normalizeH="0" baseline="0" noProof="0" dirty="0" err="1">
                <a:ln>
                  <a:noFill/>
                </a:ln>
                <a:solidFill>
                  <a:schemeClr val="tx1"/>
                </a:solidFill>
                <a:effectLst/>
                <a:uLnTx/>
                <a:uFillTx/>
                <a:latin typeface="Calibri Light"/>
                <a:ea typeface="+mj-ea"/>
                <a:cs typeface="Calibri Light"/>
              </a:rPr>
              <a:t>Rates</a:t>
            </a:r>
            <a:endParaRPr kumimoji="0" lang="nl-NL" sz="4000" b="0" i="0" u="none" strike="noStrike" kern="1200" cap="none" spc="0" normalizeH="0" baseline="0" noProof="0" dirty="0">
              <a:ln>
                <a:noFill/>
              </a:ln>
              <a:solidFill>
                <a:schemeClr val="tx1"/>
              </a:solidFill>
              <a:effectLst/>
              <a:uLnTx/>
              <a:uFillTx/>
              <a:latin typeface="Calibri Light"/>
              <a:ea typeface="+mj-ea"/>
              <a:cs typeface="Calibri Light"/>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Text Box 2"/>
          <p:cNvSpPr txBox="1">
            <a:spLocks noChangeArrowheads="1"/>
          </p:cNvSpPr>
          <p:nvPr/>
        </p:nvSpPr>
        <p:spPr bwMode="auto">
          <a:xfrm>
            <a:off x="4818993" y="6455652"/>
            <a:ext cx="4325007" cy="400110"/>
          </a:xfrm>
          <a:prstGeom prst="rect">
            <a:avLst/>
          </a:prstGeom>
          <a:noFill/>
          <a:ln w="9525">
            <a:noFill/>
            <a:miter lim="800000"/>
            <a:headEnd/>
            <a:tailEnd/>
          </a:ln>
          <a:effectLst/>
        </p:spPr>
        <p:txBody>
          <a:bodyPr wrap="square">
            <a:spAutoFit/>
          </a:bodyPr>
          <a:lstStyle/>
          <a:p>
            <a:pPr algn="l">
              <a:spcBef>
                <a:spcPct val="50000"/>
              </a:spcBef>
            </a:pPr>
            <a:r>
              <a:rPr lang="nl-NL" sz="2000" dirty="0">
                <a:latin typeface="Gill Sans" pitchFamily="34" charset="0"/>
              </a:rPr>
              <a:t>Sikkens, </a:t>
            </a:r>
            <a:r>
              <a:rPr lang="nl-NL" sz="2000" i="1" dirty="0">
                <a:latin typeface="Gill Sans" pitchFamily="34" charset="0"/>
              </a:rPr>
              <a:t>JAMA </a:t>
            </a:r>
            <a:r>
              <a:rPr lang="nl-NL" sz="2000" i="1" dirty="0" err="1">
                <a:latin typeface="Gill Sans" pitchFamily="34" charset="0"/>
              </a:rPr>
              <a:t>Internal</a:t>
            </a:r>
            <a:r>
              <a:rPr lang="nl-NL" sz="2000" i="1" dirty="0">
                <a:latin typeface="Gill Sans" pitchFamily="34" charset="0"/>
              </a:rPr>
              <a:t> </a:t>
            </a:r>
            <a:r>
              <a:rPr lang="nl-NL" sz="2000" i="1" dirty="0" err="1">
                <a:latin typeface="Gill Sans" pitchFamily="34" charset="0"/>
              </a:rPr>
              <a:t>medicine</a:t>
            </a:r>
            <a:r>
              <a:rPr lang="nl-NL" sz="2000" i="1" dirty="0">
                <a:latin typeface="Gill Sans" pitchFamily="34" charset="0"/>
              </a:rPr>
              <a:t>, 2017</a:t>
            </a:r>
            <a:endParaRPr lang="nl-NL" sz="2000" dirty="0">
              <a:latin typeface="Gill Sans" pitchFamily="34" charset="0"/>
            </a:endParaRPr>
          </a:p>
        </p:txBody>
      </p:sp>
      <p:pic>
        <p:nvPicPr>
          <p:cNvPr id="5" name="Afbeelding 4">
            <a:extLst>
              <a:ext uri="{FF2B5EF4-FFF2-40B4-BE49-F238E27FC236}">
                <a16:creationId xmlns:a16="http://schemas.microsoft.com/office/drawing/2014/main" id="{3D6956BF-0135-4F9C-B060-CDC9918242CB}"/>
              </a:ext>
            </a:extLst>
          </p:cNvPr>
          <p:cNvPicPr>
            <a:picLocks noChangeAspect="1"/>
          </p:cNvPicPr>
          <p:nvPr/>
        </p:nvPicPr>
        <p:blipFill>
          <a:blip r:embed="rId3"/>
          <a:stretch>
            <a:fillRect/>
          </a:stretch>
        </p:blipFill>
        <p:spPr>
          <a:xfrm>
            <a:off x="920146" y="1371600"/>
            <a:ext cx="7017300" cy="4619161"/>
          </a:xfrm>
          <a:prstGeom prst="rect">
            <a:avLst/>
          </a:prstGeom>
        </p:spPr>
      </p:pic>
      <p:sp>
        <p:nvSpPr>
          <p:cNvPr id="7" name="Rectangle 3">
            <a:extLst>
              <a:ext uri="{FF2B5EF4-FFF2-40B4-BE49-F238E27FC236}">
                <a16:creationId xmlns:a16="http://schemas.microsoft.com/office/drawing/2014/main" id="{BCAE2B2C-B162-4214-BFB3-BFEF41A3E149}"/>
              </a:ext>
            </a:extLst>
          </p:cNvPr>
          <p:cNvSpPr>
            <a:spLocks noGrp="1" noChangeArrowheads="1"/>
          </p:cNvSpPr>
          <p:nvPr>
            <p:ph type="title"/>
          </p:nvPr>
        </p:nvSpPr>
        <p:spPr>
          <a:xfrm>
            <a:off x="0" y="228600"/>
            <a:ext cx="9143999" cy="1143000"/>
          </a:xfrm>
          <a:noFill/>
          <a:ln/>
        </p:spPr>
        <p:txBody>
          <a:bodyPr>
            <a:normAutofit/>
          </a:bodyPr>
          <a:lstStyle/>
          <a:p>
            <a:r>
              <a:rPr lang="nl-NL" altLang="nl-NL" sz="3300" dirty="0"/>
              <a:t>Evaluation DUMAS </a:t>
            </a:r>
            <a:r>
              <a:rPr lang="nl-NL" altLang="nl-NL" sz="3300" dirty="0" err="1"/>
              <a:t>strategy</a:t>
            </a:r>
            <a:r>
              <a:rPr lang="nl-NL" altLang="nl-NL" sz="3300" dirty="0"/>
              <a:t> in </a:t>
            </a:r>
            <a:r>
              <a:rPr lang="nl-NL" altLang="nl-NL" sz="3300" dirty="0" err="1"/>
              <a:t>Interrupt</a:t>
            </a:r>
            <a:r>
              <a:rPr lang="nl-NL" altLang="nl-NL" sz="3300" dirty="0"/>
              <a:t> Time Interval</a:t>
            </a:r>
          </a:p>
        </p:txBody>
      </p:sp>
    </p:spTree>
    <p:extLst>
      <p:ext uri="{BB962C8B-B14F-4D97-AF65-F5344CB8AC3E}">
        <p14:creationId xmlns:p14="http://schemas.microsoft.com/office/powerpoint/2010/main" val="257324389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Text Box 2"/>
          <p:cNvSpPr txBox="1">
            <a:spLocks noChangeArrowheads="1"/>
          </p:cNvSpPr>
          <p:nvPr/>
        </p:nvSpPr>
        <p:spPr bwMode="auto">
          <a:xfrm>
            <a:off x="4818993" y="6455652"/>
            <a:ext cx="4325007" cy="400110"/>
          </a:xfrm>
          <a:prstGeom prst="rect">
            <a:avLst/>
          </a:prstGeom>
          <a:noFill/>
          <a:ln w="9525">
            <a:noFill/>
            <a:miter lim="800000"/>
            <a:headEnd/>
            <a:tailEnd/>
          </a:ln>
          <a:effectLst/>
        </p:spPr>
        <p:txBody>
          <a:bodyPr wrap="square">
            <a:spAutoFit/>
          </a:bodyPr>
          <a:lstStyle/>
          <a:p>
            <a:pPr algn="l">
              <a:spcBef>
                <a:spcPct val="50000"/>
              </a:spcBef>
            </a:pPr>
            <a:r>
              <a:rPr lang="nl-NL" sz="2000" dirty="0">
                <a:latin typeface="Gill Sans" pitchFamily="34" charset="0"/>
              </a:rPr>
              <a:t>Sikkens, </a:t>
            </a:r>
            <a:r>
              <a:rPr lang="nl-NL" sz="2000" i="1" dirty="0">
                <a:latin typeface="Gill Sans" pitchFamily="34" charset="0"/>
              </a:rPr>
              <a:t>JAMA </a:t>
            </a:r>
            <a:r>
              <a:rPr lang="nl-NL" sz="2000" i="1" dirty="0" err="1">
                <a:latin typeface="Gill Sans" pitchFamily="34" charset="0"/>
              </a:rPr>
              <a:t>Internal</a:t>
            </a:r>
            <a:r>
              <a:rPr lang="nl-NL" sz="2000" i="1" dirty="0">
                <a:latin typeface="Gill Sans" pitchFamily="34" charset="0"/>
              </a:rPr>
              <a:t> </a:t>
            </a:r>
            <a:r>
              <a:rPr lang="nl-NL" sz="2000" i="1" dirty="0" err="1">
                <a:latin typeface="Gill Sans" pitchFamily="34" charset="0"/>
              </a:rPr>
              <a:t>medicine</a:t>
            </a:r>
            <a:r>
              <a:rPr lang="nl-NL" sz="2000" i="1" dirty="0">
                <a:latin typeface="Gill Sans" pitchFamily="34" charset="0"/>
              </a:rPr>
              <a:t>, 2017</a:t>
            </a:r>
            <a:endParaRPr lang="nl-NL" sz="2000" dirty="0">
              <a:latin typeface="Gill Sans" pitchFamily="34" charset="0"/>
            </a:endParaRPr>
          </a:p>
        </p:txBody>
      </p:sp>
      <p:pic>
        <p:nvPicPr>
          <p:cNvPr id="6" name="Afbeelding 5">
            <a:extLst>
              <a:ext uri="{FF2B5EF4-FFF2-40B4-BE49-F238E27FC236}">
                <a16:creationId xmlns:a16="http://schemas.microsoft.com/office/drawing/2014/main" id="{86BF40B9-E7CD-4967-B29E-B60DB4D35EC3}"/>
              </a:ext>
            </a:extLst>
          </p:cNvPr>
          <p:cNvPicPr>
            <a:picLocks noChangeAspect="1"/>
          </p:cNvPicPr>
          <p:nvPr/>
        </p:nvPicPr>
        <p:blipFill>
          <a:blip r:embed="rId3"/>
          <a:stretch>
            <a:fillRect/>
          </a:stretch>
        </p:blipFill>
        <p:spPr>
          <a:xfrm>
            <a:off x="122625" y="1715849"/>
            <a:ext cx="9014858" cy="3471006"/>
          </a:xfrm>
          <a:prstGeom prst="rect">
            <a:avLst/>
          </a:prstGeom>
        </p:spPr>
      </p:pic>
      <p:sp>
        <p:nvSpPr>
          <p:cNvPr id="9" name="Rectangle 3">
            <a:extLst>
              <a:ext uri="{FF2B5EF4-FFF2-40B4-BE49-F238E27FC236}">
                <a16:creationId xmlns:a16="http://schemas.microsoft.com/office/drawing/2014/main" id="{FF2D0033-203D-472C-B987-B0DDD3A99E73}"/>
              </a:ext>
            </a:extLst>
          </p:cNvPr>
          <p:cNvSpPr>
            <a:spLocks noGrp="1" noChangeArrowheads="1"/>
          </p:cNvSpPr>
          <p:nvPr>
            <p:ph type="title"/>
          </p:nvPr>
        </p:nvSpPr>
        <p:spPr>
          <a:xfrm>
            <a:off x="283779" y="228600"/>
            <a:ext cx="8479221" cy="1143000"/>
          </a:xfrm>
          <a:noFill/>
          <a:ln/>
        </p:spPr>
        <p:txBody>
          <a:bodyPr>
            <a:normAutofit/>
          </a:bodyPr>
          <a:lstStyle/>
          <a:p>
            <a:pPr algn="ctr"/>
            <a:r>
              <a:rPr lang="nl-NL" altLang="nl-NL" sz="3300" dirty="0"/>
              <a:t>Evaluation of a </a:t>
            </a:r>
            <a:r>
              <a:rPr lang="nl-NL" altLang="nl-NL" sz="3300" dirty="0" err="1"/>
              <a:t>targeted</a:t>
            </a:r>
            <a:r>
              <a:rPr lang="nl-NL" altLang="nl-NL" sz="3300" dirty="0"/>
              <a:t> </a:t>
            </a:r>
            <a:r>
              <a:rPr lang="nl-NL" altLang="nl-NL" sz="3300" dirty="0" err="1"/>
              <a:t>strategy</a:t>
            </a:r>
            <a:endParaRPr lang="nl-NL" altLang="nl-NL" sz="3300" dirty="0"/>
          </a:p>
        </p:txBody>
      </p:sp>
    </p:spTree>
    <p:extLst>
      <p:ext uri="{BB962C8B-B14F-4D97-AF65-F5344CB8AC3E}">
        <p14:creationId xmlns:p14="http://schemas.microsoft.com/office/powerpoint/2010/main" val="409581665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BCAE2B2C-B162-4214-BFB3-BFEF41A3E149}"/>
              </a:ext>
            </a:extLst>
          </p:cNvPr>
          <p:cNvSpPr>
            <a:spLocks noGrp="1" noChangeArrowheads="1"/>
          </p:cNvSpPr>
          <p:nvPr>
            <p:ph type="title"/>
          </p:nvPr>
        </p:nvSpPr>
        <p:spPr>
          <a:noFill/>
          <a:ln/>
        </p:spPr>
        <p:txBody>
          <a:bodyPr>
            <a:normAutofit/>
          </a:bodyPr>
          <a:lstStyle/>
          <a:p>
            <a:pPr algn="ctr"/>
            <a:r>
              <a:rPr lang="nl-NL" altLang="nl-NL" sz="3300" b="0" dirty="0" err="1"/>
              <a:t>This</a:t>
            </a:r>
            <a:r>
              <a:rPr lang="nl-NL" altLang="nl-NL" sz="3300" b="0" dirty="0"/>
              <a:t> is research, </a:t>
            </a:r>
            <a:r>
              <a:rPr lang="nl-NL" altLang="nl-NL" sz="3300" b="0" dirty="0" err="1"/>
              <a:t>what</a:t>
            </a:r>
            <a:r>
              <a:rPr lang="nl-NL" altLang="nl-NL" sz="3300" b="0" dirty="0"/>
              <a:t> </a:t>
            </a:r>
            <a:r>
              <a:rPr lang="nl-NL" altLang="nl-NL" sz="3300" b="0" dirty="0" err="1"/>
              <a:t>about</a:t>
            </a:r>
            <a:r>
              <a:rPr lang="nl-NL" altLang="nl-NL" sz="3300" b="0" dirty="0"/>
              <a:t> </a:t>
            </a:r>
            <a:r>
              <a:rPr lang="nl-NL" altLang="nl-NL" sz="3300" b="0" dirty="0" err="1"/>
              <a:t>daily</a:t>
            </a:r>
            <a:r>
              <a:rPr lang="nl-NL" altLang="nl-NL" sz="3300" b="0" dirty="0"/>
              <a:t> </a:t>
            </a:r>
            <a:r>
              <a:rPr lang="nl-NL" altLang="nl-NL" sz="3300" b="0" dirty="0" err="1"/>
              <a:t>practice</a:t>
            </a:r>
            <a:r>
              <a:rPr lang="nl-NL" altLang="nl-NL" sz="3300" b="0" dirty="0"/>
              <a:t>?</a:t>
            </a:r>
          </a:p>
        </p:txBody>
      </p:sp>
      <p:sp>
        <p:nvSpPr>
          <p:cNvPr id="2" name="Tijdelijke aanduiding voor tekst 1">
            <a:extLst>
              <a:ext uri="{FF2B5EF4-FFF2-40B4-BE49-F238E27FC236}">
                <a16:creationId xmlns:a16="http://schemas.microsoft.com/office/drawing/2014/main" id="{B7AE6FBF-98BA-4CED-ACF8-9774AE72E715}"/>
              </a:ext>
            </a:extLst>
          </p:cNvPr>
          <p:cNvSpPr>
            <a:spLocks noGrp="1"/>
          </p:cNvSpPr>
          <p:nvPr>
            <p:ph type="body" sz="quarter" idx="10"/>
          </p:nvPr>
        </p:nvSpPr>
        <p:spPr>
          <a:xfrm>
            <a:off x="1043607" y="1325563"/>
            <a:ext cx="7816613" cy="4695825"/>
          </a:xfrm>
        </p:spPr>
        <p:txBody>
          <a:bodyPr/>
          <a:lstStyle/>
          <a:p>
            <a:pPr marL="457200" indent="-457200">
              <a:buFont typeface="Arial" panose="020B0604020202020204" pitchFamily="34" charset="0"/>
              <a:buChar char="•"/>
            </a:pPr>
            <a:r>
              <a:rPr lang="nl-NL" sz="2800" dirty="0"/>
              <a:t>Start small</a:t>
            </a:r>
          </a:p>
          <a:p>
            <a:pPr marL="457200" indent="-457200">
              <a:buFont typeface="Arial" panose="020B0604020202020204" pitchFamily="34" charset="0"/>
              <a:buChar char="•"/>
            </a:pPr>
            <a:r>
              <a:rPr lang="nl-NL" sz="2800" dirty="0" err="1"/>
              <a:t>Choose</a:t>
            </a:r>
            <a:r>
              <a:rPr lang="nl-NL" sz="2800" dirty="0"/>
              <a:t> </a:t>
            </a:r>
            <a:r>
              <a:rPr lang="nl-NL" sz="2800" dirty="0" err="1"/>
              <a:t>limited</a:t>
            </a:r>
            <a:r>
              <a:rPr lang="nl-NL" sz="2800" dirty="0"/>
              <a:t> </a:t>
            </a:r>
            <a:r>
              <a:rPr lang="nl-NL" sz="2800" dirty="0" err="1"/>
              <a:t>amount</a:t>
            </a:r>
            <a:r>
              <a:rPr lang="nl-NL" sz="2800" dirty="0"/>
              <a:t> of </a:t>
            </a:r>
            <a:r>
              <a:rPr lang="nl-NL" sz="2800" dirty="0" err="1"/>
              <a:t>QI’s</a:t>
            </a:r>
            <a:r>
              <a:rPr lang="nl-NL" sz="2800" dirty="0"/>
              <a:t> </a:t>
            </a:r>
          </a:p>
          <a:p>
            <a:pPr marL="457200" indent="-457200">
              <a:buFont typeface="Arial" panose="020B0604020202020204" pitchFamily="34" charset="0"/>
              <a:buChar char="•"/>
            </a:pPr>
            <a:r>
              <a:rPr lang="nl-NL" sz="2800" dirty="0" err="1"/>
              <a:t>Use</a:t>
            </a:r>
            <a:r>
              <a:rPr lang="nl-NL" sz="2800" dirty="0"/>
              <a:t> PPS or small audits </a:t>
            </a:r>
            <a:r>
              <a:rPr lang="nl-NL" sz="2800" dirty="0" err="1"/>
              <a:t>for</a:t>
            </a:r>
            <a:r>
              <a:rPr lang="nl-NL" sz="2800" dirty="0"/>
              <a:t> baseline and follow-up </a:t>
            </a:r>
            <a:r>
              <a:rPr lang="nl-NL" sz="2800" dirty="0" err="1"/>
              <a:t>measurement</a:t>
            </a:r>
            <a:endParaRPr lang="nl-NL" sz="2800" dirty="0"/>
          </a:p>
          <a:p>
            <a:pPr marL="457200" indent="-457200">
              <a:buFont typeface="Arial" panose="020B0604020202020204" pitchFamily="34" charset="0"/>
              <a:buChar char="•"/>
            </a:pPr>
            <a:r>
              <a:rPr lang="nl-NL" sz="2800" dirty="0" err="1"/>
              <a:t>Invest</a:t>
            </a:r>
            <a:r>
              <a:rPr lang="nl-NL" sz="2800" dirty="0"/>
              <a:t> time in </a:t>
            </a:r>
            <a:r>
              <a:rPr lang="nl-NL" sz="2800" dirty="0" err="1"/>
              <a:t>talking</a:t>
            </a:r>
            <a:r>
              <a:rPr lang="nl-NL" sz="2800" dirty="0"/>
              <a:t> </a:t>
            </a:r>
            <a:r>
              <a:rPr lang="nl-NL" sz="2800" dirty="0" err="1"/>
              <a:t>to</a:t>
            </a:r>
            <a:r>
              <a:rPr lang="nl-NL" sz="2800" dirty="0"/>
              <a:t> professionals </a:t>
            </a:r>
            <a:r>
              <a:rPr lang="nl-NL" sz="2800" dirty="0" err="1"/>
              <a:t>for</a:t>
            </a:r>
            <a:r>
              <a:rPr lang="nl-NL" sz="2800" dirty="0"/>
              <a:t> </a:t>
            </a:r>
            <a:r>
              <a:rPr lang="nl-NL" sz="2800" dirty="0" err="1"/>
              <a:t>barrier</a:t>
            </a:r>
            <a:r>
              <a:rPr lang="nl-NL" sz="2800" dirty="0"/>
              <a:t> analysis</a:t>
            </a:r>
          </a:p>
          <a:p>
            <a:pPr marL="457200" indent="-457200">
              <a:buFont typeface="Arial" panose="020B0604020202020204" pitchFamily="34" charset="0"/>
              <a:buChar char="•"/>
            </a:pPr>
            <a:r>
              <a:rPr lang="nl-NL" sz="2800" dirty="0" err="1"/>
              <a:t>Adapt</a:t>
            </a:r>
            <a:r>
              <a:rPr lang="nl-NL" sz="2800" dirty="0"/>
              <a:t> </a:t>
            </a:r>
            <a:r>
              <a:rPr lang="nl-NL" sz="2800" dirty="0" err="1"/>
              <a:t>interventions</a:t>
            </a:r>
            <a:r>
              <a:rPr lang="nl-NL" sz="2800" dirty="0"/>
              <a:t> </a:t>
            </a:r>
            <a:r>
              <a:rPr lang="nl-NL" sz="2800" dirty="0" err="1"/>
              <a:t>to</a:t>
            </a:r>
            <a:r>
              <a:rPr lang="nl-NL" sz="2800" dirty="0"/>
              <a:t> </a:t>
            </a:r>
            <a:r>
              <a:rPr lang="nl-NL" sz="2800" dirty="0" err="1"/>
              <a:t>barriers</a:t>
            </a:r>
            <a:r>
              <a:rPr lang="nl-NL" sz="2800" dirty="0"/>
              <a:t> </a:t>
            </a:r>
            <a:r>
              <a:rPr lang="nl-NL" sz="2800" dirty="0" err="1"/>
              <a:t>using</a:t>
            </a:r>
            <a:r>
              <a:rPr lang="nl-NL" sz="2800" dirty="0"/>
              <a:t> common sense</a:t>
            </a:r>
          </a:p>
          <a:p>
            <a:endParaRPr lang="nl-NL" dirty="0"/>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p:txBody>
      </p:sp>
    </p:spTree>
    <p:extLst>
      <p:ext uri="{BB962C8B-B14F-4D97-AF65-F5344CB8AC3E}">
        <p14:creationId xmlns:p14="http://schemas.microsoft.com/office/powerpoint/2010/main" val="245444207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4"/>
          <p:cNvSpPr>
            <a:spLocks noGrp="1"/>
          </p:cNvSpPr>
          <p:nvPr>
            <p:ph type="title"/>
          </p:nvPr>
        </p:nvSpPr>
        <p:spPr bwMode="auto">
          <a:xfrm>
            <a:off x="-11850" y="706016"/>
            <a:ext cx="9144000" cy="5334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nl-NL" sz="4000" dirty="0"/>
              <a:t>Masterclass Antimicrobial </a:t>
            </a:r>
            <a:r>
              <a:rPr lang="nl-NL" sz="4000" dirty="0" err="1"/>
              <a:t>Stewardship</a:t>
            </a:r>
            <a:endParaRPr lang="nl-NL" sz="4000" dirty="0"/>
          </a:p>
        </p:txBody>
      </p:sp>
      <p:sp>
        <p:nvSpPr>
          <p:cNvPr id="6" name="Tijdelijke aanduiding voor tekst 5"/>
          <p:cNvSpPr>
            <a:spLocks noGrp="1"/>
          </p:cNvSpPr>
          <p:nvPr>
            <p:ph type="body" sz="quarter" idx="14"/>
          </p:nvPr>
        </p:nvSpPr>
        <p:spPr>
          <a:xfrm>
            <a:off x="222069" y="1772816"/>
            <a:ext cx="4180115" cy="4125912"/>
          </a:xfrm>
          <a:ln>
            <a:solidFill>
              <a:schemeClr val="accent4"/>
            </a:solidFill>
          </a:ln>
        </p:spPr>
        <p:txBody>
          <a:bodyPr>
            <a:normAutofit/>
          </a:bodyPr>
          <a:lstStyle/>
          <a:p>
            <a:pPr marL="0" indent="0">
              <a:buFont typeface="Arial" pitchFamily="34" charset="0"/>
              <a:buNone/>
              <a:defRPr/>
            </a:pPr>
            <a:r>
              <a:rPr lang="en-US" sz="2200" b="1" dirty="0"/>
              <a:t>How to improve antibiotic use? </a:t>
            </a:r>
          </a:p>
          <a:p>
            <a:pPr marL="0" indent="0">
              <a:buFont typeface="Arial" pitchFamily="34" charset="0"/>
              <a:buNone/>
              <a:defRPr/>
            </a:pPr>
            <a:r>
              <a:rPr lang="en-US" sz="2200" i="1" dirty="0"/>
              <a:t>A practical introduction to the development and implementation of Antimicrobial Stewardship Programs</a:t>
            </a:r>
            <a:endParaRPr lang="nl-NL" sz="2200" i="1" dirty="0"/>
          </a:p>
          <a:p>
            <a:pPr>
              <a:buFont typeface="Arial" pitchFamily="34" charset="0"/>
              <a:buNone/>
              <a:defRPr/>
            </a:pPr>
            <a:endParaRPr lang="nl-NL" sz="2200" dirty="0"/>
          </a:p>
          <a:p>
            <a:pPr>
              <a:buFont typeface="Arial" pitchFamily="34" charset="0"/>
              <a:buNone/>
              <a:defRPr/>
            </a:pPr>
            <a:r>
              <a:rPr lang="nl-NL" sz="2200" dirty="0" err="1"/>
              <a:t>Registration</a:t>
            </a:r>
            <a:r>
              <a:rPr lang="nl-NL" sz="2200" dirty="0"/>
              <a:t> </a:t>
            </a:r>
            <a:r>
              <a:rPr lang="nl-NL" sz="2200" i="1" dirty="0"/>
              <a:t>open</a:t>
            </a:r>
          </a:p>
          <a:p>
            <a:pPr>
              <a:buFont typeface="Arial" pitchFamily="34" charset="0"/>
              <a:buNone/>
              <a:defRPr/>
            </a:pPr>
            <a:endParaRPr lang="nl-NL" sz="2200" b="1" dirty="0"/>
          </a:p>
          <a:p>
            <a:pPr>
              <a:buFont typeface="Arial" pitchFamily="34" charset="0"/>
              <a:buNone/>
              <a:defRPr/>
            </a:pPr>
            <a:r>
              <a:rPr lang="nl-NL" sz="2200" b="1" dirty="0"/>
              <a:t>13-17th May 2020, Nijmegen </a:t>
            </a:r>
          </a:p>
          <a:p>
            <a:pPr>
              <a:buFont typeface="Arial" pitchFamily="34" charset="0"/>
              <a:buNone/>
              <a:defRPr/>
            </a:pPr>
            <a:r>
              <a:rPr lang="nl-NL" sz="2200" b="1" dirty="0"/>
              <a:t>The </a:t>
            </a:r>
            <a:r>
              <a:rPr lang="nl-NL" sz="2200" b="1" dirty="0" err="1"/>
              <a:t>Netherlands</a:t>
            </a:r>
            <a:endParaRPr lang="nl-NL" sz="2200" b="1" dirty="0"/>
          </a:p>
          <a:p>
            <a:pPr>
              <a:buFont typeface="Arial" pitchFamily="34" charset="0"/>
              <a:buNone/>
              <a:defRPr/>
            </a:pPr>
            <a:endParaRPr lang="nl-NL" sz="2200" b="1" dirty="0"/>
          </a:p>
        </p:txBody>
      </p:sp>
      <p:pic>
        <p:nvPicPr>
          <p:cNvPr id="43013" name="Picture 6" descr="Afbeeldingsresultaat voor radboudumc">
            <a:hlinkClick r:id="rId3"/>
          </p:cNvPr>
          <p:cNvPicPr>
            <a:picLocks noChangeAspect="1" noChangeArrowheads="1"/>
          </p:cNvPicPr>
          <p:nvPr/>
        </p:nvPicPr>
        <p:blipFill>
          <a:blip r:embed="rId4" cstate="print"/>
          <a:srcRect/>
          <a:stretch>
            <a:fillRect/>
          </a:stretch>
        </p:blipFill>
        <p:spPr bwMode="auto">
          <a:xfrm>
            <a:off x="6786563" y="5949950"/>
            <a:ext cx="1887141" cy="908050"/>
          </a:xfrm>
          <a:prstGeom prst="rect">
            <a:avLst/>
          </a:prstGeom>
          <a:noFill/>
          <a:ln w="9525">
            <a:noFill/>
            <a:miter lim="800000"/>
            <a:headEnd/>
            <a:tailEnd/>
          </a:ln>
        </p:spPr>
      </p:pic>
      <p:pic>
        <p:nvPicPr>
          <p:cNvPr id="5" name="Tijdelijke aanduiding voor afbeelding 4">
            <a:extLst>
              <a:ext uri="{FF2B5EF4-FFF2-40B4-BE49-F238E27FC236}">
                <a16:creationId xmlns:a16="http://schemas.microsoft.com/office/drawing/2014/main" id="{7C10FA17-A885-450D-8F62-8F7BB61E4421}"/>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7906" r="17906"/>
          <a:stretch>
            <a:fillRect/>
          </a:stretch>
        </p:blipFill>
        <p:spPr>
          <a:xfrm>
            <a:off x="4647601" y="1814400"/>
            <a:ext cx="3974900" cy="4125600"/>
          </a:xfrm>
        </p:spPr>
      </p:pic>
      <p:sp>
        <p:nvSpPr>
          <p:cNvPr id="12" name="Rechthoek 10">
            <a:extLst>
              <a:ext uri="{FF2B5EF4-FFF2-40B4-BE49-F238E27FC236}">
                <a16:creationId xmlns:a16="http://schemas.microsoft.com/office/drawing/2014/main" id="{072652D6-3D6A-49C4-A7C1-100141E4F394}"/>
              </a:ext>
            </a:extLst>
          </p:cNvPr>
          <p:cNvSpPr>
            <a:spLocks noChangeArrowheads="1"/>
          </p:cNvSpPr>
          <p:nvPr/>
        </p:nvSpPr>
        <p:spPr bwMode="auto">
          <a:xfrm>
            <a:off x="4496400" y="5364365"/>
            <a:ext cx="4286093" cy="369332"/>
          </a:xfrm>
          <a:prstGeom prst="rect">
            <a:avLst/>
          </a:prstGeom>
          <a:solidFill>
            <a:schemeClr val="bg1"/>
          </a:solidFill>
          <a:ln w="9525">
            <a:noFill/>
            <a:miter lim="800000"/>
            <a:headEnd/>
            <a:tailEnd/>
          </a:ln>
        </p:spPr>
        <p:txBody>
          <a:bodyPr wrap="square">
            <a:spAutoFit/>
          </a:bodyPr>
          <a:lstStyle/>
          <a:p>
            <a:pPr algn="ctr"/>
            <a:r>
              <a:rPr lang="nl-NL" b="1" dirty="0" err="1">
                <a:solidFill>
                  <a:schemeClr val="accent1"/>
                </a:solidFill>
              </a:rPr>
              <a:t>www.DutchAntimicrobialStewardship.com</a:t>
            </a:r>
            <a:endParaRPr lang="nl-NL" b="1" dirty="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txBox="1">
            <a:spLocks noChangeArrowheads="1"/>
          </p:cNvSpPr>
          <p:nvPr/>
        </p:nvSpPr>
        <p:spPr bwMode="auto">
          <a:xfrm>
            <a:off x="900113" y="1484313"/>
            <a:ext cx="7391400" cy="4897437"/>
          </a:xfrm>
          <a:prstGeom prst="rect">
            <a:avLst/>
          </a:prstGeom>
          <a:noFill/>
          <a:ln w="9525">
            <a:noFill/>
            <a:miter lim="800000"/>
            <a:headEnd/>
            <a:tailEnd/>
          </a:ln>
        </p:spPr>
        <p:txBody>
          <a:bodyPr/>
          <a:lstStyle/>
          <a:p>
            <a:pPr marL="342900" indent="-342900" eaLnBrk="1" hangingPunct="1">
              <a:lnSpc>
                <a:spcPts val="2400"/>
              </a:lnSpc>
              <a:spcBef>
                <a:spcPct val="20000"/>
              </a:spcBef>
              <a:buClr>
                <a:srgbClr val="C00000"/>
              </a:buClr>
              <a:buFont typeface="Arial" pitchFamily="34" charset="0"/>
              <a:buChar char="•"/>
            </a:pPr>
            <a:endParaRPr lang="en-GB" altLang="nl-NL" sz="2600" b="1"/>
          </a:p>
          <a:p>
            <a:pPr marL="342900" indent="-342900" eaLnBrk="1" hangingPunct="1">
              <a:spcBef>
                <a:spcPct val="50000"/>
              </a:spcBef>
            </a:pPr>
            <a:endParaRPr lang="en-GB" altLang="nl-NL" sz="1400" i="1"/>
          </a:p>
        </p:txBody>
      </p:sp>
      <p:pic>
        <p:nvPicPr>
          <p:cNvPr id="164866" name="Picture 2"/>
          <p:cNvPicPr>
            <a:picLocks noChangeAspect="1" noChangeArrowheads="1"/>
          </p:cNvPicPr>
          <p:nvPr/>
        </p:nvPicPr>
        <p:blipFill>
          <a:blip r:embed="rId3"/>
          <a:srcRect/>
          <a:stretch>
            <a:fillRect/>
          </a:stretch>
        </p:blipFill>
        <p:spPr bwMode="auto">
          <a:xfrm>
            <a:off x="1366174" y="1031875"/>
            <a:ext cx="5349935" cy="5812569"/>
          </a:xfrm>
          <a:prstGeom prst="rect">
            <a:avLst/>
          </a:prstGeom>
          <a:noFill/>
          <a:ln w="9525">
            <a:noFill/>
            <a:miter lim="800000"/>
            <a:headEnd/>
            <a:tailEnd/>
          </a:ln>
        </p:spPr>
      </p:pic>
      <p:sp>
        <p:nvSpPr>
          <p:cNvPr id="5" name="Rectangle 3"/>
          <p:cNvSpPr>
            <a:spLocks noChangeArrowheads="1"/>
          </p:cNvSpPr>
          <p:nvPr/>
        </p:nvSpPr>
        <p:spPr bwMode="auto">
          <a:xfrm>
            <a:off x="7634826" y="6341239"/>
            <a:ext cx="1313373" cy="400110"/>
          </a:xfrm>
          <a:prstGeom prst="rect">
            <a:avLst/>
          </a:prstGeom>
          <a:noFill/>
          <a:ln w="9525">
            <a:noFill/>
            <a:miter lim="800000"/>
            <a:headEnd/>
            <a:tailEnd/>
          </a:ln>
        </p:spPr>
        <p:txBody>
          <a:bodyPr wrap="none" anchor="ctr">
            <a:spAutoFit/>
          </a:bodyPr>
          <a:lstStyle/>
          <a:p>
            <a:r>
              <a:rPr lang="nl-NL" altLang="nl-NL" sz="2000" dirty="0"/>
              <a:t>ECDC 2017</a:t>
            </a:r>
          </a:p>
        </p:txBody>
      </p:sp>
      <p:sp>
        <p:nvSpPr>
          <p:cNvPr id="6" name="Titel 4"/>
          <p:cNvSpPr txBox="1">
            <a:spLocks/>
          </p:cNvSpPr>
          <p:nvPr/>
        </p:nvSpPr>
        <p:spPr bwMode="auto">
          <a:xfrm>
            <a:off x="0" y="498475"/>
            <a:ext cx="9144000" cy="533400"/>
          </a:xfrm>
          <a:prstGeom prst="rect">
            <a:avLst/>
          </a:prstGeom>
          <a:noFill/>
          <a:ln>
            <a:miter lim="800000"/>
            <a:headEnd/>
            <a:tailEnd/>
          </a:ln>
        </p:spPr>
        <p:txBody>
          <a:bodyPr vert="horz" wrap="square" lIns="91440" tIns="45720" rIns="91440" bIns="45720" numCol="1" anchor="t" anchorCtr="0" compatLnSpc="1">
            <a:prstTxWarp prst="textNoShape">
              <a:avLst/>
            </a:prstTxWarp>
            <a:normAutofit fontScale="82500" lnSpcReduction="20000"/>
          </a:bodyPr>
          <a:lstStyle/>
          <a:p>
            <a:pPr marL="0" marR="0" lvl="0" indent="0" algn="ctr" defTabSz="914400" rtl="0" eaLnBrk="1" fontAlgn="auto" latinLnBrk="0" hangingPunct="1">
              <a:lnSpc>
                <a:spcPct val="100000"/>
              </a:lnSpc>
              <a:spcBef>
                <a:spcPct val="0"/>
              </a:spcBef>
              <a:spcAft>
                <a:spcPts val="0"/>
              </a:spcAft>
              <a:buClr>
                <a:srgbClr val="C00000"/>
              </a:buClr>
              <a:buSzTx/>
              <a:buFont typeface="Arial" pitchFamily="34" charset="0"/>
              <a:buNone/>
              <a:tabLst/>
              <a:defRPr/>
            </a:pPr>
            <a:r>
              <a:rPr kumimoji="0" lang="nl-NL" sz="4000" b="0" i="0" u="none" strike="noStrike" kern="1200" cap="none" spc="0" normalizeH="0" baseline="0" noProof="0" dirty="0">
                <a:ln>
                  <a:noFill/>
                </a:ln>
                <a:solidFill>
                  <a:schemeClr val="tx1"/>
                </a:solidFill>
                <a:effectLst/>
                <a:uLnTx/>
                <a:uFillTx/>
                <a:latin typeface="Calibri Light"/>
                <a:ea typeface="+mj-ea"/>
                <a:cs typeface="Calibri Light"/>
              </a:rPr>
              <a:t>Antimicrobial </a:t>
            </a:r>
            <a:r>
              <a:rPr kumimoji="0" lang="nl-NL" sz="4000" b="0" i="0" u="none" strike="noStrike" kern="1200" cap="none" spc="0" normalizeH="0" baseline="0" noProof="0" dirty="0" err="1">
                <a:ln>
                  <a:noFill/>
                </a:ln>
                <a:solidFill>
                  <a:schemeClr val="tx1"/>
                </a:solidFill>
                <a:effectLst/>
                <a:uLnTx/>
                <a:uFillTx/>
                <a:latin typeface="Calibri Light"/>
                <a:ea typeface="+mj-ea"/>
                <a:cs typeface="Calibri Light"/>
              </a:rPr>
              <a:t>Consumption</a:t>
            </a:r>
            <a:r>
              <a:rPr kumimoji="0" lang="nl-NL" sz="4000" b="0" i="0" u="none" strike="noStrike" kern="1200" cap="none" spc="0" normalizeH="0" baseline="0" noProof="0" dirty="0">
                <a:ln>
                  <a:noFill/>
                </a:ln>
                <a:solidFill>
                  <a:schemeClr val="tx1"/>
                </a:solidFill>
                <a:effectLst/>
                <a:uLnTx/>
                <a:uFillTx/>
                <a:latin typeface="Calibri Light"/>
                <a:ea typeface="+mj-ea"/>
                <a:cs typeface="Calibri Light"/>
              </a:rPr>
              <a:t> </a:t>
            </a:r>
            <a:r>
              <a:rPr kumimoji="0" lang="nl-NL" sz="4000" b="0" i="0" u="none" strike="noStrike" kern="1200" cap="none" spc="0" normalizeH="0" baseline="0" noProof="0" dirty="0" err="1">
                <a:ln>
                  <a:noFill/>
                </a:ln>
                <a:solidFill>
                  <a:schemeClr val="tx1"/>
                </a:solidFill>
                <a:effectLst/>
                <a:uLnTx/>
                <a:uFillTx/>
                <a:latin typeface="Calibri Light"/>
                <a:ea typeface="+mj-ea"/>
                <a:cs typeface="Calibri Light"/>
              </a:rPr>
              <a:t>Rates</a:t>
            </a:r>
            <a:endParaRPr kumimoji="0" lang="nl-NL" sz="4000" b="0" i="0" u="none" strike="noStrike" kern="1200" cap="none" spc="0" normalizeH="0" baseline="0" noProof="0" dirty="0">
              <a:ln>
                <a:noFill/>
              </a:ln>
              <a:solidFill>
                <a:schemeClr val="tx1"/>
              </a:solidFill>
              <a:effectLst/>
              <a:uLnTx/>
              <a:uFillTx/>
              <a:latin typeface="Calibri Light"/>
              <a:ea typeface="+mj-ea"/>
              <a:cs typeface="Calibri Light"/>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kstvak 6"/>
          <p:cNvSpPr txBox="1">
            <a:spLocks noChangeArrowheads="1"/>
          </p:cNvSpPr>
          <p:nvPr/>
        </p:nvSpPr>
        <p:spPr bwMode="auto">
          <a:xfrm>
            <a:off x="539750" y="2060575"/>
            <a:ext cx="8135938" cy="369888"/>
          </a:xfrm>
          <a:prstGeom prst="rect">
            <a:avLst/>
          </a:prstGeom>
          <a:noFill/>
          <a:ln w="9525">
            <a:noFill/>
            <a:miter lim="800000"/>
            <a:headEnd/>
            <a:tailEnd/>
          </a:ln>
        </p:spPr>
        <p:txBody>
          <a:bodyPr>
            <a:spAutoFit/>
          </a:bodyPr>
          <a:lstStyle/>
          <a:p>
            <a:endParaRPr lang="nl-NL" altLang="nl-NL"/>
          </a:p>
        </p:txBody>
      </p:sp>
      <p:sp>
        <p:nvSpPr>
          <p:cNvPr id="15365" name="Tekstvak 9"/>
          <p:cNvSpPr txBox="1">
            <a:spLocks noChangeArrowheads="1"/>
          </p:cNvSpPr>
          <p:nvPr/>
        </p:nvSpPr>
        <p:spPr bwMode="auto">
          <a:xfrm>
            <a:off x="3203575" y="3901281"/>
            <a:ext cx="936625" cy="369887"/>
          </a:xfrm>
          <a:prstGeom prst="rect">
            <a:avLst/>
          </a:prstGeom>
          <a:solidFill>
            <a:schemeClr val="bg1"/>
          </a:solidFill>
          <a:ln w="9525">
            <a:solidFill>
              <a:schemeClr val="accent1"/>
            </a:solidFill>
            <a:miter lim="800000"/>
            <a:headEnd/>
            <a:tailEnd/>
          </a:ln>
        </p:spPr>
        <p:txBody>
          <a:bodyPr>
            <a:spAutoFit/>
          </a:bodyPr>
          <a:lstStyle/>
          <a:p>
            <a:r>
              <a:rPr lang="en-US" altLang="nl-NL" dirty="0"/>
              <a:t>Switch</a:t>
            </a:r>
            <a:endParaRPr lang="nl-NL" altLang="nl-NL" dirty="0"/>
          </a:p>
        </p:txBody>
      </p:sp>
      <p:sp>
        <p:nvSpPr>
          <p:cNvPr id="15366" name="Tekstvak 10"/>
          <p:cNvSpPr txBox="1">
            <a:spLocks noChangeArrowheads="1"/>
          </p:cNvSpPr>
          <p:nvPr/>
        </p:nvSpPr>
        <p:spPr bwMode="auto">
          <a:xfrm>
            <a:off x="3203575" y="3346450"/>
            <a:ext cx="1512888" cy="369888"/>
          </a:xfrm>
          <a:prstGeom prst="rect">
            <a:avLst/>
          </a:prstGeom>
          <a:solidFill>
            <a:schemeClr val="bg1"/>
          </a:solidFill>
          <a:ln w="9525">
            <a:solidFill>
              <a:schemeClr val="accent1"/>
            </a:solidFill>
            <a:miter lim="800000"/>
            <a:headEnd/>
            <a:tailEnd/>
          </a:ln>
        </p:spPr>
        <p:txBody>
          <a:bodyPr>
            <a:spAutoFit/>
          </a:bodyPr>
          <a:lstStyle/>
          <a:p>
            <a:r>
              <a:rPr lang="en-US" altLang="nl-NL"/>
              <a:t>Streamline</a:t>
            </a:r>
            <a:endParaRPr lang="nl-NL" altLang="nl-NL"/>
          </a:p>
        </p:txBody>
      </p:sp>
      <p:sp>
        <p:nvSpPr>
          <p:cNvPr id="8" name="Titel 4"/>
          <p:cNvSpPr txBox="1">
            <a:spLocks/>
          </p:cNvSpPr>
          <p:nvPr/>
        </p:nvSpPr>
        <p:spPr bwMode="auto">
          <a:xfrm>
            <a:off x="0" y="498475"/>
            <a:ext cx="9144000" cy="533400"/>
          </a:xfrm>
          <a:prstGeom prst="rect">
            <a:avLst/>
          </a:prstGeom>
          <a:noFill/>
          <a:ln>
            <a:miter lim="800000"/>
            <a:headEnd/>
            <a:tailEnd/>
          </a:ln>
        </p:spPr>
        <p:txBody>
          <a:bodyPr vert="horz" wrap="square" lIns="91440" tIns="45720" rIns="91440" bIns="45720" numCol="1" anchor="t" anchorCtr="0" compatLnSpc="1">
            <a:prstTxWarp prst="textNoShape">
              <a:avLst/>
            </a:prstTxWarp>
            <a:normAutofit fontScale="82500" lnSpcReduction="20000"/>
          </a:bodyPr>
          <a:lstStyle/>
          <a:p>
            <a:pPr marL="0" marR="0" lvl="0" indent="0" algn="ctr" defTabSz="914400" rtl="0" eaLnBrk="1" fontAlgn="auto" latinLnBrk="0" hangingPunct="1">
              <a:lnSpc>
                <a:spcPct val="100000"/>
              </a:lnSpc>
              <a:spcBef>
                <a:spcPct val="0"/>
              </a:spcBef>
              <a:spcAft>
                <a:spcPts val="0"/>
              </a:spcAft>
              <a:buClr>
                <a:srgbClr val="C00000"/>
              </a:buClr>
              <a:buSzTx/>
              <a:buFont typeface="Arial" pitchFamily="34" charset="0"/>
              <a:buNone/>
              <a:tabLst/>
              <a:defRPr/>
            </a:pPr>
            <a:r>
              <a:rPr lang="nl-NL" sz="4000" dirty="0" err="1">
                <a:latin typeface="Calibri Light"/>
                <a:ea typeface="+mj-ea"/>
                <a:cs typeface="Calibri Light"/>
              </a:rPr>
              <a:t>Relation</a:t>
            </a:r>
            <a:r>
              <a:rPr lang="nl-NL" sz="4000" dirty="0">
                <a:latin typeface="Calibri Light"/>
                <a:ea typeface="+mj-ea"/>
                <a:cs typeface="Calibri Light"/>
              </a:rPr>
              <a:t> Antimicrobial </a:t>
            </a:r>
            <a:r>
              <a:rPr lang="nl-NL" sz="4000" dirty="0" err="1">
                <a:latin typeface="Calibri Light"/>
                <a:ea typeface="+mj-ea"/>
                <a:cs typeface="Calibri Light"/>
              </a:rPr>
              <a:t>consumption</a:t>
            </a:r>
            <a:r>
              <a:rPr lang="nl-NL" sz="4000" dirty="0">
                <a:latin typeface="Calibri Light"/>
                <a:ea typeface="+mj-ea"/>
                <a:cs typeface="Calibri Light"/>
              </a:rPr>
              <a:t> and AMR</a:t>
            </a:r>
            <a:endParaRPr kumimoji="0" lang="nl-NL" sz="4000" b="0" i="0" u="none" strike="noStrike" kern="1200" cap="none" spc="0" normalizeH="0" baseline="0" noProof="0" dirty="0">
              <a:ln>
                <a:noFill/>
              </a:ln>
              <a:solidFill>
                <a:schemeClr val="tx1"/>
              </a:solidFill>
              <a:effectLst/>
              <a:uLnTx/>
              <a:uFillTx/>
              <a:latin typeface="Calibri Light"/>
              <a:ea typeface="+mj-ea"/>
              <a:cs typeface="Calibri Light"/>
            </a:endParaRPr>
          </a:p>
        </p:txBody>
      </p:sp>
      <p:pic>
        <p:nvPicPr>
          <p:cNvPr id="138241" name="Picture 1"/>
          <p:cNvPicPr>
            <a:picLocks noChangeAspect="1" noChangeArrowheads="1"/>
          </p:cNvPicPr>
          <p:nvPr/>
        </p:nvPicPr>
        <p:blipFill>
          <a:blip r:embed="rId3"/>
          <a:srcRect/>
          <a:stretch>
            <a:fillRect/>
          </a:stretch>
        </p:blipFill>
        <p:spPr bwMode="auto">
          <a:xfrm>
            <a:off x="315310" y="978652"/>
            <a:ext cx="8360378" cy="5475372"/>
          </a:xfrm>
          <a:prstGeom prst="rect">
            <a:avLst/>
          </a:prstGeom>
          <a:noFill/>
          <a:ln w="9525">
            <a:noFill/>
            <a:miter lim="8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 name="Groep 234"/>
          <p:cNvGrpSpPr/>
          <p:nvPr/>
        </p:nvGrpSpPr>
        <p:grpSpPr>
          <a:xfrm>
            <a:off x="1359790" y="4006437"/>
            <a:ext cx="2604953" cy="2230875"/>
            <a:chOff x="1113380" y="4528391"/>
            <a:chExt cx="2604953" cy="2230875"/>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380" y="4528391"/>
              <a:ext cx="653327" cy="15543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11" name="Rechte verbindingslijn met pijl 210"/>
            <p:cNvCxnSpPr/>
            <p:nvPr/>
          </p:nvCxnSpPr>
          <p:spPr bwMode="auto">
            <a:xfrm>
              <a:off x="2016883" y="5305565"/>
              <a:ext cx="684512" cy="0"/>
            </a:xfrm>
            <a:prstGeom prst="straightConnector1">
              <a:avLst/>
            </a:prstGeom>
            <a:noFill/>
            <a:ln w="76200" cap="flat" cmpd="sng" algn="ctr">
              <a:solidFill>
                <a:srgbClr val="0070C0"/>
              </a:solidFill>
              <a:prstDash val="solid"/>
              <a:round/>
              <a:headEnd type="none" w="med" len="med"/>
              <a:tailEnd type="arrow"/>
            </a:ln>
            <a:effectLst/>
          </p:spPr>
        </p:cxnSp>
        <p:grpSp>
          <p:nvGrpSpPr>
            <p:cNvPr id="225" name="Groep 212"/>
            <p:cNvGrpSpPr/>
            <p:nvPr/>
          </p:nvGrpSpPr>
          <p:grpSpPr>
            <a:xfrm>
              <a:off x="1694537" y="4528391"/>
              <a:ext cx="2023796" cy="2230875"/>
              <a:chOff x="1694537" y="4528391"/>
              <a:chExt cx="2023796" cy="2230875"/>
            </a:xfrm>
          </p:grpSpPr>
          <p:pic>
            <p:nvPicPr>
              <p:cNvPr id="209"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65006" y="4528391"/>
                <a:ext cx="653327" cy="1554348"/>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2" name="Tekstvak 211"/>
              <p:cNvSpPr txBox="1"/>
              <p:nvPr/>
            </p:nvSpPr>
            <p:spPr>
              <a:xfrm>
                <a:off x="1694537" y="5928269"/>
                <a:ext cx="1838965" cy="830997"/>
              </a:xfrm>
              <a:prstGeom prst="rect">
                <a:avLst/>
              </a:prstGeom>
              <a:noFill/>
            </p:spPr>
            <p:txBody>
              <a:bodyPr wrap="none" rtlCol="0">
                <a:spAutoFit/>
              </a:bodyPr>
              <a:lstStyle/>
              <a:p>
                <a:pPr>
                  <a:buNone/>
                </a:pPr>
                <a:r>
                  <a:rPr lang="nl-NL" sz="1600" b="1" dirty="0">
                    <a:solidFill>
                      <a:srgbClr val="002060"/>
                    </a:solidFill>
                  </a:rPr>
                  <a:t>TR</a:t>
                </a:r>
                <a:r>
                  <a:rPr lang="nl-NL" sz="1600" b="1" baseline="-25000" dirty="0">
                    <a:solidFill>
                      <a:srgbClr val="002060"/>
                    </a:solidFill>
                  </a:rPr>
                  <a:t>34</a:t>
                </a:r>
                <a:r>
                  <a:rPr lang="nl-NL" sz="1600" b="1" dirty="0">
                    <a:solidFill>
                      <a:srgbClr val="002060"/>
                    </a:solidFill>
                  </a:rPr>
                  <a:t>/L98H</a:t>
                </a:r>
              </a:p>
              <a:p>
                <a:pPr>
                  <a:buNone/>
                </a:pPr>
                <a:r>
                  <a:rPr lang="nl-NL" sz="1600" b="1" dirty="0">
                    <a:solidFill>
                      <a:srgbClr val="002060"/>
                    </a:solidFill>
                  </a:rPr>
                  <a:t>TR</a:t>
                </a:r>
                <a:r>
                  <a:rPr lang="nl-NL" sz="1600" b="1" baseline="-25000" dirty="0">
                    <a:solidFill>
                      <a:srgbClr val="002060"/>
                    </a:solidFill>
                  </a:rPr>
                  <a:t>53</a:t>
                </a:r>
              </a:p>
              <a:p>
                <a:pPr>
                  <a:buNone/>
                </a:pPr>
                <a:r>
                  <a:rPr lang="nl-NL" sz="1600" b="1" dirty="0">
                    <a:solidFill>
                      <a:srgbClr val="002060"/>
                    </a:solidFill>
                  </a:rPr>
                  <a:t>TR</a:t>
                </a:r>
                <a:r>
                  <a:rPr lang="nl-NL" sz="1600" b="1" baseline="-25000" dirty="0">
                    <a:solidFill>
                      <a:srgbClr val="002060"/>
                    </a:solidFill>
                  </a:rPr>
                  <a:t>46</a:t>
                </a:r>
                <a:r>
                  <a:rPr lang="nl-NL" sz="1600" b="1" dirty="0">
                    <a:solidFill>
                      <a:srgbClr val="002060"/>
                    </a:solidFill>
                  </a:rPr>
                  <a:t>/Y121F/T289A</a:t>
                </a:r>
              </a:p>
            </p:txBody>
          </p:sp>
        </p:grpSp>
      </p:grpSp>
      <p:grpSp>
        <p:nvGrpSpPr>
          <p:cNvPr id="227" name="Groep 232"/>
          <p:cNvGrpSpPr/>
          <p:nvPr/>
        </p:nvGrpSpPr>
        <p:grpSpPr>
          <a:xfrm>
            <a:off x="7017667" y="1941044"/>
            <a:ext cx="1991827" cy="1519963"/>
            <a:chOff x="6533325" y="2462998"/>
            <a:chExt cx="1991827" cy="1519963"/>
          </a:xfrm>
        </p:grpSpPr>
        <p:sp>
          <p:nvSpPr>
            <p:cNvPr id="215" name="Tekstvak 214"/>
            <p:cNvSpPr txBox="1"/>
            <p:nvPr/>
          </p:nvSpPr>
          <p:spPr>
            <a:xfrm>
              <a:off x="6533325" y="2462998"/>
              <a:ext cx="1991827" cy="400110"/>
            </a:xfrm>
            <a:prstGeom prst="rect">
              <a:avLst/>
            </a:prstGeom>
            <a:noFill/>
          </p:spPr>
          <p:txBody>
            <a:bodyPr wrap="none" rtlCol="0">
              <a:spAutoFit/>
            </a:bodyPr>
            <a:lstStyle/>
            <a:p>
              <a:pPr>
                <a:buNone/>
              </a:pPr>
              <a:r>
                <a:rPr lang="nl-NL" sz="2000" b="1" dirty="0" err="1">
                  <a:solidFill>
                    <a:srgbClr val="002060"/>
                  </a:solidFill>
                </a:rPr>
                <a:t>Medical</a:t>
              </a:r>
              <a:r>
                <a:rPr lang="nl-NL" sz="2000" b="1" dirty="0">
                  <a:solidFill>
                    <a:srgbClr val="002060"/>
                  </a:solidFill>
                </a:rPr>
                <a:t> </a:t>
              </a:r>
              <a:r>
                <a:rPr lang="nl-NL" sz="2000" b="1" dirty="0" err="1">
                  <a:solidFill>
                    <a:srgbClr val="002060"/>
                  </a:solidFill>
                </a:rPr>
                <a:t>triazoles</a:t>
              </a:r>
              <a:endParaRPr lang="nl-NL" sz="2000" b="1" dirty="0">
                <a:solidFill>
                  <a:srgbClr val="002060"/>
                </a:solidFill>
              </a:endParaRPr>
            </a:p>
          </p:txBody>
        </p:sp>
        <p:cxnSp>
          <p:nvCxnSpPr>
            <p:cNvPr id="216" name="Rechte verbindingslijn met pijl 215"/>
            <p:cNvCxnSpPr/>
            <p:nvPr/>
          </p:nvCxnSpPr>
          <p:spPr bwMode="auto">
            <a:xfrm>
              <a:off x="7577841" y="3138985"/>
              <a:ext cx="1414" cy="843976"/>
            </a:xfrm>
            <a:prstGeom prst="straightConnector1">
              <a:avLst/>
            </a:prstGeom>
            <a:noFill/>
            <a:ln w="76200" cap="flat" cmpd="sng" algn="ctr">
              <a:solidFill>
                <a:srgbClr val="0070C0"/>
              </a:solidFill>
              <a:prstDash val="solid"/>
              <a:round/>
              <a:headEnd type="none" w="med" len="med"/>
              <a:tailEnd type="arrow"/>
            </a:ln>
            <a:effectLst/>
          </p:spPr>
        </p:cxnSp>
        <p:grpSp>
          <p:nvGrpSpPr>
            <p:cNvPr id="229" name="Groep 231"/>
            <p:cNvGrpSpPr/>
            <p:nvPr/>
          </p:nvGrpSpPr>
          <p:grpSpPr>
            <a:xfrm>
              <a:off x="7181725" y="2989033"/>
              <a:ext cx="795060" cy="748047"/>
              <a:chOff x="4587894" y="2248894"/>
              <a:chExt cx="914400" cy="914400"/>
            </a:xfrm>
          </p:grpSpPr>
          <p:cxnSp>
            <p:nvCxnSpPr>
              <p:cNvPr id="226" name="Rechte verbindingslijn 225"/>
              <p:cNvCxnSpPr/>
              <p:nvPr/>
            </p:nvCxnSpPr>
            <p:spPr bwMode="auto">
              <a:xfrm>
                <a:off x="4587894" y="2248894"/>
                <a:ext cx="914400" cy="914400"/>
              </a:xfrm>
              <a:prstGeom prst="line">
                <a:avLst/>
              </a:prstGeom>
              <a:noFill/>
              <a:ln w="76200" cap="flat" cmpd="sng" algn="ctr">
                <a:solidFill>
                  <a:srgbClr val="FF0000"/>
                </a:solidFill>
                <a:prstDash val="solid"/>
                <a:round/>
                <a:headEnd type="none" w="med" len="med"/>
                <a:tailEnd type="none" w="med" len="med"/>
              </a:ln>
              <a:effectLst/>
            </p:spPr>
          </p:cxnSp>
          <p:cxnSp>
            <p:nvCxnSpPr>
              <p:cNvPr id="228" name="Rechte verbindingslijn 227"/>
              <p:cNvCxnSpPr/>
              <p:nvPr/>
            </p:nvCxnSpPr>
            <p:spPr bwMode="auto">
              <a:xfrm flipV="1">
                <a:off x="4587894" y="2248894"/>
                <a:ext cx="914400" cy="890091"/>
              </a:xfrm>
              <a:prstGeom prst="line">
                <a:avLst/>
              </a:prstGeom>
              <a:noFill/>
              <a:ln w="76200" cap="flat" cmpd="sng" algn="ctr">
                <a:solidFill>
                  <a:srgbClr val="FF0000"/>
                </a:solidFill>
                <a:prstDash val="solid"/>
                <a:round/>
                <a:headEnd type="none" w="med" len="med"/>
                <a:tailEnd type="none" w="med" len="med"/>
              </a:ln>
              <a:effectLst/>
            </p:spPr>
          </p:cxnSp>
        </p:grpSp>
      </p:grpSp>
      <p:grpSp>
        <p:nvGrpSpPr>
          <p:cNvPr id="230" name="Groep 236"/>
          <p:cNvGrpSpPr/>
          <p:nvPr/>
        </p:nvGrpSpPr>
        <p:grpSpPr>
          <a:xfrm>
            <a:off x="5988652" y="3490173"/>
            <a:ext cx="2707530" cy="2613547"/>
            <a:chOff x="5742242" y="4012127"/>
            <a:chExt cx="2707530" cy="2613547"/>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913" y="4012127"/>
              <a:ext cx="1743859" cy="2613547"/>
            </a:xfrm>
            <a:prstGeom prst="rect">
              <a:avLst/>
            </a:prstGeom>
          </p:spPr>
        </p:pic>
        <p:pic>
          <p:nvPicPr>
            <p:cNvPr id="214"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2242" y="4528391"/>
              <a:ext cx="653327" cy="15543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6" name="Afbeelding 235" descr="451px-hospital_sign_svg.png"/>
            <p:cNvPicPr>
              <a:picLocks noChangeAspect="1"/>
            </p:cNvPicPr>
            <p:nvPr/>
          </p:nvPicPr>
          <p:blipFill>
            <a:blip r:embed="rId4" cstate="print"/>
            <a:stretch>
              <a:fillRect/>
            </a:stretch>
          </p:blipFill>
          <p:spPr>
            <a:xfrm>
              <a:off x="7851335" y="4042123"/>
              <a:ext cx="571141" cy="571141"/>
            </a:xfrm>
            <a:prstGeom prst="rect">
              <a:avLst/>
            </a:prstGeom>
          </p:spPr>
        </p:pic>
      </p:grpSp>
      <p:grpSp>
        <p:nvGrpSpPr>
          <p:cNvPr id="232" name="Groep 231"/>
          <p:cNvGrpSpPr/>
          <p:nvPr/>
        </p:nvGrpSpPr>
        <p:grpSpPr>
          <a:xfrm>
            <a:off x="171255" y="2863969"/>
            <a:ext cx="5120825" cy="901159"/>
            <a:chOff x="171255" y="2863969"/>
            <a:chExt cx="5120825" cy="901159"/>
          </a:xfrm>
        </p:grpSpPr>
        <p:grpSp>
          <p:nvGrpSpPr>
            <p:cNvPr id="5" name="Groep 206"/>
            <p:cNvGrpSpPr/>
            <p:nvPr/>
          </p:nvGrpSpPr>
          <p:grpSpPr>
            <a:xfrm>
              <a:off x="575994" y="3188548"/>
              <a:ext cx="4258310" cy="576580"/>
              <a:chOff x="2576513" y="5340350"/>
              <a:chExt cx="4258310" cy="576580"/>
            </a:xfrm>
          </p:grpSpPr>
          <p:grpSp>
            <p:nvGrpSpPr>
              <p:cNvPr id="6" name="Group 3"/>
              <p:cNvGrpSpPr>
                <a:grpSpLocks/>
              </p:cNvGrpSpPr>
              <p:nvPr/>
            </p:nvGrpSpPr>
            <p:grpSpPr bwMode="auto">
              <a:xfrm>
                <a:off x="2576513" y="5408613"/>
                <a:ext cx="543560" cy="473075"/>
                <a:chOff x="1072" y="5001"/>
                <a:chExt cx="856" cy="746"/>
              </a:xfrm>
            </p:grpSpPr>
            <p:sp>
              <p:nvSpPr>
                <p:cNvPr id="169" name="Rectangle 4"/>
                <p:cNvSpPr>
                  <a:spLocks noChangeArrowheads="1"/>
                </p:cNvSpPr>
                <p:nvPr/>
              </p:nvSpPr>
              <p:spPr bwMode="auto">
                <a:xfrm>
                  <a:off x="1607" y="5591"/>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C</a:t>
                  </a:r>
                  <a:endParaRPr kumimoji="0" lang="en-US" sz="1800" b="0" i="0" u="none" strike="noStrike" cap="none" normalizeH="0" baseline="0">
                    <a:ln>
                      <a:noFill/>
                    </a:ln>
                    <a:solidFill>
                      <a:schemeClr val="tx1"/>
                    </a:solidFill>
                    <a:effectLst/>
                    <a:latin typeface="Arial" pitchFamily="34" charset="0"/>
                  </a:endParaRPr>
                </a:p>
              </p:txBody>
            </p:sp>
            <p:sp>
              <p:nvSpPr>
                <p:cNvPr id="170" name="Rectangle 5"/>
                <p:cNvSpPr>
                  <a:spLocks noChangeArrowheads="1"/>
                </p:cNvSpPr>
                <p:nvPr/>
              </p:nvSpPr>
              <p:spPr bwMode="auto">
                <a:xfrm>
                  <a:off x="1635" y="5591"/>
                  <a:ext cx="1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l</a:t>
                  </a:r>
                  <a:endParaRPr kumimoji="0" lang="en-US" sz="1800" b="0" i="0" u="none" strike="noStrike" cap="none" normalizeH="0" baseline="0">
                    <a:ln>
                      <a:noFill/>
                    </a:ln>
                    <a:solidFill>
                      <a:schemeClr val="tx1"/>
                    </a:solidFill>
                    <a:effectLst/>
                    <a:latin typeface="Arial" pitchFamily="34" charset="0"/>
                  </a:endParaRPr>
                </a:p>
              </p:txBody>
            </p:sp>
            <p:sp>
              <p:nvSpPr>
                <p:cNvPr id="171" name="Rectangle 6"/>
                <p:cNvSpPr>
                  <a:spLocks noChangeArrowheads="1"/>
                </p:cNvSpPr>
                <p:nvPr/>
              </p:nvSpPr>
              <p:spPr bwMode="auto">
                <a:xfrm>
                  <a:off x="1889" y="5281"/>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C</a:t>
                  </a:r>
                  <a:endParaRPr kumimoji="0" lang="en-US" sz="1800" b="0" i="0" u="none" strike="noStrike" cap="none" normalizeH="0" baseline="0">
                    <a:ln>
                      <a:noFill/>
                    </a:ln>
                    <a:solidFill>
                      <a:schemeClr val="tx1"/>
                    </a:solidFill>
                    <a:effectLst/>
                    <a:latin typeface="Arial" pitchFamily="34" charset="0"/>
                  </a:endParaRPr>
                </a:p>
              </p:txBody>
            </p:sp>
            <p:sp>
              <p:nvSpPr>
                <p:cNvPr id="172" name="Rectangle 7"/>
                <p:cNvSpPr>
                  <a:spLocks noChangeArrowheads="1"/>
                </p:cNvSpPr>
                <p:nvPr/>
              </p:nvSpPr>
              <p:spPr bwMode="auto">
                <a:xfrm>
                  <a:off x="1918" y="5281"/>
                  <a:ext cx="1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l</a:t>
                  </a:r>
                  <a:endParaRPr kumimoji="0" lang="en-US" sz="1800" b="0" i="0" u="none" strike="noStrike" cap="none" normalizeH="0" baseline="0">
                    <a:ln>
                      <a:noFill/>
                    </a:ln>
                    <a:solidFill>
                      <a:schemeClr val="tx1"/>
                    </a:solidFill>
                    <a:effectLst/>
                    <a:latin typeface="Arial" pitchFamily="34" charset="0"/>
                  </a:endParaRPr>
                </a:p>
              </p:txBody>
            </p:sp>
            <p:sp>
              <p:nvSpPr>
                <p:cNvPr id="173" name="Rectangle 8"/>
                <p:cNvSpPr>
                  <a:spLocks noChangeArrowheads="1"/>
                </p:cNvSpPr>
                <p:nvPr/>
              </p:nvSpPr>
              <p:spPr bwMode="auto">
                <a:xfrm>
                  <a:off x="1339" y="5428"/>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O</a:t>
                  </a:r>
                  <a:endParaRPr kumimoji="0" lang="en-US" sz="1800" b="0" i="0" u="none" strike="noStrike" cap="none" normalizeH="0" baseline="0">
                    <a:ln>
                      <a:noFill/>
                    </a:ln>
                    <a:solidFill>
                      <a:schemeClr val="tx1"/>
                    </a:solidFill>
                    <a:effectLst/>
                    <a:latin typeface="Arial" pitchFamily="34" charset="0"/>
                  </a:endParaRPr>
                </a:p>
              </p:txBody>
            </p:sp>
            <p:sp>
              <p:nvSpPr>
                <p:cNvPr id="174" name="Rectangle 9"/>
                <p:cNvSpPr>
                  <a:spLocks noChangeArrowheads="1"/>
                </p:cNvSpPr>
                <p:nvPr/>
              </p:nvSpPr>
              <p:spPr bwMode="auto">
                <a:xfrm>
                  <a:off x="1490" y="5543"/>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O</a:t>
                  </a:r>
                  <a:endParaRPr kumimoji="0" lang="en-US" sz="1800" b="0" i="0" u="none" strike="noStrike" cap="none" normalizeH="0" baseline="0">
                    <a:ln>
                      <a:noFill/>
                    </a:ln>
                    <a:solidFill>
                      <a:schemeClr val="tx1"/>
                    </a:solidFill>
                    <a:effectLst/>
                    <a:latin typeface="Arial" pitchFamily="34" charset="0"/>
                  </a:endParaRPr>
                </a:p>
              </p:txBody>
            </p:sp>
            <p:sp>
              <p:nvSpPr>
                <p:cNvPr id="175" name="Rectangle 10"/>
                <p:cNvSpPr>
                  <a:spLocks noChangeArrowheads="1"/>
                </p:cNvSpPr>
                <p:nvPr/>
              </p:nvSpPr>
              <p:spPr bwMode="auto">
                <a:xfrm>
                  <a:off x="1456" y="5188"/>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176" name="Rectangle 11"/>
                <p:cNvSpPr>
                  <a:spLocks noChangeArrowheads="1"/>
                </p:cNvSpPr>
                <p:nvPr/>
              </p:nvSpPr>
              <p:spPr bwMode="auto">
                <a:xfrm>
                  <a:off x="1547" y="5119"/>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177" name="Rectangle 12"/>
                <p:cNvSpPr>
                  <a:spLocks noChangeArrowheads="1"/>
                </p:cNvSpPr>
                <p:nvPr/>
              </p:nvSpPr>
              <p:spPr bwMode="auto">
                <a:xfrm>
                  <a:off x="1399" y="5001"/>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178" name="Rectangle 13"/>
                <p:cNvSpPr>
                  <a:spLocks noChangeArrowheads="1"/>
                </p:cNvSpPr>
                <p:nvPr/>
              </p:nvSpPr>
              <p:spPr bwMode="auto">
                <a:xfrm>
                  <a:off x="1219" y="5513"/>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H</a:t>
                  </a:r>
                  <a:endParaRPr kumimoji="0" lang="en-US" sz="1800" b="0" i="0" u="none" strike="noStrike" cap="none" normalizeH="0" baseline="0">
                    <a:ln>
                      <a:noFill/>
                    </a:ln>
                    <a:solidFill>
                      <a:schemeClr val="tx1"/>
                    </a:solidFill>
                    <a:effectLst/>
                    <a:latin typeface="Arial" pitchFamily="34" charset="0"/>
                  </a:endParaRPr>
                </a:p>
              </p:txBody>
            </p:sp>
            <p:sp>
              <p:nvSpPr>
                <p:cNvPr id="179" name="Line 14"/>
                <p:cNvSpPr>
                  <a:spLocks noChangeShapeType="1"/>
                </p:cNvSpPr>
                <p:nvPr/>
              </p:nvSpPr>
              <p:spPr bwMode="auto">
                <a:xfrm flipV="1">
                  <a:off x="1643" y="5493"/>
                  <a:ext cx="19" cy="97"/>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80" name="Line 15"/>
                <p:cNvSpPr>
                  <a:spLocks noChangeShapeType="1"/>
                </p:cNvSpPr>
                <p:nvPr/>
              </p:nvSpPr>
              <p:spPr bwMode="auto">
                <a:xfrm flipH="1">
                  <a:off x="1794" y="5308"/>
                  <a:ext cx="90" cy="30"/>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81" name="Line 16"/>
                <p:cNvSpPr>
                  <a:spLocks noChangeShapeType="1"/>
                </p:cNvSpPr>
                <p:nvPr/>
              </p:nvSpPr>
              <p:spPr bwMode="auto">
                <a:xfrm>
                  <a:off x="1376" y="5450"/>
                  <a:ext cx="93" cy="1"/>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82" name="Line 17"/>
                <p:cNvSpPr>
                  <a:spLocks noChangeShapeType="1"/>
                </p:cNvSpPr>
                <p:nvPr/>
              </p:nvSpPr>
              <p:spPr bwMode="auto">
                <a:xfrm flipH="1">
                  <a:off x="1320" y="5473"/>
                  <a:ext cx="28" cy="92"/>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83" name="Line 18"/>
                <p:cNvSpPr>
                  <a:spLocks noChangeShapeType="1"/>
                </p:cNvSpPr>
                <p:nvPr/>
              </p:nvSpPr>
              <p:spPr bwMode="auto">
                <a:xfrm flipH="1" flipV="1">
                  <a:off x="1469" y="5450"/>
                  <a:ext cx="29" cy="93"/>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84" name="Line 19"/>
                <p:cNvSpPr>
                  <a:spLocks noChangeShapeType="1"/>
                </p:cNvSpPr>
                <p:nvPr/>
              </p:nvSpPr>
              <p:spPr bwMode="auto">
                <a:xfrm flipH="1">
                  <a:off x="1412" y="5578"/>
                  <a:ext cx="75" cy="57"/>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85" name="Line 20"/>
                <p:cNvSpPr>
                  <a:spLocks noChangeShapeType="1"/>
                </p:cNvSpPr>
                <p:nvPr/>
              </p:nvSpPr>
              <p:spPr bwMode="auto">
                <a:xfrm flipV="1">
                  <a:off x="1489" y="5154"/>
                  <a:ext cx="52" cy="40"/>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86" name="Line 21"/>
                <p:cNvSpPr>
                  <a:spLocks noChangeShapeType="1"/>
                </p:cNvSpPr>
                <p:nvPr/>
              </p:nvSpPr>
              <p:spPr bwMode="auto">
                <a:xfrm>
                  <a:off x="1469" y="5232"/>
                  <a:ext cx="1" cy="98"/>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87" name="Line 22"/>
                <p:cNvSpPr>
                  <a:spLocks noChangeShapeType="1"/>
                </p:cNvSpPr>
                <p:nvPr/>
              </p:nvSpPr>
              <p:spPr bwMode="auto">
                <a:xfrm flipH="1" flipV="1">
                  <a:off x="1377" y="5139"/>
                  <a:ext cx="73" cy="55"/>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88" name="Line 23"/>
                <p:cNvSpPr>
                  <a:spLocks noChangeShapeType="1"/>
                </p:cNvSpPr>
                <p:nvPr/>
              </p:nvSpPr>
              <p:spPr bwMode="auto">
                <a:xfrm flipH="1" flipV="1">
                  <a:off x="1526" y="5024"/>
                  <a:ext cx="28" cy="90"/>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89" name="Line 24"/>
                <p:cNvSpPr>
                  <a:spLocks noChangeShapeType="1"/>
                </p:cNvSpPr>
                <p:nvPr/>
              </p:nvSpPr>
              <p:spPr bwMode="auto">
                <a:xfrm flipH="1" flipV="1">
                  <a:off x="1516" y="5038"/>
                  <a:ext cx="25" cy="81"/>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90" name="Line 25"/>
                <p:cNvSpPr>
                  <a:spLocks noChangeShapeType="1"/>
                </p:cNvSpPr>
                <p:nvPr/>
              </p:nvSpPr>
              <p:spPr bwMode="auto">
                <a:xfrm flipH="1">
                  <a:off x="1377" y="5048"/>
                  <a:ext cx="28" cy="91"/>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91" name="Line 26"/>
                <p:cNvSpPr>
                  <a:spLocks noChangeShapeType="1"/>
                </p:cNvSpPr>
                <p:nvPr/>
              </p:nvSpPr>
              <p:spPr bwMode="auto">
                <a:xfrm flipH="1">
                  <a:off x="1393" y="5053"/>
                  <a:ext cx="25" cy="80"/>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92" name="Line 27"/>
                <p:cNvSpPr>
                  <a:spLocks noChangeShapeType="1"/>
                </p:cNvSpPr>
                <p:nvPr/>
              </p:nvSpPr>
              <p:spPr bwMode="auto">
                <a:xfrm>
                  <a:off x="1431" y="5024"/>
                  <a:ext cx="95" cy="1"/>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93" name="Line 28"/>
                <p:cNvSpPr>
                  <a:spLocks noChangeShapeType="1"/>
                </p:cNvSpPr>
                <p:nvPr/>
              </p:nvSpPr>
              <p:spPr bwMode="auto">
                <a:xfrm flipV="1">
                  <a:off x="1469" y="5330"/>
                  <a:ext cx="1" cy="120"/>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94" name="Freeform 29"/>
                <p:cNvSpPr>
                  <a:spLocks/>
                </p:cNvSpPr>
                <p:nvPr/>
              </p:nvSpPr>
              <p:spPr bwMode="auto">
                <a:xfrm>
                  <a:off x="1469" y="5406"/>
                  <a:ext cx="109" cy="51"/>
                </a:xfrm>
                <a:custGeom>
                  <a:avLst/>
                  <a:gdLst/>
                  <a:ahLst/>
                  <a:cxnLst>
                    <a:cxn ang="0">
                      <a:pos x="0" y="44"/>
                    </a:cxn>
                    <a:cxn ang="0">
                      <a:pos x="9" y="49"/>
                    </a:cxn>
                    <a:cxn ang="0">
                      <a:pos x="14" y="39"/>
                    </a:cxn>
                    <a:cxn ang="0">
                      <a:pos x="18" y="30"/>
                    </a:cxn>
                    <a:cxn ang="0">
                      <a:pos x="27" y="35"/>
                    </a:cxn>
                    <a:cxn ang="0">
                      <a:pos x="36" y="40"/>
                    </a:cxn>
                    <a:cxn ang="0">
                      <a:pos x="41" y="30"/>
                    </a:cxn>
                    <a:cxn ang="0">
                      <a:pos x="45" y="20"/>
                    </a:cxn>
                    <a:cxn ang="0">
                      <a:pos x="54" y="25"/>
                    </a:cxn>
                    <a:cxn ang="0">
                      <a:pos x="63" y="31"/>
                    </a:cxn>
                    <a:cxn ang="0">
                      <a:pos x="68" y="21"/>
                    </a:cxn>
                    <a:cxn ang="0">
                      <a:pos x="72" y="11"/>
                    </a:cxn>
                    <a:cxn ang="0">
                      <a:pos x="81" y="16"/>
                    </a:cxn>
                    <a:cxn ang="0">
                      <a:pos x="91" y="21"/>
                    </a:cxn>
                    <a:cxn ang="0">
                      <a:pos x="95" y="11"/>
                    </a:cxn>
                    <a:cxn ang="0">
                      <a:pos x="99" y="2"/>
                    </a:cxn>
                    <a:cxn ang="0">
                      <a:pos x="109" y="7"/>
                    </a:cxn>
                  </a:cxnLst>
                  <a:rect l="0" t="0" r="r" b="b"/>
                  <a:pathLst>
                    <a:path w="109" h="51">
                      <a:moveTo>
                        <a:pt x="0" y="44"/>
                      </a:moveTo>
                      <a:cubicBezTo>
                        <a:pt x="1" y="48"/>
                        <a:pt x="6" y="51"/>
                        <a:pt x="9" y="49"/>
                      </a:cubicBezTo>
                      <a:cubicBezTo>
                        <a:pt x="13" y="48"/>
                        <a:pt x="15" y="44"/>
                        <a:pt x="14" y="39"/>
                      </a:cubicBezTo>
                      <a:cubicBezTo>
                        <a:pt x="12" y="35"/>
                        <a:pt x="14" y="31"/>
                        <a:pt x="18" y="30"/>
                      </a:cubicBezTo>
                      <a:cubicBezTo>
                        <a:pt x="22" y="28"/>
                        <a:pt x="26" y="30"/>
                        <a:pt x="27" y="35"/>
                      </a:cubicBezTo>
                      <a:cubicBezTo>
                        <a:pt x="28" y="39"/>
                        <a:pt x="33" y="41"/>
                        <a:pt x="36" y="40"/>
                      </a:cubicBezTo>
                      <a:cubicBezTo>
                        <a:pt x="40" y="39"/>
                        <a:pt x="42" y="34"/>
                        <a:pt x="41" y="30"/>
                      </a:cubicBezTo>
                      <a:cubicBezTo>
                        <a:pt x="40" y="26"/>
                        <a:pt x="41" y="21"/>
                        <a:pt x="45" y="20"/>
                      </a:cubicBezTo>
                      <a:cubicBezTo>
                        <a:pt x="49" y="19"/>
                        <a:pt x="53" y="21"/>
                        <a:pt x="54" y="25"/>
                      </a:cubicBezTo>
                      <a:cubicBezTo>
                        <a:pt x="56" y="30"/>
                        <a:pt x="60" y="32"/>
                        <a:pt x="63" y="31"/>
                      </a:cubicBezTo>
                      <a:cubicBezTo>
                        <a:pt x="67" y="30"/>
                        <a:pt x="69" y="25"/>
                        <a:pt x="68" y="21"/>
                      </a:cubicBezTo>
                      <a:cubicBezTo>
                        <a:pt x="67" y="17"/>
                        <a:pt x="69" y="12"/>
                        <a:pt x="72" y="11"/>
                      </a:cubicBezTo>
                      <a:cubicBezTo>
                        <a:pt x="76" y="10"/>
                        <a:pt x="80" y="12"/>
                        <a:pt x="81" y="16"/>
                      </a:cubicBezTo>
                      <a:cubicBezTo>
                        <a:pt x="83" y="20"/>
                        <a:pt x="87" y="23"/>
                        <a:pt x="91" y="21"/>
                      </a:cubicBezTo>
                      <a:cubicBezTo>
                        <a:pt x="94" y="20"/>
                        <a:pt x="96" y="16"/>
                        <a:pt x="95" y="11"/>
                      </a:cubicBezTo>
                      <a:cubicBezTo>
                        <a:pt x="94" y="7"/>
                        <a:pt x="96" y="3"/>
                        <a:pt x="99" y="2"/>
                      </a:cubicBezTo>
                      <a:cubicBezTo>
                        <a:pt x="103" y="0"/>
                        <a:pt x="107" y="3"/>
                        <a:pt x="109" y="7"/>
                      </a:cubicBezTo>
                    </a:path>
                  </a:pathLst>
                </a:custGeom>
                <a:noFill/>
                <a:ln w="4" cap="flat">
                  <a:solidFill>
                    <a:srgbClr val="000000"/>
                  </a:solidFill>
                  <a:prstDash val="solid"/>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95" name="Line 30"/>
                <p:cNvSpPr>
                  <a:spLocks noChangeShapeType="1"/>
                </p:cNvSpPr>
                <p:nvPr/>
              </p:nvSpPr>
              <p:spPr bwMode="auto">
                <a:xfrm>
                  <a:off x="1320" y="5565"/>
                  <a:ext cx="92" cy="70"/>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96" name="Line 31"/>
                <p:cNvSpPr>
                  <a:spLocks noChangeShapeType="1"/>
                </p:cNvSpPr>
                <p:nvPr/>
              </p:nvSpPr>
              <p:spPr bwMode="auto">
                <a:xfrm flipH="1">
                  <a:off x="1253" y="5565"/>
                  <a:ext cx="67" cy="97"/>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97" name="Freeform 32"/>
                <p:cNvSpPr>
                  <a:spLocks/>
                </p:cNvSpPr>
                <p:nvPr/>
              </p:nvSpPr>
              <p:spPr bwMode="auto">
                <a:xfrm>
                  <a:off x="1255" y="5536"/>
                  <a:ext cx="66" cy="31"/>
                </a:xfrm>
                <a:custGeom>
                  <a:avLst/>
                  <a:gdLst/>
                  <a:ahLst/>
                  <a:cxnLst>
                    <a:cxn ang="0">
                      <a:pos x="65" y="29"/>
                    </a:cxn>
                    <a:cxn ang="0">
                      <a:pos x="61" y="19"/>
                    </a:cxn>
                    <a:cxn ang="0">
                      <a:pos x="52" y="24"/>
                    </a:cxn>
                    <a:cxn ang="0">
                      <a:pos x="43" y="29"/>
                    </a:cxn>
                    <a:cxn ang="0">
                      <a:pos x="39" y="20"/>
                    </a:cxn>
                    <a:cxn ang="0">
                      <a:pos x="35" y="10"/>
                    </a:cxn>
                    <a:cxn ang="0">
                      <a:pos x="26" y="15"/>
                    </a:cxn>
                    <a:cxn ang="0">
                      <a:pos x="17" y="20"/>
                    </a:cxn>
                    <a:cxn ang="0">
                      <a:pos x="13" y="11"/>
                    </a:cxn>
                    <a:cxn ang="0">
                      <a:pos x="9" y="1"/>
                    </a:cxn>
                    <a:cxn ang="0">
                      <a:pos x="0" y="6"/>
                    </a:cxn>
                  </a:cxnLst>
                  <a:rect l="0" t="0" r="r" b="b"/>
                  <a:pathLst>
                    <a:path w="66" h="31">
                      <a:moveTo>
                        <a:pt x="65" y="29"/>
                      </a:moveTo>
                      <a:cubicBezTo>
                        <a:pt x="66" y="24"/>
                        <a:pt x="64" y="20"/>
                        <a:pt x="61" y="19"/>
                      </a:cubicBezTo>
                      <a:cubicBezTo>
                        <a:pt x="57" y="17"/>
                        <a:pt x="53" y="20"/>
                        <a:pt x="52" y="24"/>
                      </a:cubicBezTo>
                      <a:cubicBezTo>
                        <a:pt x="51" y="28"/>
                        <a:pt x="47" y="31"/>
                        <a:pt x="43" y="29"/>
                      </a:cubicBezTo>
                      <a:cubicBezTo>
                        <a:pt x="39" y="28"/>
                        <a:pt x="38" y="24"/>
                        <a:pt x="39" y="20"/>
                      </a:cubicBezTo>
                      <a:cubicBezTo>
                        <a:pt x="40" y="15"/>
                        <a:pt x="38" y="11"/>
                        <a:pt x="35" y="10"/>
                      </a:cubicBezTo>
                      <a:cubicBezTo>
                        <a:pt x="31" y="8"/>
                        <a:pt x="27" y="11"/>
                        <a:pt x="26" y="15"/>
                      </a:cubicBezTo>
                      <a:cubicBezTo>
                        <a:pt x="24" y="19"/>
                        <a:pt x="21" y="22"/>
                        <a:pt x="17" y="20"/>
                      </a:cubicBezTo>
                      <a:cubicBezTo>
                        <a:pt x="13" y="19"/>
                        <a:pt x="11" y="15"/>
                        <a:pt x="13" y="11"/>
                      </a:cubicBezTo>
                      <a:cubicBezTo>
                        <a:pt x="14" y="7"/>
                        <a:pt x="12" y="2"/>
                        <a:pt x="9" y="1"/>
                      </a:cubicBezTo>
                      <a:cubicBezTo>
                        <a:pt x="5" y="0"/>
                        <a:pt x="1" y="2"/>
                        <a:pt x="0" y="6"/>
                      </a:cubicBezTo>
                    </a:path>
                  </a:pathLst>
                </a:custGeom>
                <a:noFill/>
                <a:ln w="4" cap="flat">
                  <a:solidFill>
                    <a:srgbClr val="000000"/>
                  </a:solidFill>
                  <a:prstDash val="solid"/>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98" name="Line 33"/>
                <p:cNvSpPr>
                  <a:spLocks noChangeShapeType="1"/>
                </p:cNvSpPr>
                <p:nvPr/>
              </p:nvSpPr>
              <p:spPr bwMode="auto">
                <a:xfrm flipH="1" flipV="1">
                  <a:off x="1139" y="5649"/>
                  <a:ext cx="114" cy="13"/>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99" name="Line 34"/>
                <p:cNvSpPr>
                  <a:spLocks noChangeShapeType="1"/>
                </p:cNvSpPr>
                <p:nvPr/>
              </p:nvSpPr>
              <p:spPr bwMode="auto">
                <a:xfrm>
                  <a:off x="1578" y="5413"/>
                  <a:ext cx="84" cy="80"/>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00" name="Line 35"/>
                <p:cNvSpPr>
                  <a:spLocks noChangeShapeType="1"/>
                </p:cNvSpPr>
                <p:nvPr/>
              </p:nvSpPr>
              <p:spPr bwMode="auto">
                <a:xfrm>
                  <a:off x="1593" y="5408"/>
                  <a:ext cx="73" cy="69"/>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01" name="Line 36"/>
                <p:cNvSpPr>
                  <a:spLocks noChangeShapeType="1"/>
                </p:cNvSpPr>
                <p:nvPr/>
              </p:nvSpPr>
              <p:spPr bwMode="auto">
                <a:xfrm flipV="1">
                  <a:off x="1578" y="5295"/>
                  <a:ext cx="23" cy="118"/>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02" name="Line 37"/>
                <p:cNvSpPr>
                  <a:spLocks noChangeShapeType="1"/>
                </p:cNvSpPr>
                <p:nvPr/>
              </p:nvSpPr>
              <p:spPr bwMode="auto">
                <a:xfrm flipH="1">
                  <a:off x="1072" y="5649"/>
                  <a:ext cx="67" cy="98"/>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03" name="Line 38"/>
                <p:cNvSpPr>
                  <a:spLocks noChangeShapeType="1"/>
                </p:cNvSpPr>
                <p:nvPr/>
              </p:nvSpPr>
              <p:spPr bwMode="auto">
                <a:xfrm flipV="1">
                  <a:off x="1662" y="5456"/>
                  <a:ext cx="109" cy="37"/>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04" name="Line 39"/>
                <p:cNvSpPr>
                  <a:spLocks noChangeShapeType="1"/>
                </p:cNvSpPr>
                <p:nvPr/>
              </p:nvSpPr>
              <p:spPr bwMode="auto">
                <a:xfrm flipV="1">
                  <a:off x="1601" y="5258"/>
                  <a:ext cx="109" cy="37"/>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05" name="Line 40"/>
                <p:cNvSpPr>
                  <a:spLocks noChangeShapeType="1"/>
                </p:cNvSpPr>
                <p:nvPr/>
              </p:nvSpPr>
              <p:spPr bwMode="auto">
                <a:xfrm flipV="1">
                  <a:off x="1613" y="5274"/>
                  <a:ext cx="93" cy="32"/>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06" name="Line 41"/>
                <p:cNvSpPr>
                  <a:spLocks noChangeShapeType="1"/>
                </p:cNvSpPr>
                <p:nvPr/>
              </p:nvSpPr>
              <p:spPr bwMode="auto">
                <a:xfrm flipV="1">
                  <a:off x="1771" y="5338"/>
                  <a:ext cx="23" cy="118"/>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07" name="Line 42"/>
                <p:cNvSpPr>
                  <a:spLocks noChangeShapeType="1"/>
                </p:cNvSpPr>
                <p:nvPr/>
              </p:nvSpPr>
              <p:spPr bwMode="auto">
                <a:xfrm flipV="1">
                  <a:off x="1759" y="5344"/>
                  <a:ext cx="20" cy="101"/>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08" name="Line 43"/>
                <p:cNvSpPr>
                  <a:spLocks noChangeShapeType="1"/>
                </p:cNvSpPr>
                <p:nvPr/>
              </p:nvSpPr>
              <p:spPr bwMode="auto">
                <a:xfrm>
                  <a:off x="1710" y="5258"/>
                  <a:ext cx="84" cy="80"/>
                </a:xfrm>
                <a:prstGeom prst="line">
                  <a:avLst/>
                </a:prstGeom>
                <a:noFill/>
                <a:ln w="4"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grpSp>
          <p:grpSp>
            <p:nvGrpSpPr>
              <p:cNvPr id="7" name="Group 44"/>
              <p:cNvGrpSpPr>
                <a:grpSpLocks/>
              </p:cNvGrpSpPr>
              <p:nvPr/>
            </p:nvGrpSpPr>
            <p:grpSpPr bwMode="auto">
              <a:xfrm>
                <a:off x="3703638" y="5430839"/>
                <a:ext cx="280987" cy="486091"/>
                <a:chOff x="1257" y="4227"/>
                <a:chExt cx="441" cy="766"/>
              </a:xfrm>
            </p:grpSpPr>
            <p:sp>
              <p:nvSpPr>
                <p:cNvPr id="132" name="Rectangle 45"/>
                <p:cNvSpPr>
                  <a:spLocks noChangeArrowheads="1"/>
                </p:cNvSpPr>
                <p:nvPr/>
              </p:nvSpPr>
              <p:spPr bwMode="auto">
                <a:xfrm>
                  <a:off x="1598" y="4944"/>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C</a:t>
                  </a:r>
                  <a:endParaRPr kumimoji="0" lang="en-US" sz="1800" b="0" i="0" u="none" strike="noStrike" cap="none" normalizeH="0" baseline="0">
                    <a:ln>
                      <a:noFill/>
                    </a:ln>
                    <a:solidFill>
                      <a:schemeClr val="tx1"/>
                    </a:solidFill>
                    <a:effectLst/>
                    <a:latin typeface="Arial" pitchFamily="34" charset="0"/>
                  </a:endParaRPr>
                </a:p>
              </p:txBody>
            </p:sp>
            <p:sp>
              <p:nvSpPr>
                <p:cNvPr id="133" name="Rectangle 46"/>
                <p:cNvSpPr>
                  <a:spLocks noChangeArrowheads="1"/>
                </p:cNvSpPr>
                <p:nvPr/>
              </p:nvSpPr>
              <p:spPr bwMode="auto">
                <a:xfrm>
                  <a:off x="1621" y="4944"/>
                  <a:ext cx="1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l</a:t>
                  </a:r>
                  <a:endParaRPr kumimoji="0" lang="en-US" sz="1800" b="0" i="0" u="none" strike="noStrike" cap="none" normalizeH="0" baseline="0">
                    <a:ln>
                      <a:noFill/>
                    </a:ln>
                    <a:solidFill>
                      <a:schemeClr val="tx1"/>
                    </a:solidFill>
                    <a:effectLst/>
                    <a:latin typeface="Arial" pitchFamily="34" charset="0"/>
                  </a:endParaRPr>
                </a:p>
              </p:txBody>
            </p:sp>
            <p:sp>
              <p:nvSpPr>
                <p:cNvPr id="134" name="Rectangle 47"/>
                <p:cNvSpPr>
                  <a:spLocks noChangeArrowheads="1"/>
                </p:cNvSpPr>
                <p:nvPr/>
              </p:nvSpPr>
              <p:spPr bwMode="auto">
                <a:xfrm>
                  <a:off x="1369" y="4448"/>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O</a:t>
                  </a:r>
                  <a:endParaRPr kumimoji="0" lang="en-US" sz="1800" b="0" i="0" u="none" strike="noStrike" cap="none" normalizeH="0" baseline="0">
                    <a:ln>
                      <a:noFill/>
                    </a:ln>
                    <a:solidFill>
                      <a:schemeClr val="tx1"/>
                    </a:solidFill>
                    <a:effectLst/>
                    <a:latin typeface="Arial" pitchFamily="34" charset="0"/>
                  </a:endParaRPr>
                </a:p>
              </p:txBody>
            </p:sp>
            <p:sp>
              <p:nvSpPr>
                <p:cNvPr id="135" name="Rectangle 48"/>
                <p:cNvSpPr>
                  <a:spLocks noChangeArrowheads="1"/>
                </p:cNvSpPr>
                <p:nvPr/>
              </p:nvSpPr>
              <p:spPr bwMode="auto">
                <a:xfrm>
                  <a:off x="1595" y="4537"/>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O</a:t>
                  </a:r>
                  <a:endParaRPr kumimoji="0" lang="en-US" sz="1800" b="0" i="0" u="none" strike="noStrike" cap="none" normalizeH="0" baseline="0">
                    <a:ln>
                      <a:noFill/>
                    </a:ln>
                    <a:solidFill>
                      <a:schemeClr val="tx1"/>
                    </a:solidFill>
                    <a:effectLst/>
                    <a:latin typeface="Arial" pitchFamily="34" charset="0"/>
                  </a:endParaRPr>
                </a:p>
              </p:txBody>
            </p:sp>
            <p:sp>
              <p:nvSpPr>
                <p:cNvPr id="136" name="Rectangle 49"/>
                <p:cNvSpPr>
                  <a:spLocks noChangeArrowheads="1"/>
                </p:cNvSpPr>
                <p:nvPr/>
              </p:nvSpPr>
              <p:spPr bwMode="auto">
                <a:xfrm>
                  <a:off x="1509" y="4385"/>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137" name="Rectangle 50"/>
                <p:cNvSpPr>
                  <a:spLocks noChangeArrowheads="1"/>
                </p:cNvSpPr>
                <p:nvPr/>
              </p:nvSpPr>
              <p:spPr bwMode="auto">
                <a:xfrm>
                  <a:off x="1590" y="4324"/>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138" name="Rectangle 51"/>
                <p:cNvSpPr>
                  <a:spLocks noChangeArrowheads="1"/>
                </p:cNvSpPr>
                <p:nvPr/>
              </p:nvSpPr>
              <p:spPr bwMode="auto">
                <a:xfrm>
                  <a:off x="1458" y="4227"/>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139" name="Rectangle 52"/>
                <p:cNvSpPr>
                  <a:spLocks noChangeArrowheads="1"/>
                </p:cNvSpPr>
                <p:nvPr/>
              </p:nvSpPr>
              <p:spPr bwMode="auto">
                <a:xfrm>
                  <a:off x="1460" y="4608"/>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H</a:t>
                  </a:r>
                  <a:endParaRPr kumimoji="0" lang="en-US" sz="1800" b="0" i="0" u="none" strike="noStrike" cap="none" normalizeH="0" baseline="0">
                    <a:ln>
                      <a:noFill/>
                    </a:ln>
                    <a:solidFill>
                      <a:schemeClr val="tx1"/>
                    </a:solidFill>
                    <a:effectLst/>
                    <a:latin typeface="Arial" pitchFamily="34" charset="0"/>
                  </a:endParaRPr>
                </a:p>
              </p:txBody>
            </p:sp>
            <p:sp>
              <p:nvSpPr>
                <p:cNvPr id="140" name="Rectangle 53"/>
                <p:cNvSpPr>
                  <a:spLocks noChangeArrowheads="1"/>
                </p:cNvSpPr>
                <p:nvPr/>
              </p:nvSpPr>
              <p:spPr bwMode="auto">
                <a:xfrm>
                  <a:off x="1402" y="4395"/>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H</a:t>
                  </a:r>
                  <a:endParaRPr kumimoji="0" lang="en-US" sz="1800" b="0" i="0" u="none" strike="noStrike" cap="none" normalizeH="0" baseline="0">
                    <a:ln>
                      <a:noFill/>
                    </a:ln>
                    <a:solidFill>
                      <a:schemeClr val="tx1"/>
                    </a:solidFill>
                    <a:effectLst/>
                    <a:latin typeface="Arial" pitchFamily="34" charset="0"/>
                  </a:endParaRPr>
                </a:p>
              </p:txBody>
            </p:sp>
            <p:sp>
              <p:nvSpPr>
                <p:cNvPr id="141" name="Line 54"/>
                <p:cNvSpPr>
                  <a:spLocks noChangeShapeType="1"/>
                </p:cNvSpPr>
                <p:nvPr/>
              </p:nvSpPr>
              <p:spPr bwMode="auto">
                <a:xfrm flipV="1">
                  <a:off x="1609" y="4860"/>
                  <a:ext cx="1" cy="82"/>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42" name="Line 55"/>
                <p:cNvSpPr>
                  <a:spLocks noChangeShapeType="1"/>
                </p:cNvSpPr>
                <p:nvPr/>
              </p:nvSpPr>
              <p:spPr bwMode="auto">
                <a:xfrm>
                  <a:off x="1392" y="4485"/>
                  <a:ext cx="41" cy="70"/>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43" name="Line 56"/>
                <p:cNvSpPr>
                  <a:spLocks noChangeShapeType="1"/>
                </p:cNvSpPr>
                <p:nvPr/>
              </p:nvSpPr>
              <p:spPr bwMode="auto">
                <a:xfrm flipV="1">
                  <a:off x="1392" y="4432"/>
                  <a:ext cx="11" cy="19"/>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44" name="Line 57"/>
                <p:cNvSpPr>
                  <a:spLocks noChangeShapeType="1"/>
                </p:cNvSpPr>
                <p:nvPr/>
              </p:nvSpPr>
              <p:spPr bwMode="auto">
                <a:xfrm flipH="1" flipV="1">
                  <a:off x="1521" y="4504"/>
                  <a:ext cx="72" cy="42"/>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45" name="Line 58"/>
                <p:cNvSpPr>
                  <a:spLocks noChangeShapeType="1"/>
                </p:cNvSpPr>
                <p:nvPr/>
              </p:nvSpPr>
              <p:spPr bwMode="auto">
                <a:xfrm>
                  <a:off x="1609" y="4574"/>
                  <a:ext cx="1" cy="83"/>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46" name="Line 59"/>
                <p:cNvSpPr>
                  <a:spLocks noChangeShapeType="1"/>
                </p:cNvSpPr>
                <p:nvPr/>
              </p:nvSpPr>
              <p:spPr bwMode="auto">
                <a:xfrm flipV="1">
                  <a:off x="1538" y="4356"/>
                  <a:ext cx="48" cy="34"/>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47" name="Freeform 60"/>
                <p:cNvSpPr>
                  <a:spLocks/>
                </p:cNvSpPr>
                <p:nvPr/>
              </p:nvSpPr>
              <p:spPr bwMode="auto">
                <a:xfrm>
                  <a:off x="1514" y="4423"/>
                  <a:ext cx="14" cy="81"/>
                </a:xfrm>
                <a:custGeom>
                  <a:avLst/>
                  <a:gdLst/>
                  <a:ahLst/>
                  <a:cxnLst>
                    <a:cxn ang="0">
                      <a:pos x="7" y="81"/>
                    </a:cxn>
                    <a:cxn ang="0">
                      <a:pos x="14" y="75"/>
                    </a:cxn>
                    <a:cxn ang="0">
                      <a:pos x="7" y="69"/>
                    </a:cxn>
                    <a:cxn ang="0">
                      <a:pos x="0" y="62"/>
                    </a:cxn>
                    <a:cxn ang="0">
                      <a:pos x="7" y="56"/>
                    </a:cxn>
                    <a:cxn ang="0">
                      <a:pos x="14" y="50"/>
                    </a:cxn>
                    <a:cxn ang="0">
                      <a:pos x="7" y="44"/>
                    </a:cxn>
                    <a:cxn ang="0">
                      <a:pos x="0" y="37"/>
                    </a:cxn>
                    <a:cxn ang="0">
                      <a:pos x="7" y="31"/>
                    </a:cxn>
                    <a:cxn ang="0">
                      <a:pos x="14" y="25"/>
                    </a:cxn>
                    <a:cxn ang="0">
                      <a:pos x="7" y="19"/>
                    </a:cxn>
                    <a:cxn ang="0">
                      <a:pos x="0" y="12"/>
                    </a:cxn>
                    <a:cxn ang="0">
                      <a:pos x="7" y="6"/>
                    </a:cxn>
                    <a:cxn ang="0">
                      <a:pos x="14" y="0"/>
                    </a:cxn>
                  </a:cxnLst>
                  <a:rect l="0" t="0" r="r" b="b"/>
                  <a:pathLst>
                    <a:path w="14" h="81">
                      <a:moveTo>
                        <a:pt x="7" y="81"/>
                      </a:moveTo>
                      <a:cubicBezTo>
                        <a:pt x="11" y="81"/>
                        <a:pt x="14" y="78"/>
                        <a:pt x="14" y="75"/>
                      </a:cubicBezTo>
                      <a:cubicBezTo>
                        <a:pt x="14" y="71"/>
                        <a:pt x="11" y="69"/>
                        <a:pt x="7" y="69"/>
                      </a:cubicBezTo>
                      <a:cubicBezTo>
                        <a:pt x="3" y="69"/>
                        <a:pt x="0" y="66"/>
                        <a:pt x="0" y="62"/>
                      </a:cubicBezTo>
                      <a:cubicBezTo>
                        <a:pt x="0" y="59"/>
                        <a:pt x="3" y="56"/>
                        <a:pt x="7" y="56"/>
                      </a:cubicBezTo>
                      <a:cubicBezTo>
                        <a:pt x="11" y="56"/>
                        <a:pt x="14" y="53"/>
                        <a:pt x="14" y="50"/>
                      </a:cubicBezTo>
                      <a:cubicBezTo>
                        <a:pt x="14" y="46"/>
                        <a:pt x="11" y="44"/>
                        <a:pt x="7" y="44"/>
                      </a:cubicBezTo>
                      <a:cubicBezTo>
                        <a:pt x="3" y="44"/>
                        <a:pt x="0" y="41"/>
                        <a:pt x="0" y="37"/>
                      </a:cubicBezTo>
                      <a:cubicBezTo>
                        <a:pt x="0" y="34"/>
                        <a:pt x="3" y="31"/>
                        <a:pt x="7" y="31"/>
                      </a:cubicBezTo>
                      <a:cubicBezTo>
                        <a:pt x="11" y="31"/>
                        <a:pt x="14" y="28"/>
                        <a:pt x="14" y="25"/>
                      </a:cubicBezTo>
                      <a:cubicBezTo>
                        <a:pt x="14" y="21"/>
                        <a:pt x="11" y="19"/>
                        <a:pt x="7" y="19"/>
                      </a:cubicBezTo>
                      <a:cubicBezTo>
                        <a:pt x="3" y="19"/>
                        <a:pt x="0" y="16"/>
                        <a:pt x="0" y="12"/>
                      </a:cubicBezTo>
                      <a:cubicBezTo>
                        <a:pt x="0" y="9"/>
                        <a:pt x="3" y="6"/>
                        <a:pt x="7" y="6"/>
                      </a:cubicBezTo>
                      <a:cubicBezTo>
                        <a:pt x="11" y="6"/>
                        <a:pt x="14" y="3"/>
                        <a:pt x="14" y="0"/>
                      </a:cubicBezTo>
                    </a:path>
                  </a:pathLst>
                </a:custGeom>
                <a:noFill/>
                <a:ln w="3" cap="flat">
                  <a:solidFill>
                    <a:srgbClr val="000000"/>
                  </a:solidFill>
                  <a:prstDash val="solid"/>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48" name="Line 61"/>
                <p:cNvSpPr>
                  <a:spLocks noChangeShapeType="1"/>
                </p:cNvSpPr>
                <p:nvPr/>
              </p:nvSpPr>
              <p:spPr bwMode="auto">
                <a:xfrm flipH="1" flipV="1">
                  <a:off x="1439" y="4343"/>
                  <a:ext cx="65" cy="47"/>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49" name="Line 62"/>
                <p:cNvSpPr>
                  <a:spLocks noChangeShapeType="1"/>
                </p:cNvSpPr>
                <p:nvPr/>
              </p:nvSpPr>
              <p:spPr bwMode="auto">
                <a:xfrm flipH="1" flipV="1">
                  <a:off x="1572" y="4246"/>
                  <a:ext cx="25" cy="77"/>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50" name="Line 63"/>
                <p:cNvSpPr>
                  <a:spLocks noChangeShapeType="1"/>
                </p:cNvSpPr>
                <p:nvPr/>
              </p:nvSpPr>
              <p:spPr bwMode="auto">
                <a:xfrm flipH="1" flipV="1">
                  <a:off x="1563" y="4258"/>
                  <a:ext cx="22" cy="6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51" name="Line 64"/>
                <p:cNvSpPr>
                  <a:spLocks noChangeShapeType="1"/>
                </p:cNvSpPr>
                <p:nvPr/>
              </p:nvSpPr>
              <p:spPr bwMode="auto">
                <a:xfrm flipH="1">
                  <a:off x="1439" y="4267"/>
                  <a:ext cx="25" cy="76"/>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52" name="Line 65"/>
                <p:cNvSpPr>
                  <a:spLocks noChangeShapeType="1"/>
                </p:cNvSpPr>
                <p:nvPr/>
              </p:nvSpPr>
              <p:spPr bwMode="auto">
                <a:xfrm flipH="1">
                  <a:off x="1453" y="4270"/>
                  <a:ext cx="22" cy="6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53" name="Line 66"/>
                <p:cNvSpPr>
                  <a:spLocks noChangeShapeType="1"/>
                </p:cNvSpPr>
                <p:nvPr/>
              </p:nvSpPr>
              <p:spPr bwMode="auto">
                <a:xfrm>
                  <a:off x="1487" y="4246"/>
                  <a:ext cx="85" cy="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54" name="Line 67"/>
                <p:cNvSpPr>
                  <a:spLocks noChangeShapeType="1"/>
                </p:cNvSpPr>
                <p:nvPr/>
              </p:nvSpPr>
              <p:spPr bwMode="auto">
                <a:xfrm flipV="1">
                  <a:off x="1345" y="4555"/>
                  <a:ext cx="88" cy="5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55" name="Line 68"/>
                <p:cNvSpPr>
                  <a:spLocks noChangeShapeType="1"/>
                </p:cNvSpPr>
                <p:nvPr/>
              </p:nvSpPr>
              <p:spPr bwMode="auto">
                <a:xfrm flipH="1">
                  <a:off x="1257" y="4606"/>
                  <a:ext cx="88" cy="5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56" name="Line 69"/>
                <p:cNvSpPr>
                  <a:spLocks noChangeShapeType="1"/>
                </p:cNvSpPr>
                <p:nvPr/>
              </p:nvSpPr>
              <p:spPr bwMode="auto">
                <a:xfrm flipH="1" flipV="1">
                  <a:off x="1294" y="4518"/>
                  <a:ext cx="51" cy="8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57" name="Line 70"/>
                <p:cNvSpPr>
                  <a:spLocks noChangeShapeType="1"/>
                </p:cNvSpPr>
                <p:nvPr/>
              </p:nvSpPr>
              <p:spPr bwMode="auto">
                <a:xfrm>
                  <a:off x="1345" y="4606"/>
                  <a:ext cx="51" cy="8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58" name="Line 71"/>
                <p:cNvSpPr>
                  <a:spLocks noChangeShapeType="1"/>
                </p:cNvSpPr>
                <p:nvPr/>
              </p:nvSpPr>
              <p:spPr bwMode="auto">
                <a:xfrm flipV="1">
                  <a:off x="1433" y="4504"/>
                  <a:ext cx="88" cy="5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59" name="Freeform 72"/>
                <p:cNvSpPr>
                  <a:spLocks/>
                </p:cNvSpPr>
                <p:nvPr/>
              </p:nvSpPr>
              <p:spPr bwMode="auto">
                <a:xfrm>
                  <a:off x="1429" y="4555"/>
                  <a:ext cx="33" cy="51"/>
                </a:xfrm>
                <a:custGeom>
                  <a:avLst/>
                  <a:gdLst/>
                  <a:ahLst/>
                  <a:cxnLst>
                    <a:cxn ang="0">
                      <a:pos x="4" y="0"/>
                    </a:cxn>
                    <a:cxn ang="0">
                      <a:pos x="1" y="9"/>
                    </a:cxn>
                    <a:cxn ang="0">
                      <a:pos x="10" y="11"/>
                    </a:cxn>
                    <a:cxn ang="0">
                      <a:pos x="19" y="12"/>
                    </a:cxn>
                    <a:cxn ang="0">
                      <a:pos x="16" y="21"/>
                    </a:cxn>
                    <a:cxn ang="0">
                      <a:pos x="13" y="30"/>
                    </a:cxn>
                    <a:cxn ang="0">
                      <a:pos x="22" y="32"/>
                    </a:cxn>
                    <a:cxn ang="0">
                      <a:pos x="31" y="33"/>
                    </a:cxn>
                    <a:cxn ang="0">
                      <a:pos x="28" y="42"/>
                    </a:cxn>
                    <a:cxn ang="0">
                      <a:pos x="26" y="51"/>
                    </a:cxn>
                  </a:cxnLst>
                  <a:rect l="0" t="0" r="r" b="b"/>
                  <a:pathLst>
                    <a:path w="33" h="51">
                      <a:moveTo>
                        <a:pt x="4" y="0"/>
                      </a:moveTo>
                      <a:cubicBezTo>
                        <a:pt x="1" y="2"/>
                        <a:pt x="0" y="6"/>
                        <a:pt x="1" y="9"/>
                      </a:cubicBezTo>
                      <a:cubicBezTo>
                        <a:pt x="3" y="12"/>
                        <a:pt x="7" y="12"/>
                        <a:pt x="10" y="11"/>
                      </a:cubicBezTo>
                      <a:cubicBezTo>
                        <a:pt x="13" y="9"/>
                        <a:pt x="17" y="9"/>
                        <a:pt x="19" y="12"/>
                      </a:cubicBezTo>
                      <a:cubicBezTo>
                        <a:pt x="21" y="15"/>
                        <a:pt x="19" y="19"/>
                        <a:pt x="16" y="21"/>
                      </a:cubicBezTo>
                      <a:cubicBezTo>
                        <a:pt x="13" y="23"/>
                        <a:pt x="12" y="27"/>
                        <a:pt x="13" y="30"/>
                      </a:cubicBezTo>
                      <a:cubicBezTo>
                        <a:pt x="15" y="33"/>
                        <a:pt x="19" y="33"/>
                        <a:pt x="22" y="32"/>
                      </a:cubicBezTo>
                      <a:cubicBezTo>
                        <a:pt x="26" y="30"/>
                        <a:pt x="30" y="31"/>
                        <a:pt x="31" y="33"/>
                      </a:cubicBezTo>
                      <a:cubicBezTo>
                        <a:pt x="33" y="36"/>
                        <a:pt x="32" y="40"/>
                        <a:pt x="28" y="42"/>
                      </a:cubicBezTo>
                      <a:cubicBezTo>
                        <a:pt x="25" y="44"/>
                        <a:pt x="24" y="48"/>
                        <a:pt x="26" y="51"/>
                      </a:cubicBezTo>
                    </a:path>
                  </a:pathLst>
                </a:custGeom>
                <a:noFill/>
                <a:ln w="3" cap="flat">
                  <a:solidFill>
                    <a:srgbClr val="000000"/>
                  </a:solidFill>
                  <a:prstDash val="solid"/>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60" name="Line 73"/>
                <p:cNvSpPr>
                  <a:spLocks noChangeShapeType="1"/>
                </p:cNvSpPr>
                <p:nvPr/>
              </p:nvSpPr>
              <p:spPr bwMode="auto">
                <a:xfrm flipH="1">
                  <a:off x="1521" y="4657"/>
                  <a:ext cx="88" cy="50"/>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61" name="Line 74"/>
                <p:cNvSpPr>
                  <a:spLocks noChangeShapeType="1"/>
                </p:cNvSpPr>
                <p:nvPr/>
              </p:nvSpPr>
              <p:spPr bwMode="auto">
                <a:xfrm flipH="1">
                  <a:off x="1533" y="4671"/>
                  <a:ext cx="76" cy="43"/>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62" name="Line 75"/>
                <p:cNvSpPr>
                  <a:spLocks noChangeShapeType="1"/>
                </p:cNvSpPr>
                <p:nvPr/>
              </p:nvSpPr>
              <p:spPr bwMode="auto">
                <a:xfrm>
                  <a:off x="1609" y="4657"/>
                  <a:ext cx="88" cy="50"/>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63" name="Line 76"/>
                <p:cNvSpPr>
                  <a:spLocks noChangeShapeType="1"/>
                </p:cNvSpPr>
                <p:nvPr/>
              </p:nvSpPr>
              <p:spPr bwMode="auto">
                <a:xfrm>
                  <a:off x="1521" y="4707"/>
                  <a:ext cx="1" cy="102"/>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64" name="Line 77"/>
                <p:cNvSpPr>
                  <a:spLocks noChangeShapeType="1"/>
                </p:cNvSpPr>
                <p:nvPr/>
              </p:nvSpPr>
              <p:spPr bwMode="auto">
                <a:xfrm>
                  <a:off x="1697" y="4707"/>
                  <a:ext cx="1" cy="102"/>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65" name="Line 78"/>
                <p:cNvSpPr>
                  <a:spLocks noChangeShapeType="1"/>
                </p:cNvSpPr>
                <p:nvPr/>
              </p:nvSpPr>
              <p:spPr bwMode="auto">
                <a:xfrm>
                  <a:off x="1685" y="4714"/>
                  <a:ext cx="1" cy="8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66" name="Line 79"/>
                <p:cNvSpPr>
                  <a:spLocks noChangeShapeType="1"/>
                </p:cNvSpPr>
                <p:nvPr/>
              </p:nvSpPr>
              <p:spPr bwMode="auto">
                <a:xfrm>
                  <a:off x="1521" y="4809"/>
                  <a:ext cx="88" cy="5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67" name="Line 80"/>
                <p:cNvSpPr>
                  <a:spLocks noChangeShapeType="1"/>
                </p:cNvSpPr>
                <p:nvPr/>
              </p:nvSpPr>
              <p:spPr bwMode="auto">
                <a:xfrm>
                  <a:off x="1533" y="4802"/>
                  <a:ext cx="76" cy="44"/>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68" name="Line 81"/>
                <p:cNvSpPr>
                  <a:spLocks noChangeShapeType="1"/>
                </p:cNvSpPr>
                <p:nvPr/>
              </p:nvSpPr>
              <p:spPr bwMode="auto">
                <a:xfrm flipH="1">
                  <a:off x="1609" y="4809"/>
                  <a:ext cx="88" cy="5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grpSp>
          <p:grpSp>
            <p:nvGrpSpPr>
              <p:cNvPr id="8" name="Group 82"/>
              <p:cNvGrpSpPr>
                <a:grpSpLocks/>
              </p:cNvGrpSpPr>
              <p:nvPr/>
            </p:nvGrpSpPr>
            <p:grpSpPr bwMode="auto">
              <a:xfrm>
                <a:off x="4481513" y="5351460"/>
                <a:ext cx="539750" cy="474977"/>
                <a:chOff x="1071" y="5781"/>
                <a:chExt cx="851" cy="749"/>
              </a:xfrm>
            </p:grpSpPr>
            <p:sp>
              <p:nvSpPr>
                <p:cNvPr id="97" name="Rectangle 83"/>
                <p:cNvSpPr>
                  <a:spLocks noChangeArrowheads="1"/>
                </p:cNvSpPr>
                <p:nvPr/>
              </p:nvSpPr>
              <p:spPr bwMode="auto">
                <a:xfrm>
                  <a:off x="1071" y="6481"/>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C</a:t>
                  </a:r>
                  <a:endParaRPr kumimoji="0" lang="en-US" sz="1800" b="0" i="0" u="none" strike="noStrike" cap="none" normalizeH="0" baseline="0">
                    <a:ln>
                      <a:noFill/>
                    </a:ln>
                    <a:solidFill>
                      <a:schemeClr val="tx1"/>
                    </a:solidFill>
                    <a:effectLst/>
                    <a:latin typeface="Arial" pitchFamily="34" charset="0"/>
                  </a:endParaRPr>
                </a:p>
              </p:txBody>
            </p:sp>
            <p:sp>
              <p:nvSpPr>
                <p:cNvPr id="98" name="Rectangle 84"/>
                <p:cNvSpPr>
                  <a:spLocks noChangeArrowheads="1"/>
                </p:cNvSpPr>
                <p:nvPr/>
              </p:nvSpPr>
              <p:spPr bwMode="auto">
                <a:xfrm>
                  <a:off x="1105" y="6481"/>
                  <a:ext cx="1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l</a:t>
                  </a:r>
                  <a:endParaRPr kumimoji="0" lang="en-US" sz="1800" b="0" i="0" u="none" strike="noStrike" cap="none" normalizeH="0" baseline="0">
                    <a:ln>
                      <a:noFill/>
                    </a:ln>
                    <a:solidFill>
                      <a:schemeClr val="tx1"/>
                    </a:solidFill>
                    <a:effectLst/>
                    <a:latin typeface="Arial" pitchFamily="34" charset="0"/>
                  </a:endParaRPr>
                </a:p>
              </p:txBody>
            </p:sp>
            <p:sp>
              <p:nvSpPr>
                <p:cNvPr id="99" name="Rectangle 85"/>
                <p:cNvSpPr>
                  <a:spLocks noChangeArrowheads="1"/>
                </p:cNvSpPr>
                <p:nvPr/>
              </p:nvSpPr>
              <p:spPr bwMode="auto">
                <a:xfrm>
                  <a:off x="1505" y="6084"/>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O</a:t>
                  </a:r>
                  <a:endParaRPr kumimoji="0" lang="en-US" sz="1800" b="0" i="0" u="none" strike="noStrike" cap="none" normalizeH="0" baseline="0">
                    <a:ln>
                      <a:noFill/>
                    </a:ln>
                    <a:solidFill>
                      <a:schemeClr val="tx1"/>
                    </a:solidFill>
                    <a:effectLst/>
                    <a:latin typeface="Arial" pitchFamily="34" charset="0"/>
                  </a:endParaRPr>
                </a:p>
              </p:txBody>
            </p:sp>
            <p:sp>
              <p:nvSpPr>
                <p:cNvPr id="100" name="Rectangle 86"/>
                <p:cNvSpPr>
                  <a:spLocks noChangeArrowheads="1"/>
                </p:cNvSpPr>
                <p:nvPr/>
              </p:nvSpPr>
              <p:spPr bwMode="auto">
                <a:xfrm>
                  <a:off x="1696" y="5993"/>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101" name="Rectangle 87"/>
                <p:cNvSpPr>
                  <a:spLocks noChangeArrowheads="1"/>
                </p:cNvSpPr>
                <p:nvPr/>
              </p:nvSpPr>
              <p:spPr bwMode="auto">
                <a:xfrm>
                  <a:off x="1807" y="5913"/>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102" name="Rectangle 88"/>
                <p:cNvSpPr>
                  <a:spLocks noChangeArrowheads="1"/>
                </p:cNvSpPr>
                <p:nvPr/>
              </p:nvSpPr>
              <p:spPr bwMode="auto">
                <a:xfrm>
                  <a:off x="1627" y="5781"/>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103" name="Rectangle 89"/>
                <p:cNvSpPr>
                  <a:spLocks noChangeArrowheads="1"/>
                </p:cNvSpPr>
                <p:nvPr/>
              </p:nvSpPr>
              <p:spPr bwMode="auto">
                <a:xfrm>
                  <a:off x="1422" y="6084"/>
                  <a:ext cx="30" cy="49"/>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H</a:t>
                  </a:r>
                  <a:endParaRPr kumimoji="0" lang="en-US" sz="1800" b="0" i="0" u="none" strike="noStrike" cap="none" normalizeH="0" baseline="0">
                    <a:ln>
                      <a:noFill/>
                    </a:ln>
                    <a:solidFill>
                      <a:schemeClr val="tx1"/>
                    </a:solidFill>
                    <a:effectLst/>
                    <a:latin typeface="Arial" pitchFamily="34" charset="0"/>
                  </a:endParaRPr>
                </a:p>
              </p:txBody>
            </p:sp>
            <p:sp>
              <p:nvSpPr>
                <p:cNvPr id="104" name="Line 90"/>
                <p:cNvSpPr>
                  <a:spLocks noChangeShapeType="1"/>
                </p:cNvSpPr>
                <p:nvPr/>
              </p:nvSpPr>
              <p:spPr bwMode="auto">
                <a:xfrm flipV="1">
                  <a:off x="1126" y="6434"/>
                  <a:ext cx="105" cy="61"/>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05" name="Line 91"/>
                <p:cNvSpPr>
                  <a:spLocks noChangeShapeType="1"/>
                </p:cNvSpPr>
                <p:nvPr/>
              </p:nvSpPr>
              <p:spPr bwMode="auto">
                <a:xfrm>
                  <a:off x="1536" y="6128"/>
                  <a:ext cx="56" cy="97"/>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06" name="Line 92"/>
                <p:cNvSpPr>
                  <a:spLocks noChangeShapeType="1"/>
                </p:cNvSpPr>
                <p:nvPr/>
              </p:nvSpPr>
              <p:spPr bwMode="auto">
                <a:xfrm flipH="1">
                  <a:off x="1459" y="6105"/>
                  <a:ext cx="39" cy="1"/>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07" name="Line 93"/>
                <p:cNvSpPr>
                  <a:spLocks noChangeShapeType="1"/>
                </p:cNvSpPr>
                <p:nvPr/>
              </p:nvSpPr>
              <p:spPr bwMode="auto">
                <a:xfrm flipV="1">
                  <a:off x="1736" y="5952"/>
                  <a:ext cx="65" cy="47"/>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08" name="Line 94"/>
                <p:cNvSpPr>
                  <a:spLocks noChangeShapeType="1"/>
                </p:cNvSpPr>
                <p:nvPr/>
              </p:nvSpPr>
              <p:spPr bwMode="auto">
                <a:xfrm>
                  <a:off x="1713" y="6043"/>
                  <a:ext cx="1" cy="113"/>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09" name="Line 95"/>
                <p:cNvSpPr>
                  <a:spLocks noChangeShapeType="1"/>
                </p:cNvSpPr>
                <p:nvPr/>
              </p:nvSpPr>
              <p:spPr bwMode="auto">
                <a:xfrm flipH="1" flipV="1">
                  <a:off x="1600" y="5934"/>
                  <a:ext cx="89" cy="65"/>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10" name="Line 96"/>
                <p:cNvSpPr>
                  <a:spLocks noChangeShapeType="1"/>
                </p:cNvSpPr>
                <p:nvPr/>
              </p:nvSpPr>
              <p:spPr bwMode="auto">
                <a:xfrm flipH="1" flipV="1">
                  <a:off x="1782" y="5802"/>
                  <a:ext cx="34" cy="105"/>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11" name="Line 97"/>
                <p:cNvSpPr>
                  <a:spLocks noChangeShapeType="1"/>
                </p:cNvSpPr>
                <p:nvPr/>
              </p:nvSpPr>
              <p:spPr bwMode="auto">
                <a:xfrm flipH="1" flipV="1">
                  <a:off x="1770" y="5819"/>
                  <a:ext cx="30" cy="93"/>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12" name="Line 98"/>
                <p:cNvSpPr>
                  <a:spLocks noChangeShapeType="1"/>
                </p:cNvSpPr>
                <p:nvPr/>
              </p:nvSpPr>
              <p:spPr bwMode="auto">
                <a:xfrm flipH="1">
                  <a:off x="1600" y="5830"/>
                  <a:ext cx="34" cy="104"/>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13" name="Line 99"/>
                <p:cNvSpPr>
                  <a:spLocks noChangeShapeType="1"/>
                </p:cNvSpPr>
                <p:nvPr/>
              </p:nvSpPr>
              <p:spPr bwMode="auto">
                <a:xfrm flipH="1">
                  <a:off x="1620" y="5835"/>
                  <a:ext cx="30" cy="93"/>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14" name="Line 100"/>
                <p:cNvSpPr>
                  <a:spLocks noChangeShapeType="1"/>
                </p:cNvSpPr>
                <p:nvPr/>
              </p:nvSpPr>
              <p:spPr bwMode="auto">
                <a:xfrm>
                  <a:off x="1666" y="5802"/>
                  <a:ext cx="116" cy="1"/>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15" name="Line 101"/>
                <p:cNvSpPr>
                  <a:spLocks noChangeShapeType="1"/>
                </p:cNvSpPr>
                <p:nvPr/>
              </p:nvSpPr>
              <p:spPr bwMode="auto">
                <a:xfrm>
                  <a:off x="1801" y="6346"/>
                  <a:ext cx="120" cy="70"/>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16" name="Line 102"/>
                <p:cNvSpPr>
                  <a:spLocks noChangeShapeType="1"/>
                </p:cNvSpPr>
                <p:nvPr/>
              </p:nvSpPr>
              <p:spPr bwMode="auto">
                <a:xfrm flipV="1">
                  <a:off x="1801" y="6276"/>
                  <a:ext cx="120" cy="70"/>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17" name="Freeform 103"/>
                <p:cNvSpPr>
                  <a:spLocks/>
                </p:cNvSpPr>
                <p:nvPr/>
              </p:nvSpPr>
              <p:spPr bwMode="auto">
                <a:xfrm>
                  <a:off x="1662" y="6337"/>
                  <a:ext cx="139" cy="18"/>
                </a:xfrm>
                <a:custGeom>
                  <a:avLst/>
                  <a:gdLst/>
                  <a:ahLst/>
                  <a:cxnLst>
                    <a:cxn ang="0">
                      <a:pos x="0" y="9"/>
                    </a:cxn>
                    <a:cxn ang="0">
                      <a:pos x="8" y="18"/>
                    </a:cxn>
                    <a:cxn ang="0">
                      <a:pos x="17" y="9"/>
                    </a:cxn>
                    <a:cxn ang="0">
                      <a:pos x="26" y="0"/>
                    </a:cxn>
                    <a:cxn ang="0">
                      <a:pos x="35" y="9"/>
                    </a:cxn>
                    <a:cxn ang="0">
                      <a:pos x="43" y="18"/>
                    </a:cxn>
                    <a:cxn ang="0">
                      <a:pos x="52" y="9"/>
                    </a:cxn>
                    <a:cxn ang="0">
                      <a:pos x="61" y="0"/>
                    </a:cxn>
                    <a:cxn ang="0">
                      <a:pos x="69" y="9"/>
                    </a:cxn>
                    <a:cxn ang="0">
                      <a:pos x="78" y="18"/>
                    </a:cxn>
                    <a:cxn ang="0">
                      <a:pos x="87" y="9"/>
                    </a:cxn>
                    <a:cxn ang="0">
                      <a:pos x="95" y="0"/>
                    </a:cxn>
                    <a:cxn ang="0">
                      <a:pos x="104" y="9"/>
                    </a:cxn>
                    <a:cxn ang="0">
                      <a:pos x="113" y="18"/>
                    </a:cxn>
                    <a:cxn ang="0">
                      <a:pos x="121" y="9"/>
                    </a:cxn>
                    <a:cxn ang="0">
                      <a:pos x="130" y="0"/>
                    </a:cxn>
                    <a:cxn ang="0">
                      <a:pos x="139" y="9"/>
                    </a:cxn>
                  </a:cxnLst>
                  <a:rect l="0" t="0" r="r" b="b"/>
                  <a:pathLst>
                    <a:path w="139" h="18">
                      <a:moveTo>
                        <a:pt x="0" y="9"/>
                      </a:moveTo>
                      <a:cubicBezTo>
                        <a:pt x="0" y="14"/>
                        <a:pt x="4" y="18"/>
                        <a:pt x="8" y="18"/>
                      </a:cubicBezTo>
                      <a:cubicBezTo>
                        <a:pt x="13" y="18"/>
                        <a:pt x="17" y="14"/>
                        <a:pt x="17" y="9"/>
                      </a:cubicBezTo>
                      <a:cubicBezTo>
                        <a:pt x="17" y="4"/>
                        <a:pt x="21" y="0"/>
                        <a:pt x="26" y="0"/>
                      </a:cubicBezTo>
                      <a:cubicBezTo>
                        <a:pt x="31" y="0"/>
                        <a:pt x="35" y="4"/>
                        <a:pt x="35" y="9"/>
                      </a:cubicBezTo>
                      <a:cubicBezTo>
                        <a:pt x="35" y="14"/>
                        <a:pt x="38" y="18"/>
                        <a:pt x="43" y="18"/>
                      </a:cubicBezTo>
                      <a:cubicBezTo>
                        <a:pt x="48" y="18"/>
                        <a:pt x="52" y="14"/>
                        <a:pt x="52" y="9"/>
                      </a:cubicBezTo>
                      <a:cubicBezTo>
                        <a:pt x="52" y="4"/>
                        <a:pt x="56" y="0"/>
                        <a:pt x="61" y="0"/>
                      </a:cubicBezTo>
                      <a:cubicBezTo>
                        <a:pt x="66" y="0"/>
                        <a:pt x="69" y="4"/>
                        <a:pt x="69" y="9"/>
                      </a:cubicBezTo>
                      <a:cubicBezTo>
                        <a:pt x="69" y="14"/>
                        <a:pt x="73" y="18"/>
                        <a:pt x="78" y="18"/>
                      </a:cubicBezTo>
                      <a:cubicBezTo>
                        <a:pt x="83" y="18"/>
                        <a:pt x="87" y="14"/>
                        <a:pt x="87" y="9"/>
                      </a:cubicBezTo>
                      <a:cubicBezTo>
                        <a:pt x="87" y="4"/>
                        <a:pt x="91" y="0"/>
                        <a:pt x="95" y="0"/>
                      </a:cubicBezTo>
                      <a:cubicBezTo>
                        <a:pt x="100" y="0"/>
                        <a:pt x="104" y="4"/>
                        <a:pt x="104" y="9"/>
                      </a:cubicBezTo>
                      <a:cubicBezTo>
                        <a:pt x="104" y="14"/>
                        <a:pt x="108" y="18"/>
                        <a:pt x="113" y="18"/>
                      </a:cubicBezTo>
                      <a:cubicBezTo>
                        <a:pt x="118" y="18"/>
                        <a:pt x="121" y="14"/>
                        <a:pt x="121" y="9"/>
                      </a:cubicBezTo>
                      <a:cubicBezTo>
                        <a:pt x="121" y="4"/>
                        <a:pt x="125" y="0"/>
                        <a:pt x="130" y="0"/>
                      </a:cubicBezTo>
                      <a:cubicBezTo>
                        <a:pt x="135" y="0"/>
                        <a:pt x="139" y="4"/>
                        <a:pt x="139" y="9"/>
                      </a:cubicBezTo>
                    </a:path>
                  </a:pathLst>
                </a:custGeom>
                <a:noFill/>
                <a:ln w="5" cap="flat">
                  <a:solidFill>
                    <a:srgbClr val="000000"/>
                  </a:solidFill>
                  <a:prstDash val="solid"/>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18" name="Line 104"/>
                <p:cNvSpPr>
                  <a:spLocks noChangeShapeType="1"/>
                </p:cNvSpPr>
                <p:nvPr/>
              </p:nvSpPr>
              <p:spPr bwMode="auto">
                <a:xfrm flipV="1">
                  <a:off x="1921" y="6276"/>
                  <a:ext cx="1" cy="140"/>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19" name="Line 105"/>
                <p:cNvSpPr>
                  <a:spLocks noChangeShapeType="1"/>
                </p:cNvSpPr>
                <p:nvPr/>
              </p:nvSpPr>
              <p:spPr bwMode="auto">
                <a:xfrm flipH="1" flipV="1">
                  <a:off x="1592" y="6225"/>
                  <a:ext cx="70" cy="121"/>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20" name="Line 106"/>
                <p:cNvSpPr>
                  <a:spLocks noChangeShapeType="1"/>
                </p:cNvSpPr>
                <p:nvPr/>
              </p:nvSpPr>
              <p:spPr bwMode="auto">
                <a:xfrm flipH="1">
                  <a:off x="1592" y="6346"/>
                  <a:ext cx="70" cy="120"/>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21" name="Line 107"/>
                <p:cNvSpPr>
                  <a:spLocks noChangeShapeType="1"/>
                </p:cNvSpPr>
                <p:nvPr/>
              </p:nvSpPr>
              <p:spPr bwMode="auto">
                <a:xfrm flipV="1">
                  <a:off x="1592" y="6156"/>
                  <a:ext cx="121" cy="69"/>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22" name="Freeform 108"/>
                <p:cNvSpPr>
                  <a:spLocks/>
                </p:cNvSpPr>
                <p:nvPr/>
              </p:nvSpPr>
              <p:spPr bwMode="auto">
                <a:xfrm>
                  <a:off x="1484" y="6219"/>
                  <a:ext cx="108" cy="80"/>
                </a:xfrm>
                <a:custGeom>
                  <a:avLst/>
                  <a:gdLst/>
                  <a:ahLst/>
                  <a:cxnLst>
                    <a:cxn ang="0">
                      <a:pos x="108" y="6"/>
                    </a:cxn>
                    <a:cxn ang="0">
                      <a:pos x="96" y="3"/>
                    </a:cxn>
                    <a:cxn ang="0">
                      <a:pos x="93" y="15"/>
                    </a:cxn>
                    <a:cxn ang="0">
                      <a:pos x="90" y="27"/>
                    </a:cxn>
                    <a:cxn ang="0">
                      <a:pos x="78" y="24"/>
                    </a:cxn>
                    <a:cxn ang="0">
                      <a:pos x="66" y="20"/>
                    </a:cxn>
                    <a:cxn ang="0">
                      <a:pos x="63" y="32"/>
                    </a:cxn>
                    <a:cxn ang="0">
                      <a:pos x="60" y="45"/>
                    </a:cxn>
                    <a:cxn ang="0">
                      <a:pos x="48" y="41"/>
                    </a:cxn>
                    <a:cxn ang="0">
                      <a:pos x="36" y="37"/>
                    </a:cxn>
                    <a:cxn ang="0">
                      <a:pos x="33" y="50"/>
                    </a:cxn>
                    <a:cxn ang="0">
                      <a:pos x="30" y="62"/>
                    </a:cxn>
                    <a:cxn ang="0">
                      <a:pos x="18" y="59"/>
                    </a:cxn>
                    <a:cxn ang="0">
                      <a:pos x="6" y="55"/>
                    </a:cxn>
                    <a:cxn ang="0">
                      <a:pos x="3" y="67"/>
                    </a:cxn>
                    <a:cxn ang="0">
                      <a:pos x="0" y="80"/>
                    </a:cxn>
                  </a:cxnLst>
                  <a:rect l="0" t="0" r="r" b="b"/>
                  <a:pathLst>
                    <a:path w="108" h="80">
                      <a:moveTo>
                        <a:pt x="108" y="6"/>
                      </a:moveTo>
                      <a:cubicBezTo>
                        <a:pt x="106" y="2"/>
                        <a:pt x="100" y="0"/>
                        <a:pt x="96" y="3"/>
                      </a:cubicBezTo>
                      <a:cubicBezTo>
                        <a:pt x="92" y="5"/>
                        <a:pt x="91" y="10"/>
                        <a:pt x="93" y="15"/>
                      </a:cubicBezTo>
                      <a:cubicBezTo>
                        <a:pt x="96" y="19"/>
                        <a:pt x="95" y="25"/>
                        <a:pt x="90" y="27"/>
                      </a:cubicBezTo>
                      <a:cubicBezTo>
                        <a:pt x="86" y="30"/>
                        <a:pt x="81" y="28"/>
                        <a:pt x="78" y="24"/>
                      </a:cubicBezTo>
                      <a:cubicBezTo>
                        <a:pt x="76" y="19"/>
                        <a:pt x="70" y="18"/>
                        <a:pt x="66" y="20"/>
                      </a:cubicBezTo>
                      <a:cubicBezTo>
                        <a:pt x="62" y="22"/>
                        <a:pt x="61" y="28"/>
                        <a:pt x="63" y="32"/>
                      </a:cubicBezTo>
                      <a:cubicBezTo>
                        <a:pt x="66" y="37"/>
                        <a:pt x="64" y="42"/>
                        <a:pt x="60" y="45"/>
                      </a:cubicBezTo>
                      <a:cubicBezTo>
                        <a:pt x="56" y="47"/>
                        <a:pt x="51" y="46"/>
                        <a:pt x="48" y="41"/>
                      </a:cubicBezTo>
                      <a:cubicBezTo>
                        <a:pt x="46" y="37"/>
                        <a:pt x="40" y="35"/>
                        <a:pt x="36" y="37"/>
                      </a:cubicBezTo>
                      <a:cubicBezTo>
                        <a:pt x="32" y="40"/>
                        <a:pt x="31" y="45"/>
                        <a:pt x="33" y="50"/>
                      </a:cubicBezTo>
                      <a:cubicBezTo>
                        <a:pt x="36" y="54"/>
                        <a:pt x="34" y="60"/>
                        <a:pt x="30" y="62"/>
                      </a:cubicBezTo>
                      <a:cubicBezTo>
                        <a:pt x="26" y="65"/>
                        <a:pt x="21" y="63"/>
                        <a:pt x="18" y="59"/>
                      </a:cubicBezTo>
                      <a:cubicBezTo>
                        <a:pt x="16" y="54"/>
                        <a:pt x="10" y="52"/>
                        <a:pt x="6" y="55"/>
                      </a:cubicBezTo>
                      <a:cubicBezTo>
                        <a:pt x="2" y="57"/>
                        <a:pt x="1" y="63"/>
                        <a:pt x="3" y="67"/>
                      </a:cubicBezTo>
                      <a:cubicBezTo>
                        <a:pt x="6" y="72"/>
                        <a:pt x="4" y="77"/>
                        <a:pt x="0" y="80"/>
                      </a:cubicBezTo>
                    </a:path>
                  </a:pathLst>
                </a:custGeom>
                <a:noFill/>
                <a:ln w="5" cap="flat">
                  <a:solidFill>
                    <a:srgbClr val="000000"/>
                  </a:solidFill>
                  <a:prstDash val="solid"/>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23" name="Line 109"/>
                <p:cNvSpPr>
                  <a:spLocks noChangeShapeType="1"/>
                </p:cNvSpPr>
                <p:nvPr/>
              </p:nvSpPr>
              <p:spPr bwMode="auto">
                <a:xfrm flipH="1" flipV="1">
                  <a:off x="1352" y="6225"/>
                  <a:ext cx="120" cy="70"/>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24" name="Line 110"/>
                <p:cNvSpPr>
                  <a:spLocks noChangeShapeType="1"/>
                </p:cNvSpPr>
                <p:nvPr/>
              </p:nvSpPr>
              <p:spPr bwMode="auto">
                <a:xfrm flipH="1" flipV="1">
                  <a:off x="1352" y="6244"/>
                  <a:ext cx="103" cy="61"/>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25" name="Line 111"/>
                <p:cNvSpPr>
                  <a:spLocks noChangeShapeType="1"/>
                </p:cNvSpPr>
                <p:nvPr/>
              </p:nvSpPr>
              <p:spPr bwMode="auto">
                <a:xfrm>
                  <a:off x="1472" y="6295"/>
                  <a:ext cx="1" cy="139"/>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26" name="Line 112"/>
                <p:cNvSpPr>
                  <a:spLocks noChangeShapeType="1"/>
                </p:cNvSpPr>
                <p:nvPr/>
              </p:nvSpPr>
              <p:spPr bwMode="auto">
                <a:xfrm flipH="1">
                  <a:off x="1231" y="6225"/>
                  <a:ext cx="121" cy="70"/>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27" name="Line 113"/>
                <p:cNvSpPr>
                  <a:spLocks noChangeShapeType="1"/>
                </p:cNvSpPr>
                <p:nvPr/>
              </p:nvSpPr>
              <p:spPr bwMode="auto">
                <a:xfrm flipH="1">
                  <a:off x="1352" y="6434"/>
                  <a:ext cx="120" cy="70"/>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28" name="Line 114"/>
                <p:cNvSpPr>
                  <a:spLocks noChangeShapeType="1"/>
                </p:cNvSpPr>
                <p:nvPr/>
              </p:nvSpPr>
              <p:spPr bwMode="auto">
                <a:xfrm flipH="1">
                  <a:off x="1352" y="6424"/>
                  <a:ext cx="103" cy="61"/>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29" name="Line 115"/>
                <p:cNvSpPr>
                  <a:spLocks noChangeShapeType="1"/>
                </p:cNvSpPr>
                <p:nvPr/>
              </p:nvSpPr>
              <p:spPr bwMode="auto">
                <a:xfrm>
                  <a:off x="1231" y="6295"/>
                  <a:ext cx="1" cy="139"/>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30" name="Line 116"/>
                <p:cNvSpPr>
                  <a:spLocks noChangeShapeType="1"/>
                </p:cNvSpPr>
                <p:nvPr/>
              </p:nvSpPr>
              <p:spPr bwMode="auto">
                <a:xfrm>
                  <a:off x="1248" y="6305"/>
                  <a:ext cx="1" cy="119"/>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131" name="Line 117"/>
                <p:cNvSpPr>
                  <a:spLocks noChangeShapeType="1"/>
                </p:cNvSpPr>
                <p:nvPr/>
              </p:nvSpPr>
              <p:spPr bwMode="auto">
                <a:xfrm flipH="1" flipV="1">
                  <a:off x="1231" y="6434"/>
                  <a:ext cx="121" cy="70"/>
                </a:xfrm>
                <a:prstGeom prst="line">
                  <a:avLst/>
                </a:prstGeom>
                <a:noFill/>
                <a:ln w="5"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grpSp>
          <p:grpSp>
            <p:nvGrpSpPr>
              <p:cNvPr id="9" name="Group 118"/>
              <p:cNvGrpSpPr>
                <a:grpSpLocks/>
              </p:cNvGrpSpPr>
              <p:nvPr/>
            </p:nvGrpSpPr>
            <p:grpSpPr bwMode="auto">
              <a:xfrm>
                <a:off x="5549900" y="5378452"/>
                <a:ext cx="279400" cy="485459"/>
                <a:chOff x="1193" y="7354"/>
                <a:chExt cx="441" cy="764"/>
              </a:xfrm>
            </p:grpSpPr>
            <p:sp>
              <p:nvSpPr>
                <p:cNvPr id="61" name="Rectangle 119"/>
                <p:cNvSpPr>
                  <a:spLocks noChangeArrowheads="1"/>
                </p:cNvSpPr>
                <p:nvPr/>
              </p:nvSpPr>
              <p:spPr bwMode="auto">
                <a:xfrm>
                  <a:off x="1534" y="8070"/>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C</a:t>
                  </a:r>
                  <a:endParaRPr kumimoji="0" lang="en-US" sz="1800" b="0" i="0" u="none" strike="noStrike" cap="none" normalizeH="0" baseline="0">
                    <a:ln>
                      <a:noFill/>
                    </a:ln>
                    <a:solidFill>
                      <a:schemeClr val="tx1"/>
                    </a:solidFill>
                    <a:effectLst/>
                    <a:latin typeface="Arial" pitchFamily="34" charset="0"/>
                  </a:endParaRPr>
                </a:p>
              </p:txBody>
            </p:sp>
            <p:sp>
              <p:nvSpPr>
                <p:cNvPr id="62" name="Rectangle 120"/>
                <p:cNvSpPr>
                  <a:spLocks noChangeArrowheads="1"/>
                </p:cNvSpPr>
                <p:nvPr/>
              </p:nvSpPr>
              <p:spPr bwMode="auto">
                <a:xfrm>
                  <a:off x="1557" y="8070"/>
                  <a:ext cx="1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l</a:t>
                  </a:r>
                  <a:endParaRPr kumimoji="0" lang="en-US" sz="1800" b="0" i="0" u="none" strike="noStrike" cap="none" normalizeH="0" baseline="0">
                    <a:ln>
                      <a:noFill/>
                    </a:ln>
                    <a:solidFill>
                      <a:schemeClr val="tx1"/>
                    </a:solidFill>
                    <a:effectLst/>
                    <a:latin typeface="Arial" pitchFamily="34" charset="0"/>
                  </a:endParaRPr>
                </a:p>
              </p:txBody>
            </p:sp>
            <p:sp>
              <p:nvSpPr>
                <p:cNvPr id="63" name="Rectangle 121"/>
                <p:cNvSpPr>
                  <a:spLocks noChangeArrowheads="1"/>
                </p:cNvSpPr>
                <p:nvPr/>
              </p:nvSpPr>
              <p:spPr bwMode="auto">
                <a:xfrm>
                  <a:off x="1356" y="7765"/>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O</a:t>
                  </a:r>
                  <a:endParaRPr kumimoji="0" lang="en-US" sz="1800" b="0" i="0" u="none" strike="noStrike" cap="none" normalizeH="0" baseline="0">
                    <a:ln>
                      <a:noFill/>
                    </a:ln>
                    <a:solidFill>
                      <a:schemeClr val="tx1"/>
                    </a:solidFill>
                    <a:effectLst/>
                    <a:latin typeface="Arial" pitchFamily="34" charset="0"/>
                  </a:endParaRPr>
                </a:p>
              </p:txBody>
            </p:sp>
            <p:sp>
              <p:nvSpPr>
                <p:cNvPr id="64" name="Rectangle 122"/>
                <p:cNvSpPr>
                  <a:spLocks noChangeArrowheads="1"/>
                </p:cNvSpPr>
                <p:nvPr/>
              </p:nvSpPr>
              <p:spPr bwMode="auto">
                <a:xfrm>
                  <a:off x="1445" y="7511"/>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65" name="Rectangle 123"/>
                <p:cNvSpPr>
                  <a:spLocks noChangeArrowheads="1"/>
                </p:cNvSpPr>
                <p:nvPr/>
              </p:nvSpPr>
              <p:spPr bwMode="auto">
                <a:xfrm>
                  <a:off x="1526" y="7451"/>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66" name="Rectangle 124"/>
                <p:cNvSpPr>
                  <a:spLocks noChangeArrowheads="1"/>
                </p:cNvSpPr>
                <p:nvPr/>
              </p:nvSpPr>
              <p:spPr bwMode="auto">
                <a:xfrm>
                  <a:off x="1394" y="7354"/>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67" name="Rectangle 125"/>
                <p:cNvSpPr>
                  <a:spLocks noChangeArrowheads="1"/>
                </p:cNvSpPr>
                <p:nvPr/>
              </p:nvSpPr>
              <p:spPr bwMode="auto">
                <a:xfrm>
                  <a:off x="1303" y="7796"/>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H</a:t>
                  </a:r>
                  <a:endParaRPr kumimoji="0" lang="en-US" sz="1800" b="0" i="0" u="none" strike="noStrike" cap="none" normalizeH="0" baseline="0">
                    <a:ln>
                      <a:noFill/>
                    </a:ln>
                    <a:solidFill>
                      <a:schemeClr val="tx1"/>
                    </a:solidFill>
                    <a:effectLst/>
                    <a:latin typeface="Arial" pitchFamily="34" charset="0"/>
                  </a:endParaRPr>
                </a:p>
              </p:txBody>
            </p:sp>
            <p:sp>
              <p:nvSpPr>
                <p:cNvPr id="68" name="Line 126"/>
                <p:cNvSpPr>
                  <a:spLocks noChangeShapeType="1"/>
                </p:cNvSpPr>
                <p:nvPr/>
              </p:nvSpPr>
              <p:spPr bwMode="auto">
                <a:xfrm flipV="1">
                  <a:off x="1545" y="7987"/>
                  <a:ext cx="1" cy="83"/>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69" name="Line 127"/>
                <p:cNvSpPr>
                  <a:spLocks noChangeShapeType="1"/>
                </p:cNvSpPr>
                <p:nvPr/>
              </p:nvSpPr>
              <p:spPr bwMode="auto">
                <a:xfrm flipV="1">
                  <a:off x="1369" y="7683"/>
                  <a:ext cx="1" cy="82"/>
                </a:xfrm>
                <a:prstGeom prst="line">
                  <a:avLst/>
                </a:prstGeom>
                <a:noFill/>
                <a:ln w="0">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70" name="Freeform 128"/>
                <p:cNvSpPr>
                  <a:spLocks/>
                </p:cNvSpPr>
                <p:nvPr/>
              </p:nvSpPr>
              <p:spPr bwMode="auto">
                <a:xfrm>
                  <a:off x="1359" y="7683"/>
                  <a:ext cx="20" cy="82"/>
                </a:xfrm>
                <a:custGeom>
                  <a:avLst/>
                  <a:gdLst/>
                  <a:ahLst/>
                  <a:cxnLst>
                    <a:cxn ang="0">
                      <a:pos x="20" y="82"/>
                    </a:cxn>
                    <a:cxn ang="0">
                      <a:pos x="0" y="82"/>
                    </a:cxn>
                    <a:cxn ang="0">
                      <a:pos x="8" y="0"/>
                    </a:cxn>
                    <a:cxn ang="0">
                      <a:pos x="10" y="0"/>
                    </a:cxn>
                    <a:cxn ang="0">
                      <a:pos x="12" y="0"/>
                    </a:cxn>
                    <a:cxn ang="0">
                      <a:pos x="20" y="82"/>
                    </a:cxn>
                  </a:cxnLst>
                  <a:rect l="0" t="0" r="r" b="b"/>
                  <a:pathLst>
                    <a:path w="20" h="82">
                      <a:moveTo>
                        <a:pt x="20" y="82"/>
                      </a:moveTo>
                      <a:lnTo>
                        <a:pt x="0" y="82"/>
                      </a:lnTo>
                      <a:lnTo>
                        <a:pt x="8" y="0"/>
                      </a:lnTo>
                      <a:lnTo>
                        <a:pt x="10" y="0"/>
                      </a:lnTo>
                      <a:lnTo>
                        <a:pt x="12" y="0"/>
                      </a:lnTo>
                      <a:lnTo>
                        <a:pt x="20" y="82"/>
                      </a:lnTo>
                      <a:close/>
                    </a:path>
                  </a:pathLst>
                </a:custGeom>
                <a:solidFill>
                  <a:srgbClr val="000000"/>
                </a:solidFill>
                <a:ln w="9525">
                  <a:noFill/>
                  <a:round/>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71" name="Line 129"/>
                <p:cNvSpPr>
                  <a:spLocks noChangeShapeType="1"/>
                </p:cNvSpPr>
                <p:nvPr/>
              </p:nvSpPr>
              <p:spPr bwMode="auto">
                <a:xfrm flipH="1">
                  <a:off x="1333" y="7794"/>
                  <a:ext cx="19" cy="1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72" name="Line 130"/>
                <p:cNvSpPr>
                  <a:spLocks noChangeShapeType="1"/>
                </p:cNvSpPr>
                <p:nvPr/>
              </p:nvSpPr>
              <p:spPr bwMode="auto">
                <a:xfrm flipV="1">
                  <a:off x="1474" y="7483"/>
                  <a:ext cx="48" cy="35"/>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73" name="Line 131"/>
                <p:cNvSpPr>
                  <a:spLocks noChangeShapeType="1"/>
                </p:cNvSpPr>
                <p:nvPr/>
              </p:nvSpPr>
              <p:spPr bwMode="auto">
                <a:xfrm>
                  <a:off x="1457" y="7549"/>
                  <a:ext cx="1" cy="83"/>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74" name="Line 132"/>
                <p:cNvSpPr>
                  <a:spLocks noChangeShapeType="1"/>
                </p:cNvSpPr>
                <p:nvPr/>
              </p:nvSpPr>
              <p:spPr bwMode="auto">
                <a:xfrm flipH="1" flipV="1">
                  <a:off x="1375" y="7470"/>
                  <a:ext cx="65" cy="47"/>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75" name="Line 133"/>
                <p:cNvSpPr>
                  <a:spLocks noChangeShapeType="1"/>
                </p:cNvSpPr>
                <p:nvPr/>
              </p:nvSpPr>
              <p:spPr bwMode="auto">
                <a:xfrm flipH="1" flipV="1">
                  <a:off x="1508" y="7374"/>
                  <a:ext cx="25" cy="76"/>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76" name="Line 134"/>
                <p:cNvSpPr>
                  <a:spLocks noChangeShapeType="1"/>
                </p:cNvSpPr>
                <p:nvPr/>
              </p:nvSpPr>
              <p:spPr bwMode="auto">
                <a:xfrm flipH="1" flipV="1">
                  <a:off x="1499" y="7386"/>
                  <a:ext cx="22" cy="6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77" name="Line 135"/>
                <p:cNvSpPr>
                  <a:spLocks noChangeShapeType="1"/>
                </p:cNvSpPr>
                <p:nvPr/>
              </p:nvSpPr>
              <p:spPr bwMode="auto">
                <a:xfrm flipH="1">
                  <a:off x="1375" y="7394"/>
                  <a:ext cx="25" cy="76"/>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78" name="Line 136"/>
                <p:cNvSpPr>
                  <a:spLocks noChangeShapeType="1"/>
                </p:cNvSpPr>
                <p:nvPr/>
              </p:nvSpPr>
              <p:spPr bwMode="auto">
                <a:xfrm flipH="1">
                  <a:off x="1389" y="7398"/>
                  <a:ext cx="22" cy="6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79" name="Line 137"/>
                <p:cNvSpPr>
                  <a:spLocks noChangeShapeType="1"/>
                </p:cNvSpPr>
                <p:nvPr/>
              </p:nvSpPr>
              <p:spPr bwMode="auto">
                <a:xfrm>
                  <a:off x="1423" y="7374"/>
                  <a:ext cx="85" cy="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80" name="Line 138"/>
                <p:cNvSpPr>
                  <a:spLocks noChangeShapeType="1"/>
                </p:cNvSpPr>
                <p:nvPr/>
              </p:nvSpPr>
              <p:spPr bwMode="auto">
                <a:xfrm>
                  <a:off x="1281" y="7632"/>
                  <a:ext cx="88" cy="5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81" name="Line 139"/>
                <p:cNvSpPr>
                  <a:spLocks noChangeShapeType="1"/>
                </p:cNvSpPr>
                <p:nvPr/>
              </p:nvSpPr>
              <p:spPr bwMode="auto">
                <a:xfrm flipH="1" flipV="1">
                  <a:off x="1193" y="7581"/>
                  <a:ext cx="88" cy="5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82" name="Line 140"/>
                <p:cNvSpPr>
                  <a:spLocks noChangeShapeType="1"/>
                </p:cNvSpPr>
                <p:nvPr/>
              </p:nvSpPr>
              <p:spPr bwMode="auto">
                <a:xfrm flipH="1">
                  <a:off x="1230" y="7632"/>
                  <a:ext cx="51" cy="8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83" name="Line 141"/>
                <p:cNvSpPr>
                  <a:spLocks noChangeShapeType="1"/>
                </p:cNvSpPr>
                <p:nvPr/>
              </p:nvSpPr>
              <p:spPr bwMode="auto">
                <a:xfrm flipV="1">
                  <a:off x="1281" y="7544"/>
                  <a:ext cx="51" cy="8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84" name="Line 142"/>
                <p:cNvSpPr>
                  <a:spLocks noChangeShapeType="1"/>
                </p:cNvSpPr>
                <p:nvPr/>
              </p:nvSpPr>
              <p:spPr bwMode="auto">
                <a:xfrm flipV="1">
                  <a:off x="1369" y="7632"/>
                  <a:ext cx="88" cy="5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85" name="Line 143"/>
                <p:cNvSpPr>
                  <a:spLocks noChangeShapeType="1"/>
                </p:cNvSpPr>
                <p:nvPr/>
              </p:nvSpPr>
              <p:spPr bwMode="auto">
                <a:xfrm flipH="1" flipV="1">
                  <a:off x="1458" y="7632"/>
                  <a:ext cx="87" cy="50"/>
                </a:xfrm>
                <a:prstGeom prst="line">
                  <a:avLst/>
                </a:prstGeom>
                <a:noFill/>
                <a:ln w="0">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86" name="Freeform 144"/>
                <p:cNvSpPr>
                  <a:spLocks/>
                </p:cNvSpPr>
                <p:nvPr/>
              </p:nvSpPr>
              <p:spPr bwMode="auto">
                <a:xfrm>
                  <a:off x="1457" y="7631"/>
                  <a:ext cx="90" cy="63"/>
                </a:xfrm>
                <a:custGeom>
                  <a:avLst/>
                  <a:gdLst/>
                  <a:ahLst/>
                  <a:cxnLst>
                    <a:cxn ang="0">
                      <a:pos x="90" y="41"/>
                    </a:cxn>
                    <a:cxn ang="0">
                      <a:pos x="86" y="63"/>
                    </a:cxn>
                    <a:cxn ang="0">
                      <a:pos x="0" y="3"/>
                    </a:cxn>
                    <a:cxn ang="0">
                      <a:pos x="0" y="1"/>
                    </a:cxn>
                    <a:cxn ang="0">
                      <a:pos x="2" y="0"/>
                    </a:cxn>
                    <a:cxn ang="0">
                      <a:pos x="90" y="41"/>
                    </a:cxn>
                  </a:cxnLst>
                  <a:rect l="0" t="0" r="r" b="b"/>
                  <a:pathLst>
                    <a:path w="90" h="63">
                      <a:moveTo>
                        <a:pt x="90" y="41"/>
                      </a:moveTo>
                      <a:lnTo>
                        <a:pt x="86" y="63"/>
                      </a:lnTo>
                      <a:lnTo>
                        <a:pt x="0" y="3"/>
                      </a:lnTo>
                      <a:lnTo>
                        <a:pt x="0" y="1"/>
                      </a:lnTo>
                      <a:lnTo>
                        <a:pt x="2" y="0"/>
                      </a:lnTo>
                      <a:lnTo>
                        <a:pt x="90" y="41"/>
                      </a:lnTo>
                      <a:close/>
                    </a:path>
                  </a:pathLst>
                </a:custGeom>
                <a:solidFill>
                  <a:srgbClr val="000000"/>
                </a:solidFill>
                <a:ln w="9525">
                  <a:noFill/>
                  <a:round/>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87" name="Line 145"/>
                <p:cNvSpPr>
                  <a:spLocks noChangeShapeType="1"/>
                </p:cNvSpPr>
                <p:nvPr/>
              </p:nvSpPr>
              <p:spPr bwMode="auto">
                <a:xfrm>
                  <a:off x="1545" y="7683"/>
                  <a:ext cx="1" cy="10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88" name="Line 146"/>
                <p:cNvSpPr>
                  <a:spLocks noChangeShapeType="1"/>
                </p:cNvSpPr>
                <p:nvPr/>
              </p:nvSpPr>
              <p:spPr bwMode="auto">
                <a:xfrm flipH="1">
                  <a:off x="1457" y="7784"/>
                  <a:ext cx="88" cy="5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89" name="Line 147"/>
                <p:cNvSpPr>
                  <a:spLocks noChangeShapeType="1"/>
                </p:cNvSpPr>
                <p:nvPr/>
              </p:nvSpPr>
              <p:spPr bwMode="auto">
                <a:xfrm flipH="1">
                  <a:off x="1469" y="7798"/>
                  <a:ext cx="76" cy="44"/>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90" name="Line 148"/>
                <p:cNvSpPr>
                  <a:spLocks noChangeShapeType="1"/>
                </p:cNvSpPr>
                <p:nvPr/>
              </p:nvSpPr>
              <p:spPr bwMode="auto">
                <a:xfrm>
                  <a:off x="1545" y="7784"/>
                  <a:ext cx="88" cy="5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91" name="Line 149"/>
                <p:cNvSpPr>
                  <a:spLocks noChangeShapeType="1"/>
                </p:cNvSpPr>
                <p:nvPr/>
              </p:nvSpPr>
              <p:spPr bwMode="auto">
                <a:xfrm>
                  <a:off x="1457" y="7835"/>
                  <a:ext cx="1" cy="102"/>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92" name="Line 150"/>
                <p:cNvSpPr>
                  <a:spLocks noChangeShapeType="1"/>
                </p:cNvSpPr>
                <p:nvPr/>
              </p:nvSpPr>
              <p:spPr bwMode="auto">
                <a:xfrm>
                  <a:off x="1633" y="7835"/>
                  <a:ext cx="1" cy="102"/>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93" name="Line 151"/>
                <p:cNvSpPr>
                  <a:spLocks noChangeShapeType="1"/>
                </p:cNvSpPr>
                <p:nvPr/>
              </p:nvSpPr>
              <p:spPr bwMode="auto">
                <a:xfrm>
                  <a:off x="1621" y="7842"/>
                  <a:ext cx="1" cy="8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94" name="Line 152"/>
                <p:cNvSpPr>
                  <a:spLocks noChangeShapeType="1"/>
                </p:cNvSpPr>
                <p:nvPr/>
              </p:nvSpPr>
              <p:spPr bwMode="auto">
                <a:xfrm>
                  <a:off x="1457" y="7937"/>
                  <a:ext cx="88" cy="50"/>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95" name="Line 153"/>
                <p:cNvSpPr>
                  <a:spLocks noChangeShapeType="1"/>
                </p:cNvSpPr>
                <p:nvPr/>
              </p:nvSpPr>
              <p:spPr bwMode="auto">
                <a:xfrm>
                  <a:off x="1469" y="7930"/>
                  <a:ext cx="76" cy="43"/>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96" name="Line 154"/>
                <p:cNvSpPr>
                  <a:spLocks noChangeShapeType="1"/>
                </p:cNvSpPr>
                <p:nvPr/>
              </p:nvSpPr>
              <p:spPr bwMode="auto">
                <a:xfrm flipH="1">
                  <a:off x="1545" y="7937"/>
                  <a:ext cx="88" cy="50"/>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grpSp>
          <p:grpSp>
            <p:nvGrpSpPr>
              <p:cNvPr id="10" name="Group 155"/>
              <p:cNvGrpSpPr>
                <a:grpSpLocks/>
              </p:cNvGrpSpPr>
              <p:nvPr/>
            </p:nvGrpSpPr>
            <p:grpSpPr bwMode="auto">
              <a:xfrm>
                <a:off x="6289675" y="5340350"/>
                <a:ext cx="545148" cy="355600"/>
                <a:chOff x="1070" y="8997"/>
                <a:chExt cx="858" cy="560"/>
              </a:xfrm>
            </p:grpSpPr>
            <p:sp>
              <p:nvSpPr>
                <p:cNvPr id="11" name="Rectangle 156"/>
                <p:cNvSpPr>
                  <a:spLocks noChangeArrowheads="1"/>
                </p:cNvSpPr>
                <p:nvPr/>
              </p:nvSpPr>
              <p:spPr bwMode="auto">
                <a:xfrm>
                  <a:off x="1388" y="9497"/>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C</a:t>
                  </a:r>
                  <a:endParaRPr kumimoji="0" lang="en-US" sz="1800" b="0" i="0" u="none" strike="noStrike" cap="none" normalizeH="0" baseline="0">
                    <a:ln>
                      <a:noFill/>
                    </a:ln>
                    <a:solidFill>
                      <a:schemeClr val="tx1"/>
                    </a:solidFill>
                    <a:effectLst/>
                    <a:latin typeface="Arial" pitchFamily="34" charset="0"/>
                  </a:endParaRPr>
                </a:p>
              </p:txBody>
            </p:sp>
            <p:sp>
              <p:nvSpPr>
                <p:cNvPr id="12" name="Rectangle 157"/>
                <p:cNvSpPr>
                  <a:spLocks noChangeArrowheads="1"/>
                </p:cNvSpPr>
                <p:nvPr/>
              </p:nvSpPr>
              <p:spPr bwMode="auto">
                <a:xfrm>
                  <a:off x="1409" y="9497"/>
                  <a:ext cx="1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l</a:t>
                  </a:r>
                  <a:endParaRPr kumimoji="0" lang="en-US" sz="1800" b="0" i="0" u="none" strike="noStrike" cap="none" normalizeH="0" baseline="0">
                    <a:ln>
                      <a:noFill/>
                    </a:ln>
                    <a:solidFill>
                      <a:schemeClr val="tx1"/>
                    </a:solidFill>
                    <a:effectLst/>
                    <a:latin typeface="Arial" pitchFamily="34" charset="0"/>
                  </a:endParaRPr>
                </a:p>
              </p:txBody>
            </p:sp>
            <p:sp>
              <p:nvSpPr>
                <p:cNvPr id="13" name="Rectangle 158"/>
                <p:cNvSpPr>
                  <a:spLocks noChangeArrowheads="1"/>
                </p:cNvSpPr>
                <p:nvPr/>
              </p:nvSpPr>
              <p:spPr bwMode="auto">
                <a:xfrm>
                  <a:off x="1897" y="9507"/>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C</a:t>
                  </a:r>
                  <a:endParaRPr kumimoji="0" lang="en-US" sz="1800" b="0" i="0" u="none" strike="noStrike" cap="none" normalizeH="0" baseline="0">
                    <a:ln>
                      <a:noFill/>
                    </a:ln>
                    <a:solidFill>
                      <a:schemeClr val="tx1"/>
                    </a:solidFill>
                    <a:effectLst/>
                    <a:latin typeface="Arial" pitchFamily="34" charset="0"/>
                  </a:endParaRPr>
                </a:p>
              </p:txBody>
            </p:sp>
            <p:sp>
              <p:nvSpPr>
                <p:cNvPr id="14" name="Rectangle 159"/>
                <p:cNvSpPr>
                  <a:spLocks noChangeArrowheads="1"/>
                </p:cNvSpPr>
                <p:nvPr/>
              </p:nvSpPr>
              <p:spPr bwMode="auto">
                <a:xfrm>
                  <a:off x="1918" y="9507"/>
                  <a:ext cx="1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l</a:t>
                  </a:r>
                  <a:endParaRPr kumimoji="0" lang="en-US" sz="1800" b="0" i="0" u="none" strike="noStrike" cap="none" normalizeH="0" baseline="0">
                    <a:ln>
                      <a:noFill/>
                    </a:ln>
                    <a:solidFill>
                      <a:schemeClr val="tx1"/>
                    </a:solidFill>
                    <a:effectLst/>
                    <a:latin typeface="Arial" pitchFamily="34" charset="0"/>
                  </a:endParaRPr>
                </a:p>
              </p:txBody>
            </p:sp>
            <p:sp>
              <p:nvSpPr>
                <p:cNvPr id="15" name="Rectangle 160"/>
                <p:cNvSpPr>
                  <a:spLocks noChangeArrowheads="1"/>
                </p:cNvSpPr>
                <p:nvPr/>
              </p:nvSpPr>
              <p:spPr bwMode="auto">
                <a:xfrm>
                  <a:off x="1168" y="9359"/>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O</a:t>
                  </a:r>
                  <a:endParaRPr kumimoji="0" lang="en-US" sz="1800" b="0" i="0" u="none" strike="noStrike" cap="none" normalizeH="0" baseline="0">
                    <a:ln>
                      <a:noFill/>
                    </a:ln>
                    <a:solidFill>
                      <a:schemeClr val="tx1"/>
                    </a:solidFill>
                    <a:effectLst/>
                    <a:latin typeface="Arial" pitchFamily="34" charset="0"/>
                  </a:endParaRPr>
                </a:p>
              </p:txBody>
            </p:sp>
            <p:sp>
              <p:nvSpPr>
                <p:cNvPr id="16" name="Rectangle 161"/>
                <p:cNvSpPr>
                  <a:spLocks noChangeArrowheads="1"/>
                </p:cNvSpPr>
                <p:nvPr/>
              </p:nvSpPr>
              <p:spPr bwMode="auto">
                <a:xfrm>
                  <a:off x="1292" y="9456"/>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O</a:t>
                  </a:r>
                  <a:endParaRPr kumimoji="0" lang="en-US" sz="1800" b="0" i="0" u="none" strike="noStrike" cap="none" normalizeH="0" baseline="0">
                    <a:ln>
                      <a:noFill/>
                    </a:ln>
                    <a:solidFill>
                      <a:schemeClr val="tx1"/>
                    </a:solidFill>
                    <a:effectLst/>
                    <a:latin typeface="Arial" pitchFamily="34" charset="0"/>
                  </a:endParaRPr>
                </a:p>
              </p:txBody>
            </p:sp>
            <p:sp>
              <p:nvSpPr>
                <p:cNvPr id="17" name="Rectangle 162"/>
                <p:cNvSpPr>
                  <a:spLocks noChangeArrowheads="1"/>
                </p:cNvSpPr>
                <p:nvPr/>
              </p:nvSpPr>
              <p:spPr bwMode="auto">
                <a:xfrm>
                  <a:off x="1617" y="9234"/>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O</a:t>
                  </a:r>
                  <a:endParaRPr kumimoji="0" lang="en-US" sz="1800" b="0" i="0" u="none" strike="noStrike" cap="none" normalizeH="0" baseline="0">
                    <a:ln>
                      <a:noFill/>
                    </a:ln>
                    <a:solidFill>
                      <a:schemeClr val="tx1"/>
                    </a:solidFill>
                    <a:effectLst/>
                    <a:latin typeface="Arial" pitchFamily="34" charset="0"/>
                  </a:endParaRPr>
                </a:p>
              </p:txBody>
            </p:sp>
            <p:sp>
              <p:nvSpPr>
                <p:cNvPr id="18" name="Rectangle 163"/>
                <p:cNvSpPr>
                  <a:spLocks noChangeArrowheads="1"/>
                </p:cNvSpPr>
                <p:nvPr/>
              </p:nvSpPr>
              <p:spPr bwMode="auto">
                <a:xfrm>
                  <a:off x="1264" y="9155"/>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19" name="Rectangle 164"/>
                <p:cNvSpPr>
                  <a:spLocks noChangeArrowheads="1"/>
                </p:cNvSpPr>
                <p:nvPr/>
              </p:nvSpPr>
              <p:spPr bwMode="auto">
                <a:xfrm>
                  <a:off x="1339" y="9094"/>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20" name="Rectangle 165"/>
                <p:cNvSpPr>
                  <a:spLocks noChangeArrowheads="1"/>
                </p:cNvSpPr>
                <p:nvPr/>
              </p:nvSpPr>
              <p:spPr bwMode="auto">
                <a:xfrm>
                  <a:off x="1217" y="8997"/>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N</a:t>
                  </a:r>
                  <a:endParaRPr kumimoji="0" lang="en-US" sz="1800" b="0" i="0" u="none" strike="noStrike" cap="none" normalizeH="0" baseline="0">
                    <a:ln>
                      <a:noFill/>
                    </a:ln>
                    <a:solidFill>
                      <a:schemeClr val="tx1"/>
                    </a:solidFill>
                    <a:effectLst/>
                    <a:latin typeface="Arial" pitchFamily="34" charset="0"/>
                  </a:endParaRPr>
                </a:p>
              </p:txBody>
            </p:sp>
            <p:sp>
              <p:nvSpPr>
                <p:cNvPr id="21" name="Rectangle 166"/>
                <p:cNvSpPr>
                  <a:spLocks noChangeArrowheads="1"/>
                </p:cNvSpPr>
                <p:nvPr/>
              </p:nvSpPr>
              <p:spPr bwMode="auto">
                <a:xfrm>
                  <a:off x="1070" y="9430"/>
                  <a:ext cx="30" cy="48"/>
                </a:xfrm>
                <a:prstGeom prst="rect">
                  <a:avLst/>
                </a:prstGeom>
                <a:noFill/>
                <a:ln w="9525">
                  <a:noFill/>
                  <a:miter lim="800000"/>
                  <a:headEnd/>
                  <a:tailEnd/>
                </a:ln>
                <a:scene3d>
                  <a:camera prst="orthographicFront"/>
                  <a:lightRig rig="threePt" dir="t"/>
                </a:scene3d>
                <a:sp3d>
                  <a:bevelT w="165100" prst="coolSlant"/>
                </a:sp3d>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 b="0" i="0" u="none" strike="noStrike" cap="none" normalizeH="0" baseline="0">
                      <a:ln>
                        <a:noFill/>
                      </a:ln>
                      <a:solidFill>
                        <a:srgbClr val="000000"/>
                      </a:solidFill>
                      <a:effectLst/>
                      <a:latin typeface="Arial" pitchFamily="34" charset="0"/>
                    </a:rPr>
                    <a:t>H</a:t>
                  </a:r>
                  <a:endParaRPr kumimoji="0" lang="en-US" sz="1800" b="0" i="0" u="none" strike="noStrike" cap="none" normalizeH="0" baseline="0">
                    <a:ln>
                      <a:noFill/>
                    </a:ln>
                    <a:solidFill>
                      <a:schemeClr val="tx1"/>
                    </a:solidFill>
                    <a:effectLst/>
                    <a:latin typeface="Arial" pitchFamily="34" charset="0"/>
                  </a:endParaRPr>
                </a:p>
              </p:txBody>
            </p:sp>
            <p:sp>
              <p:nvSpPr>
                <p:cNvPr id="22" name="Line 167"/>
                <p:cNvSpPr>
                  <a:spLocks noChangeShapeType="1"/>
                </p:cNvSpPr>
                <p:nvPr/>
              </p:nvSpPr>
              <p:spPr bwMode="auto">
                <a:xfrm flipV="1">
                  <a:off x="1417" y="9414"/>
                  <a:ext cx="16" cy="82"/>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3" name="Line 168"/>
                <p:cNvSpPr>
                  <a:spLocks noChangeShapeType="1"/>
                </p:cNvSpPr>
                <p:nvPr/>
              </p:nvSpPr>
              <p:spPr bwMode="auto">
                <a:xfrm flipH="1" flipV="1">
                  <a:off x="1839" y="9456"/>
                  <a:ext cx="56" cy="56"/>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4" name="Line 169"/>
                <p:cNvSpPr>
                  <a:spLocks noChangeShapeType="1"/>
                </p:cNvSpPr>
                <p:nvPr/>
              </p:nvSpPr>
              <p:spPr bwMode="auto">
                <a:xfrm>
                  <a:off x="1198" y="9377"/>
                  <a:ext cx="76" cy="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5" name="Line 170"/>
                <p:cNvSpPr>
                  <a:spLocks noChangeShapeType="1"/>
                </p:cNvSpPr>
                <p:nvPr/>
              </p:nvSpPr>
              <p:spPr bwMode="auto">
                <a:xfrm flipH="1">
                  <a:off x="1152" y="9397"/>
                  <a:ext cx="23" cy="77"/>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6" name="Line 171"/>
                <p:cNvSpPr>
                  <a:spLocks noChangeShapeType="1"/>
                </p:cNvSpPr>
                <p:nvPr/>
              </p:nvSpPr>
              <p:spPr bwMode="auto">
                <a:xfrm flipH="1" flipV="1">
                  <a:off x="1274" y="9377"/>
                  <a:ext cx="24" cy="79"/>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7" name="Line 172"/>
                <p:cNvSpPr>
                  <a:spLocks noChangeShapeType="1"/>
                </p:cNvSpPr>
                <p:nvPr/>
              </p:nvSpPr>
              <p:spPr bwMode="auto">
                <a:xfrm flipH="1">
                  <a:off x="1228" y="9486"/>
                  <a:ext cx="61" cy="4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8" name="Line 173"/>
                <p:cNvSpPr>
                  <a:spLocks noChangeShapeType="1"/>
                </p:cNvSpPr>
                <p:nvPr/>
              </p:nvSpPr>
              <p:spPr bwMode="auto">
                <a:xfrm flipH="1">
                  <a:off x="1541" y="9257"/>
                  <a:ext cx="72" cy="26"/>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9" name="Line 174"/>
                <p:cNvSpPr>
                  <a:spLocks noChangeShapeType="1"/>
                </p:cNvSpPr>
                <p:nvPr/>
              </p:nvSpPr>
              <p:spPr bwMode="auto">
                <a:xfrm>
                  <a:off x="1643" y="9264"/>
                  <a:ext cx="57" cy="55"/>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30" name="Line 175"/>
                <p:cNvSpPr>
                  <a:spLocks noChangeShapeType="1"/>
                </p:cNvSpPr>
                <p:nvPr/>
              </p:nvSpPr>
              <p:spPr bwMode="auto">
                <a:xfrm flipV="1">
                  <a:off x="1290" y="9126"/>
                  <a:ext cx="44" cy="35"/>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31" name="Line 176"/>
                <p:cNvSpPr>
                  <a:spLocks noChangeShapeType="1"/>
                </p:cNvSpPr>
                <p:nvPr/>
              </p:nvSpPr>
              <p:spPr bwMode="auto">
                <a:xfrm>
                  <a:off x="1274" y="9192"/>
                  <a:ext cx="1" cy="83"/>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32" name="Line 177"/>
                <p:cNvSpPr>
                  <a:spLocks noChangeShapeType="1"/>
                </p:cNvSpPr>
                <p:nvPr/>
              </p:nvSpPr>
              <p:spPr bwMode="auto">
                <a:xfrm flipH="1" flipV="1">
                  <a:off x="1199" y="9113"/>
                  <a:ext cx="59" cy="4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33" name="Line 178"/>
                <p:cNvSpPr>
                  <a:spLocks noChangeShapeType="1"/>
                </p:cNvSpPr>
                <p:nvPr/>
              </p:nvSpPr>
              <p:spPr bwMode="auto">
                <a:xfrm flipH="1" flipV="1">
                  <a:off x="1321" y="9016"/>
                  <a:ext cx="23" cy="77"/>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34" name="Line 179"/>
                <p:cNvSpPr>
                  <a:spLocks noChangeShapeType="1"/>
                </p:cNvSpPr>
                <p:nvPr/>
              </p:nvSpPr>
              <p:spPr bwMode="auto">
                <a:xfrm flipH="1" flipV="1">
                  <a:off x="1313" y="9029"/>
                  <a:ext cx="20" cy="6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35" name="Line 180"/>
                <p:cNvSpPr>
                  <a:spLocks noChangeShapeType="1"/>
                </p:cNvSpPr>
                <p:nvPr/>
              </p:nvSpPr>
              <p:spPr bwMode="auto">
                <a:xfrm flipH="1">
                  <a:off x="1199" y="9037"/>
                  <a:ext cx="23" cy="76"/>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36" name="Line 181"/>
                <p:cNvSpPr>
                  <a:spLocks noChangeShapeType="1"/>
                </p:cNvSpPr>
                <p:nvPr/>
              </p:nvSpPr>
              <p:spPr bwMode="auto">
                <a:xfrm flipH="1">
                  <a:off x="1212" y="9041"/>
                  <a:ext cx="20" cy="6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37" name="Line 182"/>
                <p:cNvSpPr>
                  <a:spLocks noChangeShapeType="1"/>
                </p:cNvSpPr>
                <p:nvPr/>
              </p:nvSpPr>
              <p:spPr bwMode="auto">
                <a:xfrm>
                  <a:off x="1243" y="9016"/>
                  <a:ext cx="78" cy="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38" name="Line 183"/>
                <p:cNvSpPr>
                  <a:spLocks noChangeShapeType="1"/>
                </p:cNvSpPr>
                <p:nvPr/>
              </p:nvSpPr>
              <p:spPr bwMode="auto">
                <a:xfrm flipV="1">
                  <a:off x="1274" y="9275"/>
                  <a:ext cx="1" cy="102"/>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39" name="Freeform 184"/>
                <p:cNvSpPr>
                  <a:spLocks/>
                </p:cNvSpPr>
                <p:nvPr/>
              </p:nvSpPr>
              <p:spPr bwMode="auto">
                <a:xfrm>
                  <a:off x="1274" y="9341"/>
                  <a:ext cx="82" cy="42"/>
                </a:xfrm>
                <a:custGeom>
                  <a:avLst/>
                  <a:gdLst/>
                  <a:ahLst/>
                  <a:cxnLst>
                    <a:cxn ang="0">
                      <a:pos x="0" y="36"/>
                    </a:cxn>
                    <a:cxn ang="0">
                      <a:pos x="8" y="41"/>
                    </a:cxn>
                    <a:cxn ang="0">
                      <a:pos x="12" y="32"/>
                    </a:cxn>
                    <a:cxn ang="0">
                      <a:pos x="15" y="24"/>
                    </a:cxn>
                    <a:cxn ang="0">
                      <a:pos x="23" y="28"/>
                    </a:cxn>
                    <a:cxn ang="0">
                      <a:pos x="30" y="33"/>
                    </a:cxn>
                    <a:cxn ang="0">
                      <a:pos x="34" y="25"/>
                    </a:cxn>
                    <a:cxn ang="0">
                      <a:pos x="37" y="16"/>
                    </a:cxn>
                    <a:cxn ang="0">
                      <a:pos x="45" y="21"/>
                    </a:cxn>
                    <a:cxn ang="0">
                      <a:pos x="52" y="25"/>
                    </a:cxn>
                    <a:cxn ang="0">
                      <a:pos x="56" y="17"/>
                    </a:cxn>
                    <a:cxn ang="0">
                      <a:pos x="60" y="8"/>
                    </a:cxn>
                    <a:cxn ang="0">
                      <a:pos x="67" y="13"/>
                    </a:cxn>
                    <a:cxn ang="0">
                      <a:pos x="75" y="17"/>
                    </a:cxn>
                    <a:cxn ang="0">
                      <a:pos x="78" y="9"/>
                    </a:cxn>
                    <a:cxn ang="0">
                      <a:pos x="82" y="0"/>
                    </a:cxn>
                  </a:cxnLst>
                  <a:rect l="0" t="0" r="r" b="b"/>
                  <a:pathLst>
                    <a:path w="82" h="42">
                      <a:moveTo>
                        <a:pt x="0" y="36"/>
                      </a:moveTo>
                      <a:cubicBezTo>
                        <a:pt x="2" y="40"/>
                        <a:pt x="5" y="42"/>
                        <a:pt x="8" y="41"/>
                      </a:cubicBezTo>
                      <a:cubicBezTo>
                        <a:pt x="11" y="40"/>
                        <a:pt x="13" y="36"/>
                        <a:pt x="12" y="32"/>
                      </a:cubicBezTo>
                      <a:cubicBezTo>
                        <a:pt x="11" y="29"/>
                        <a:pt x="12" y="25"/>
                        <a:pt x="15" y="24"/>
                      </a:cubicBezTo>
                      <a:cubicBezTo>
                        <a:pt x="18" y="23"/>
                        <a:pt x="22" y="25"/>
                        <a:pt x="23" y="28"/>
                      </a:cubicBezTo>
                      <a:cubicBezTo>
                        <a:pt x="24" y="32"/>
                        <a:pt x="27" y="34"/>
                        <a:pt x="30" y="33"/>
                      </a:cubicBezTo>
                      <a:cubicBezTo>
                        <a:pt x="33" y="32"/>
                        <a:pt x="35" y="28"/>
                        <a:pt x="34" y="25"/>
                      </a:cubicBezTo>
                      <a:cubicBezTo>
                        <a:pt x="33" y="21"/>
                        <a:pt x="34" y="17"/>
                        <a:pt x="37" y="16"/>
                      </a:cubicBezTo>
                      <a:cubicBezTo>
                        <a:pt x="41" y="15"/>
                        <a:pt x="44" y="17"/>
                        <a:pt x="45" y="21"/>
                      </a:cubicBezTo>
                      <a:cubicBezTo>
                        <a:pt x="46" y="24"/>
                        <a:pt x="49" y="26"/>
                        <a:pt x="52" y="25"/>
                      </a:cubicBezTo>
                      <a:cubicBezTo>
                        <a:pt x="56" y="24"/>
                        <a:pt x="57" y="20"/>
                        <a:pt x="56" y="17"/>
                      </a:cubicBezTo>
                      <a:cubicBezTo>
                        <a:pt x="55" y="13"/>
                        <a:pt x="57" y="9"/>
                        <a:pt x="60" y="8"/>
                      </a:cubicBezTo>
                      <a:cubicBezTo>
                        <a:pt x="63" y="7"/>
                        <a:pt x="66" y="9"/>
                        <a:pt x="67" y="13"/>
                      </a:cubicBezTo>
                      <a:cubicBezTo>
                        <a:pt x="68" y="16"/>
                        <a:pt x="72" y="18"/>
                        <a:pt x="75" y="17"/>
                      </a:cubicBezTo>
                      <a:cubicBezTo>
                        <a:pt x="78" y="16"/>
                        <a:pt x="79" y="12"/>
                        <a:pt x="78" y="9"/>
                      </a:cubicBezTo>
                      <a:cubicBezTo>
                        <a:pt x="77" y="5"/>
                        <a:pt x="79" y="1"/>
                        <a:pt x="82" y="0"/>
                      </a:cubicBezTo>
                    </a:path>
                  </a:pathLst>
                </a:custGeom>
                <a:noFill/>
                <a:ln w="3" cap="flat">
                  <a:solidFill>
                    <a:srgbClr val="000000"/>
                  </a:solidFill>
                  <a:prstDash val="solid"/>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40" name="Line 185"/>
                <p:cNvSpPr>
                  <a:spLocks noChangeShapeType="1"/>
                </p:cNvSpPr>
                <p:nvPr/>
              </p:nvSpPr>
              <p:spPr bwMode="auto">
                <a:xfrm>
                  <a:off x="1152" y="9474"/>
                  <a:ext cx="76" cy="60"/>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41" name="Line 186"/>
                <p:cNvSpPr>
                  <a:spLocks noChangeShapeType="1"/>
                </p:cNvSpPr>
                <p:nvPr/>
              </p:nvSpPr>
              <p:spPr bwMode="auto">
                <a:xfrm flipH="1">
                  <a:off x="1097" y="9474"/>
                  <a:ext cx="55" cy="83"/>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42" name="Freeform 187"/>
                <p:cNvSpPr>
                  <a:spLocks/>
                </p:cNvSpPr>
                <p:nvPr/>
              </p:nvSpPr>
              <p:spPr bwMode="auto">
                <a:xfrm>
                  <a:off x="1099" y="9450"/>
                  <a:ext cx="54" cy="26"/>
                </a:xfrm>
                <a:custGeom>
                  <a:avLst/>
                  <a:gdLst/>
                  <a:ahLst/>
                  <a:cxnLst>
                    <a:cxn ang="0">
                      <a:pos x="53" y="24"/>
                    </a:cxn>
                    <a:cxn ang="0">
                      <a:pos x="50" y="16"/>
                    </a:cxn>
                    <a:cxn ang="0">
                      <a:pos x="42" y="21"/>
                    </a:cxn>
                    <a:cxn ang="0">
                      <a:pos x="35" y="25"/>
                    </a:cxn>
                    <a:cxn ang="0">
                      <a:pos x="32" y="17"/>
                    </a:cxn>
                    <a:cxn ang="0">
                      <a:pos x="28" y="8"/>
                    </a:cxn>
                    <a:cxn ang="0">
                      <a:pos x="21" y="13"/>
                    </a:cxn>
                    <a:cxn ang="0">
                      <a:pos x="14" y="18"/>
                    </a:cxn>
                    <a:cxn ang="0">
                      <a:pos x="10" y="9"/>
                    </a:cxn>
                    <a:cxn ang="0">
                      <a:pos x="7" y="1"/>
                    </a:cxn>
                    <a:cxn ang="0">
                      <a:pos x="0" y="5"/>
                    </a:cxn>
                  </a:cxnLst>
                  <a:rect l="0" t="0" r="r" b="b"/>
                  <a:pathLst>
                    <a:path w="54" h="26">
                      <a:moveTo>
                        <a:pt x="53" y="24"/>
                      </a:moveTo>
                      <a:cubicBezTo>
                        <a:pt x="54" y="21"/>
                        <a:pt x="53" y="17"/>
                        <a:pt x="50" y="16"/>
                      </a:cubicBezTo>
                      <a:cubicBezTo>
                        <a:pt x="47" y="15"/>
                        <a:pt x="44" y="17"/>
                        <a:pt x="42" y="21"/>
                      </a:cubicBezTo>
                      <a:cubicBezTo>
                        <a:pt x="41" y="24"/>
                        <a:pt x="38" y="26"/>
                        <a:pt x="35" y="25"/>
                      </a:cubicBezTo>
                      <a:cubicBezTo>
                        <a:pt x="32" y="24"/>
                        <a:pt x="31" y="20"/>
                        <a:pt x="32" y="17"/>
                      </a:cubicBezTo>
                      <a:cubicBezTo>
                        <a:pt x="33" y="13"/>
                        <a:pt x="31" y="9"/>
                        <a:pt x="28" y="8"/>
                      </a:cubicBezTo>
                      <a:cubicBezTo>
                        <a:pt x="25" y="7"/>
                        <a:pt x="22" y="9"/>
                        <a:pt x="21" y="13"/>
                      </a:cubicBezTo>
                      <a:cubicBezTo>
                        <a:pt x="20" y="17"/>
                        <a:pt x="17" y="19"/>
                        <a:pt x="14" y="18"/>
                      </a:cubicBezTo>
                      <a:cubicBezTo>
                        <a:pt x="11" y="17"/>
                        <a:pt x="9" y="13"/>
                        <a:pt x="10" y="9"/>
                      </a:cubicBezTo>
                      <a:cubicBezTo>
                        <a:pt x="11" y="6"/>
                        <a:pt x="10" y="2"/>
                        <a:pt x="7" y="1"/>
                      </a:cubicBezTo>
                      <a:cubicBezTo>
                        <a:pt x="4" y="0"/>
                        <a:pt x="1" y="2"/>
                        <a:pt x="0" y="5"/>
                      </a:cubicBezTo>
                    </a:path>
                  </a:pathLst>
                </a:custGeom>
                <a:noFill/>
                <a:ln w="3" cap="flat">
                  <a:solidFill>
                    <a:srgbClr val="000000"/>
                  </a:solidFill>
                  <a:prstDash val="solid"/>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43" name="Line 188"/>
                <p:cNvSpPr>
                  <a:spLocks noChangeShapeType="1"/>
                </p:cNvSpPr>
                <p:nvPr/>
              </p:nvSpPr>
              <p:spPr bwMode="auto">
                <a:xfrm>
                  <a:off x="1363" y="9346"/>
                  <a:ext cx="70" cy="6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44" name="Line 189"/>
                <p:cNvSpPr>
                  <a:spLocks noChangeShapeType="1"/>
                </p:cNvSpPr>
                <p:nvPr/>
              </p:nvSpPr>
              <p:spPr bwMode="auto">
                <a:xfrm>
                  <a:off x="1376" y="9341"/>
                  <a:ext cx="60" cy="59"/>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45" name="Line 190"/>
                <p:cNvSpPr>
                  <a:spLocks noChangeShapeType="1"/>
                </p:cNvSpPr>
                <p:nvPr/>
              </p:nvSpPr>
              <p:spPr bwMode="auto">
                <a:xfrm flipV="1">
                  <a:off x="1363" y="9246"/>
                  <a:ext cx="20" cy="100"/>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46" name="Line 191"/>
                <p:cNvSpPr>
                  <a:spLocks noChangeShapeType="1"/>
                </p:cNvSpPr>
                <p:nvPr/>
              </p:nvSpPr>
              <p:spPr bwMode="auto">
                <a:xfrm flipV="1">
                  <a:off x="1433" y="9383"/>
                  <a:ext cx="89" cy="3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47" name="Line 192"/>
                <p:cNvSpPr>
                  <a:spLocks noChangeShapeType="1"/>
                </p:cNvSpPr>
                <p:nvPr/>
              </p:nvSpPr>
              <p:spPr bwMode="auto">
                <a:xfrm flipV="1">
                  <a:off x="1383" y="9215"/>
                  <a:ext cx="89" cy="3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48" name="Line 193"/>
                <p:cNvSpPr>
                  <a:spLocks noChangeShapeType="1"/>
                </p:cNvSpPr>
                <p:nvPr/>
              </p:nvSpPr>
              <p:spPr bwMode="auto">
                <a:xfrm flipV="1">
                  <a:off x="1392" y="9228"/>
                  <a:ext cx="77" cy="2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49" name="Line 194"/>
                <p:cNvSpPr>
                  <a:spLocks noChangeShapeType="1"/>
                </p:cNvSpPr>
                <p:nvPr/>
              </p:nvSpPr>
              <p:spPr bwMode="auto">
                <a:xfrm flipV="1">
                  <a:off x="1522" y="9283"/>
                  <a:ext cx="19" cy="100"/>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50" name="Line 195"/>
                <p:cNvSpPr>
                  <a:spLocks noChangeShapeType="1"/>
                </p:cNvSpPr>
                <p:nvPr/>
              </p:nvSpPr>
              <p:spPr bwMode="auto">
                <a:xfrm flipV="1">
                  <a:off x="1512" y="9287"/>
                  <a:ext cx="17" cy="86"/>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51" name="Line 196"/>
                <p:cNvSpPr>
                  <a:spLocks noChangeShapeType="1"/>
                </p:cNvSpPr>
                <p:nvPr/>
              </p:nvSpPr>
              <p:spPr bwMode="auto">
                <a:xfrm>
                  <a:off x="1472" y="9215"/>
                  <a:ext cx="69" cy="6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52" name="Line 197"/>
                <p:cNvSpPr>
                  <a:spLocks noChangeShapeType="1"/>
                </p:cNvSpPr>
                <p:nvPr/>
              </p:nvSpPr>
              <p:spPr bwMode="auto">
                <a:xfrm flipV="1">
                  <a:off x="1700" y="9288"/>
                  <a:ext cx="88" cy="31"/>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53" name="Line 198"/>
                <p:cNvSpPr>
                  <a:spLocks noChangeShapeType="1"/>
                </p:cNvSpPr>
                <p:nvPr/>
              </p:nvSpPr>
              <p:spPr bwMode="auto">
                <a:xfrm flipV="1">
                  <a:off x="1709" y="9302"/>
                  <a:ext cx="77" cy="27"/>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54" name="Line 199"/>
                <p:cNvSpPr>
                  <a:spLocks noChangeShapeType="1"/>
                </p:cNvSpPr>
                <p:nvPr/>
              </p:nvSpPr>
              <p:spPr bwMode="auto">
                <a:xfrm flipH="1">
                  <a:off x="1680" y="9319"/>
                  <a:ext cx="20" cy="100"/>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55" name="Line 200"/>
                <p:cNvSpPr>
                  <a:spLocks noChangeShapeType="1"/>
                </p:cNvSpPr>
                <p:nvPr/>
              </p:nvSpPr>
              <p:spPr bwMode="auto">
                <a:xfrm>
                  <a:off x="1788" y="9288"/>
                  <a:ext cx="70" cy="68"/>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56" name="Line 201"/>
                <p:cNvSpPr>
                  <a:spLocks noChangeShapeType="1"/>
                </p:cNvSpPr>
                <p:nvPr/>
              </p:nvSpPr>
              <p:spPr bwMode="auto">
                <a:xfrm>
                  <a:off x="1680" y="9419"/>
                  <a:ext cx="70" cy="69"/>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57" name="Line 202"/>
                <p:cNvSpPr>
                  <a:spLocks noChangeShapeType="1"/>
                </p:cNvSpPr>
                <p:nvPr/>
              </p:nvSpPr>
              <p:spPr bwMode="auto">
                <a:xfrm>
                  <a:off x="1692" y="9415"/>
                  <a:ext cx="60" cy="59"/>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58" name="Line 203"/>
                <p:cNvSpPr>
                  <a:spLocks noChangeShapeType="1"/>
                </p:cNvSpPr>
                <p:nvPr/>
              </p:nvSpPr>
              <p:spPr bwMode="auto">
                <a:xfrm flipH="1">
                  <a:off x="1839" y="9356"/>
                  <a:ext cx="19" cy="100"/>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59" name="Line 204"/>
                <p:cNvSpPr>
                  <a:spLocks noChangeShapeType="1"/>
                </p:cNvSpPr>
                <p:nvPr/>
              </p:nvSpPr>
              <p:spPr bwMode="auto">
                <a:xfrm flipH="1">
                  <a:off x="1829" y="9361"/>
                  <a:ext cx="17" cy="85"/>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60" name="Line 205"/>
                <p:cNvSpPr>
                  <a:spLocks noChangeShapeType="1"/>
                </p:cNvSpPr>
                <p:nvPr/>
              </p:nvSpPr>
              <p:spPr bwMode="auto">
                <a:xfrm flipV="1">
                  <a:off x="1750" y="9456"/>
                  <a:ext cx="89" cy="32"/>
                </a:xfrm>
                <a:prstGeom prst="line">
                  <a:avLst/>
                </a:prstGeom>
                <a:noFill/>
                <a:ln w="3" cap="rnd">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grpSp>
        </p:grpSp>
        <p:sp>
          <p:nvSpPr>
            <p:cNvPr id="231" name="Tekstvak 230"/>
            <p:cNvSpPr txBox="1"/>
            <p:nvPr/>
          </p:nvSpPr>
          <p:spPr>
            <a:xfrm>
              <a:off x="171255" y="2863969"/>
              <a:ext cx="5120825" cy="276999"/>
            </a:xfrm>
            <a:prstGeom prst="rect">
              <a:avLst/>
            </a:prstGeom>
            <a:noFill/>
          </p:spPr>
          <p:txBody>
            <a:bodyPr wrap="none" rtlCol="0">
              <a:spAutoFit/>
            </a:bodyPr>
            <a:lstStyle/>
            <a:p>
              <a:r>
                <a:rPr lang="nl-NL" sz="1200" b="1" dirty="0" err="1">
                  <a:solidFill>
                    <a:srgbClr val="0070C0"/>
                  </a:solidFill>
                </a:rPr>
                <a:t>Propiconazole</a:t>
              </a:r>
              <a:r>
                <a:rPr lang="nl-NL" sz="1200" b="1" dirty="0">
                  <a:solidFill>
                    <a:srgbClr val="0070C0"/>
                  </a:solidFill>
                </a:rPr>
                <a:t>; </a:t>
              </a:r>
              <a:r>
                <a:rPr lang="nl-NL" sz="1200" b="1" dirty="0" err="1">
                  <a:solidFill>
                    <a:srgbClr val="0070C0"/>
                  </a:solidFill>
                </a:rPr>
                <a:t>tebuconazole</a:t>
              </a:r>
              <a:r>
                <a:rPr lang="nl-NL" sz="1200" b="1" dirty="0">
                  <a:solidFill>
                    <a:srgbClr val="0070C0"/>
                  </a:solidFill>
                </a:rPr>
                <a:t>; </a:t>
              </a:r>
              <a:r>
                <a:rPr lang="nl-NL" sz="1200" b="1" dirty="0" err="1">
                  <a:solidFill>
                    <a:srgbClr val="0070C0"/>
                  </a:solidFill>
                </a:rPr>
                <a:t>epoxiconazole</a:t>
              </a:r>
              <a:r>
                <a:rPr lang="nl-NL" sz="1200" b="1" dirty="0">
                  <a:solidFill>
                    <a:srgbClr val="0070C0"/>
                  </a:solidFill>
                </a:rPr>
                <a:t>; </a:t>
              </a:r>
              <a:r>
                <a:rPr lang="nl-NL" sz="1200" b="1" dirty="0" err="1">
                  <a:solidFill>
                    <a:srgbClr val="0070C0"/>
                  </a:solidFill>
                </a:rPr>
                <a:t>difenoconazole</a:t>
              </a:r>
              <a:r>
                <a:rPr lang="nl-NL" sz="1200" b="1" dirty="0">
                  <a:solidFill>
                    <a:srgbClr val="0070C0"/>
                  </a:solidFill>
                </a:rPr>
                <a:t>; </a:t>
              </a:r>
              <a:r>
                <a:rPr lang="nl-NL" sz="1200" b="1" dirty="0" err="1">
                  <a:solidFill>
                    <a:srgbClr val="0070C0"/>
                  </a:solidFill>
                </a:rPr>
                <a:t>bromuconazole</a:t>
              </a:r>
              <a:endParaRPr lang="nl-NL" sz="1200" b="1" dirty="0">
                <a:solidFill>
                  <a:srgbClr val="0070C0"/>
                </a:solidFill>
              </a:endParaRPr>
            </a:p>
          </p:txBody>
        </p:sp>
      </p:grpSp>
      <p:sp>
        <p:nvSpPr>
          <p:cNvPr id="235" name="Rectangle 4">
            <a:extLst>
              <a:ext uri="{FF2B5EF4-FFF2-40B4-BE49-F238E27FC236}">
                <a16:creationId xmlns:a16="http://schemas.microsoft.com/office/drawing/2014/main" id="{A561F421-0AC7-4132-BDC8-B0C7B8C44BE1}"/>
              </a:ext>
            </a:extLst>
          </p:cNvPr>
          <p:cNvSpPr>
            <a:spLocks noChangeArrowheads="1"/>
          </p:cNvSpPr>
          <p:nvPr/>
        </p:nvSpPr>
        <p:spPr bwMode="auto">
          <a:xfrm>
            <a:off x="4783792" y="6490893"/>
            <a:ext cx="43744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latin typeface="+mj-lt"/>
              </a:rPr>
              <a:t>Verweij. Lancet Infect Dis 2009;9:789-95</a:t>
            </a:r>
          </a:p>
        </p:txBody>
      </p:sp>
      <p:sp>
        <p:nvSpPr>
          <p:cNvPr id="233" name="Rechthoek 232">
            <a:extLst>
              <a:ext uri="{FF2B5EF4-FFF2-40B4-BE49-F238E27FC236}">
                <a16:creationId xmlns:a16="http://schemas.microsoft.com/office/drawing/2014/main" id="{A4A6112B-57B2-496A-8457-2D9B926FD75A}"/>
              </a:ext>
            </a:extLst>
          </p:cNvPr>
          <p:cNvSpPr/>
          <p:nvPr/>
        </p:nvSpPr>
        <p:spPr>
          <a:xfrm>
            <a:off x="472837" y="403816"/>
            <a:ext cx="8276903" cy="584775"/>
          </a:xfrm>
          <a:prstGeom prst="rect">
            <a:avLst/>
          </a:prstGeom>
        </p:spPr>
        <p:txBody>
          <a:bodyPr wrap="square">
            <a:spAutoFit/>
          </a:bodyPr>
          <a:lstStyle/>
          <a:p>
            <a:pPr lvl="0" algn="ctr" fontAlgn="auto">
              <a:spcBef>
                <a:spcPct val="0"/>
              </a:spcBef>
              <a:spcAft>
                <a:spcPts val="0"/>
              </a:spcAft>
              <a:buClrTx/>
              <a:buSzTx/>
              <a:buNone/>
              <a:defRPr/>
            </a:pPr>
            <a:r>
              <a:rPr lang="en-US" sz="3200" dirty="0">
                <a:latin typeface="Calibri Light" panose="020F0302020204030204" pitchFamily="34" charset="0"/>
                <a:cs typeface="Arial" charset="0"/>
              </a:rPr>
              <a:t>Resistance in </a:t>
            </a:r>
            <a:r>
              <a:rPr lang="en-US" sz="3200" i="1" dirty="0">
                <a:latin typeface="Calibri Light" panose="020F0302020204030204" pitchFamily="34" charset="0"/>
                <a:cs typeface="Arial" charset="0"/>
              </a:rPr>
              <a:t>A. fumigatus, </a:t>
            </a:r>
            <a:r>
              <a:rPr lang="en-US" sz="3200" dirty="0">
                <a:latin typeface="Calibri Light" panose="020F0302020204030204" pitchFamily="34" charset="0"/>
                <a:cs typeface="Arial" charset="0"/>
              </a:rPr>
              <a:t>a One Health problem</a:t>
            </a:r>
          </a:p>
        </p:txBody>
      </p:sp>
      <p:pic>
        <p:nvPicPr>
          <p:cNvPr id="234" name="Picture 2" descr="image1.tif">
            <a:extLst>
              <a:ext uri="{FF2B5EF4-FFF2-40B4-BE49-F238E27FC236}">
                <a16:creationId xmlns:a16="http://schemas.microsoft.com/office/drawing/2014/main" id="{B8CCE65F-E616-43BB-89B2-DDDE96A173FD}"/>
              </a:ext>
            </a:extLst>
          </p:cNvPr>
          <p:cNvPicPr>
            <a:picLocks noChangeAspect="1"/>
          </p:cNvPicPr>
          <p:nvPr/>
        </p:nvPicPr>
        <p:blipFill>
          <a:blip r:embed="rId5">
            <a:extLst>
              <a:ext uri="{28A0092B-C50C-407E-A947-70E740481C1C}">
                <a14:useLocalDpi xmlns:a14="http://schemas.microsoft.com/office/drawing/2010/main" val="0"/>
              </a:ext>
            </a:extLst>
          </a:blip>
          <a:srcRect l="909" r="909"/>
          <a:stretch>
            <a:fillRect/>
          </a:stretch>
        </p:blipFill>
        <p:spPr bwMode="auto">
          <a:xfrm>
            <a:off x="2377996" y="954399"/>
            <a:ext cx="3389897" cy="1826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7" name="Afbeelding 236">
            <a:extLst>
              <a:ext uri="{FF2B5EF4-FFF2-40B4-BE49-F238E27FC236}">
                <a16:creationId xmlns:a16="http://schemas.microsoft.com/office/drawing/2014/main" id="{97D3EC6E-68B7-40C6-8AA5-BAF844E035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62" y="954399"/>
            <a:ext cx="2839343" cy="1824974"/>
          </a:xfrm>
          <a:prstGeom prst="rect">
            <a:avLst/>
          </a:prstGeom>
        </p:spPr>
      </p:pic>
    </p:spTree>
    <p:extLst>
      <p:ext uri="{BB962C8B-B14F-4D97-AF65-F5344CB8AC3E}">
        <p14:creationId xmlns:p14="http://schemas.microsoft.com/office/powerpoint/2010/main" val="2308820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a:graphicFrameLocks/>
          </p:cNvGraphicFramePr>
          <p:nvPr/>
        </p:nvGraphicFramePr>
        <p:xfrm>
          <a:off x="611560" y="836712"/>
          <a:ext cx="7632848" cy="4896544"/>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Rechte verbindingslijn 3"/>
          <p:cNvCxnSpPr/>
          <p:nvPr/>
        </p:nvCxnSpPr>
        <p:spPr>
          <a:xfrm>
            <a:off x="1187624" y="3573016"/>
            <a:ext cx="6336704" cy="0"/>
          </a:xfrm>
          <a:prstGeom prst="line">
            <a:avLst/>
          </a:prstGeom>
          <a:ln w="28575" cmpd="sng">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 name="Tekstvak 4"/>
          <p:cNvSpPr txBox="1"/>
          <p:nvPr/>
        </p:nvSpPr>
        <p:spPr>
          <a:xfrm>
            <a:off x="179512" y="2852936"/>
            <a:ext cx="409036" cy="461665"/>
          </a:xfrm>
          <a:prstGeom prst="rect">
            <a:avLst/>
          </a:prstGeom>
          <a:noFill/>
        </p:spPr>
        <p:txBody>
          <a:bodyPr wrap="none" rtlCol="0">
            <a:spAutoFit/>
          </a:bodyPr>
          <a:lstStyle/>
          <a:p>
            <a:r>
              <a:rPr lang="en-US" sz="2400" b="1" dirty="0">
                <a:solidFill>
                  <a:srgbClr val="000090"/>
                </a:solidFill>
              </a:rPr>
              <a:t>%</a:t>
            </a:r>
          </a:p>
        </p:txBody>
      </p:sp>
      <p:sp>
        <p:nvSpPr>
          <p:cNvPr id="6" name="Tekstvak 5"/>
          <p:cNvSpPr txBox="1"/>
          <p:nvPr/>
        </p:nvSpPr>
        <p:spPr>
          <a:xfrm>
            <a:off x="7596336" y="836712"/>
            <a:ext cx="959217" cy="461665"/>
          </a:xfrm>
          <a:prstGeom prst="rect">
            <a:avLst/>
          </a:prstGeom>
          <a:noFill/>
        </p:spPr>
        <p:txBody>
          <a:bodyPr wrap="none" rtlCol="0">
            <a:spAutoFit/>
          </a:bodyPr>
          <a:lstStyle/>
          <a:p>
            <a:r>
              <a:rPr lang="en-US" sz="2400" b="1" dirty="0">
                <a:solidFill>
                  <a:srgbClr val="000090"/>
                </a:solidFill>
              </a:rPr>
              <a:t>23.7%</a:t>
            </a:r>
          </a:p>
        </p:txBody>
      </p:sp>
      <p:sp>
        <p:nvSpPr>
          <p:cNvPr id="7" name="Tekstvak 6"/>
          <p:cNvSpPr txBox="1"/>
          <p:nvPr/>
        </p:nvSpPr>
        <p:spPr>
          <a:xfrm>
            <a:off x="7596336" y="2132856"/>
            <a:ext cx="721021" cy="461665"/>
          </a:xfrm>
          <a:prstGeom prst="rect">
            <a:avLst/>
          </a:prstGeom>
          <a:noFill/>
        </p:spPr>
        <p:txBody>
          <a:bodyPr wrap="none" rtlCol="0">
            <a:spAutoFit/>
          </a:bodyPr>
          <a:lstStyle/>
          <a:p>
            <a:r>
              <a:rPr lang="en-US" sz="2400" b="1" dirty="0">
                <a:solidFill>
                  <a:srgbClr val="000090"/>
                </a:solidFill>
              </a:rPr>
              <a:t>16%</a:t>
            </a:r>
          </a:p>
        </p:txBody>
      </p:sp>
      <p:sp>
        <p:nvSpPr>
          <p:cNvPr id="8" name="Tekstvak 7"/>
          <p:cNvSpPr txBox="1"/>
          <p:nvPr/>
        </p:nvSpPr>
        <p:spPr>
          <a:xfrm>
            <a:off x="7596336" y="2492896"/>
            <a:ext cx="959217" cy="461665"/>
          </a:xfrm>
          <a:prstGeom prst="rect">
            <a:avLst/>
          </a:prstGeom>
          <a:noFill/>
        </p:spPr>
        <p:txBody>
          <a:bodyPr wrap="none" rtlCol="0">
            <a:spAutoFit/>
          </a:bodyPr>
          <a:lstStyle/>
          <a:p>
            <a:r>
              <a:rPr lang="en-US" sz="2400" b="1" dirty="0">
                <a:solidFill>
                  <a:srgbClr val="000090"/>
                </a:solidFill>
              </a:rPr>
              <a:t>14.6%</a:t>
            </a:r>
          </a:p>
        </p:txBody>
      </p:sp>
      <p:sp>
        <p:nvSpPr>
          <p:cNvPr id="9" name="Tekstvak 8"/>
          <p:cNvSpPr txBox="1"/>
          <p:nvPr/>
        </p:nvSpPr>
        <p:spPr>
          <a:xfrm>
            <a:off x="7596336" y="2852936"/>
            <a:ext cx="959217" cy="461665"/>
          </a:xfrm>
          <a:prstGeom prst="rect">
            <a:avLst/>
          </a:prstGeom>
          <a:noFill/>
        </p:spPr>
        <p:txBody>
          <a:bodyPr wrap="none" rtlCol="0">
            <a:spAutoFit/>
          </a:bodyPr>
          <a:lstStyle/>
          <a:p>
            <a:r>
              <a:rPr lang="en-US" sz="2400" b="1" dirty="0">
                <a:solidFill>
                  <a:srgbClr val="000090"/>
                </a:solidFill>
              </a:rPr>
              <a:t>12.9%</a:t>
            </a:r>
          </a:p>
        </p:txBody>
      </p:sp>
      <p:sp>
        <p:nvSpPr>
          <p:cNvPr id="10" name="Tekstvak 9"/>
          <p:cNvSpPr txBox="1"/>
          <p:nvPr/>
        </p:nvSpPr>
        <p:spPr>
          <a:xfrm>
            <a:off x="7596336" y="3212976"/>
            <a:ext cx="959217" cy="461665"/>
          </a:xfrm>
          <a:prstGeom prst="rect">
            <a:avLst/>
          </a:prstGeom>
          <a:noFill/>
        </p:spPr>
        <p:txBody>
          <a:bodyPr wrap="none" rtlCol="0">
            <a:spAutoFit/>
          </a:bodyPr>
          <a:lstStyle/>
          <a:p>
            <a:r>
              <a:rPr lang="en-US" sz="2400" b="1" dirty="0">
                <a:solidFill>
                  <a:srgbClr val="000090"/>
                </a:solidFill>
              </a:rPr>
              <a:t>10.6%</a:t>
            </a:r>
          </a:p>
        </p:txBody>
      </p:sp>
      <p:sp>
        <p:nvSpPr>
          <p:cNvPr id="11" name="Rechthoek 10"/>
          <p:cNvSpPr/>
          <p:nvPr/>
        </p:nvSpPr>
        <p:spPr>
          <a:xfrm>
            <a:off x="543569" y="338753"/>
            <a:ext cx="8276903" cy="600164"/>
          </a:xfrm>
          <a:prstGeom prst="rect">
            <a:avLst/>
          </a:prstGeom>
        </p:spPr>
        <p:txBody>
          <a:bodyPr wrap="square">
            <a:spAutoFit/>
          </a:bodyPr>
          <a:lstStyle/>
          <a:p>
            <a:pPr lvl="0" algn="ctr" fontAlgn="auto">
              <a:spcBef>
                <a:spcPct val="0"/>
              </a:spcBef>
              <a:spcAft>
                <a:spcPts val="0"/>
              </a:spcAft>
              <a:buClrTx/>
              <a:buSzTx/>
              <a:buNone/>
              <a:defRPr/>
            </a:pPr>
            <a:r>
              <a:rPr lang="en-US" sz="3300" dirty="0">
                <a:latin typeface="Calibri Light" panose="020F0302020204030204" pitchFamily="34" charset="0"/>
                <a:cs typeface="Arial" charset="0"/>
              </a:rPr>
              <a:t>Acquired azole resistance in </a:t>
            </a:r>
            <a:r>
              <a:rPr lang="en-US" sz="3300" i="1" dirty="0">
                <a:latin typeface="Calibri Light" panose="020F0302020204030204" pitchFamily="34" charset="0"/>
                <a:cs typeface="Arial" charset="0"/>
              </a:rPr>
              <a:t>A. fumigatus</a:t>
            </a:r>
            <a:endParaRPr lang="en-US" sz="3300" dirty="0">
              <a:latin typeface="Calibri Light" panose="020F0302020204030204" pitchFamily="34" charset="0"/>
              <a:cs typeface="Arial" charset="0"/>
            </a:endParaRPr>
          </a:p>
        </p:txBody>
      </p:sp>
      <p:sp>
        <p:nvSpPr>
          <p:cNvPr id="12" name="Rectangle 4">
            <a:extLst>
              <a:ext uri="{FF2B5EF4-FFF2-40B4-BE49-F238E27FC236}">
                <a16:creationId xmlns:a16="http://schemas.microsoft.com/office/drawing/2014/main" id="{66D57190-804F-4A03-9A41-CAD39F937614}"/>
              </a:ext>
            </a:extLst>
          </p:cNvPr>
          <p:cNvSpPr>
            <a:spLocks noChangeArrowheads="1"/>
          </p:cNvSpPr>
          <p:nvPr/>
        </p:nvSpPr>
        <p:spPr bwMode="auto">
          <a:xfrm>
            <a:off x="875322" y="6403116"/>
            <a:ext cx="24824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1200" dirty="0">
                <a:hlinkClick r:id="rId3">
                  <a:extLst>
                    <a:ext uri="{A12FA001-AC4F-418D-AE19-62706E023703}">
                      <ahyp:hlinkClr xmlns:ahyp="http://schemas.microsoft.com/office/drawing/2018/hyperlinkcolor" val="tx"/>
                    </a:ext>
                  </a:extLst>
                </a:hlinkClick>
              </a:rPr>
              <a:t>www.swab.nl</a:t>
            </a:r>
            <a:r>
              <a:rPr lang="en-US" sz="1200" dirty="0"/>
              <a:t>: </a:t>
            </a:r>
            <a:r>
              <a:rPr lang="en-US" sz="1200" dirty="0" err="1"/>
              <a:t>Netmap</a:t>
            </a:r>
            <a:r>
              <a:rPr lang="en-US" sz="1200" dirty="0"/>
              <a:t> 2017:128-31</a:t>
            </a:r>
          </a:p>
        </p:txBody>
      </p:sp>
      <p:pic>
        <p:nvPicPr>
          <p:cNvPr id="13" name="Picture 2" descr="http://tijlv.studentenweb.org/mt/archives/nederland.jpg">
            <a:extLst>
              <a:ext uri="{FF2B5EF4-FFF2-40B4-BE49-F238E27FC236}">
                <a16:creationId xmlns:a16="http://schemas.microsoft.com/office/drawing/2014/main" id="{391670AF-EFF5-4ACC-B96E-796A0B9DDFE0}"/>
              </a:ext>
            </a:extLst>
          </p:cNvPr>
          <p:cNvPicPr>
            <a:picLocks noChangeAspect="1" noChangeArrowheads="1"/>
          </p:cNvPicPr>
          <p:nvPr/>
        </p:nvPicPr>
        <p:blipFill>
          <a:blip r:embed="rId4" cstate="print"/>
          <a:srcRect/>
          <a:stretch>
            <a:fillRect/>
          </a:stretch>
        </p:blipFill>
        <p:spPr bwMode="auto">
          <a:xfrm>
            <a:off x="6516822" y="3925263"/>
            <a:ext cx="2482411" cy="2863885"/>
          </a:xfrm>
          <a:prstGeom prst="rect">
            <a:avLst/>
          </a:prstGeom>
          <a:noFill/>
          <a:ln w="9525">
            <a:noFill/>
            <a:miter lim="800000"/>
            <a:headEnd/>
            <a:tailEnd/>
          </a:ln>
        </p:spPr>
      </p:pic>
      <p:grpSp>
        <p:nvGrpSpPr>
          <p:cNvPr id="14" name="Groep 19">
            <a:extLst>
              <a:ext uri="{FF2B5EF4-FFF2-40B4-BE49-F238E27FC236}">
                <a16:creationId xmlns:a16="http://schemas.microsoft.com/office/drawing/2014/main" id="{5287DF4F-D6AD-4785-A7D6-F7F9EFA22381}"/>
              </a:ext>
            </a:extLst>
          </p:cNvPr>
          <p:cNvGrpSpPr/>
          <p:nvPr/>
        </p:nvGrpSpPr>
        <p:grpSpPr>
          <a:xfrm>
            <a:off x="7237621" y="4138697"/>
            <a:ext cx="1438449" cy="1487188"/>
            <a:chOff x="6805495" y="2198793"/>
            <a:chExt cx="2437869" cy="2444849"/>
          </a:xfrm>
        </p:grpSpPr>
        <p:sp>
          <p:nvSpPr>
            <p:cNvPr id="15" name="5-puntige ster 16">
              <a:extLst>
                <a:ext uri="{FF2B5EF4-FFF2-40B4-BE49-F238E27FC236}">
                  <a16:creationId xmlns:a16="http://schemas.microsoft.com/office/drawing/2014/main" id="{2A4CEF23-1FB6-453D-B671-3691EE9A1236}"/>
                </a:ext>
              </a:extLst>
            </p:cNvPr>
            <p:cNvSpPr/>
            <p:nvPr/>
          </p:nvSpPr>
          <p:spPr>
            <a:xfrm>
              <a:off x="8029631" y="4429330"/>
              <a:ext cx="214313" cy="2143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None/>
                <a:defRPr/>
              </a:pPr>
              <a:endParaRPr lang="nl-NL" sz="2000" b="1">
                <a:solidFill>
                  <a:srgbClr val="0070C0"/>
                </a:solidFill>
              </a:endParaRPr>
            </a:p>
          </p:txBody>
        </p:sp>
        <p:sp>
          <p:nvSpPr>
            <p:cNvPr id="16" name="5-puntige ster 18">
              <a:extLst>
                <a:ext uri="{FF2B5EF4-FFF2-40B4-BE49-F238E27FC236}">
                  <a16:creationId xmlns:a16="http://schemas.microsoft.com/office/drawing/2014/main" id="{4612589F-0AA7-4A09-8C19-5C2E7DDFC39B}"/>
                </a:ext>
              </a:extLst>
            </p:cNvPr>
            <p:cNvSpPr/>
            <p:nvPr/>
          </p:nvSpPr>
          <p:spPr>
            <a:xfrm>
              <a:off x="6949511" y="4357322"/>
              <a:ext cx="214312" cy="21431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None/>
                <a:defRPr/>
              </a:pPr>
              <a:endParaRPr lang="nl-NL" sz="2000" b="1">
                <a:solidFill>
                  <a:srgbClr val="0070C0"/>
                </a:solidFill>
              </a:endParaRPr>
            </a:p>
          </p:txBody>
        </p:sp>
        <p:sp>
          <p:nvSpPr>
            <p:cNvPr id="17" name="5-puntige ster 19">
              <a:extLst>
                <a:ext uri="{FF2B5EF4-FFF2-40B4-BE49-F238E27FC236}">
                  <a16:creationId xmlns:a16="http://schemas.microsoft.com/office/drawing/2014/main" id="{01D749DC-53BB-4121-8976-7A9AF5C41523}"/>
                </a:ext>
              </a:extLst>
            </p:cNvPr>
            <p:cNvSpPr/>
            <p:nvPr/>
          </p:nvSpPr>
          <p:spPr>
            <a:xfrm>
              <a:off x="9029052" y="2198793"/>
              <a:ext cx="214312" cy="21431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None/>
                <a:defRPr/>
              </a:pPr>
              <a:endParaRPr lang="nl-NL" sz="2000" b="1">
                <a:solidFill>
                  <a:srgbClr val="0070C0"/>
                </a:solidFill>
              </a:endParaRPr>
            </a:p>
          </p:txBody>
        </p:sp>
        <p:sp>
          <p:nvSpPr>
            <p:cNvPr id="18" name="5-puntige ster 22">
              <a:extLst>
                <a:ext uri="{FF2B5EF4-FFF2-40B4-BE49-F238E27FC236}">
                  <a16:creationId xmlns:a16="http://schemas.microsoft.com/office/drawing/2014/main" id="{F9D668E4-FF11-4EFF-8E10-4B98C7FD4B33}"/>
                </a:ext>
              </a:extLst>
            </p:cNvPr>
            <p:cNvSpPr/>
            <p:nvPr/>
          </p:nvSpPr>
          <p:spPr>
            <a:xfrm>
              <a:off x="6805495" y="3997282"/>
              <a:ext cx="214312" cy="214313"/>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None/>
                <a:defRPr/>
              </a:pPr>
              <a:endParaRPr lang="nl-NL" sz="2000" b="1">
                <a:solidFill>
                  <a:srgbClr val="0070C0"/>
                </a:solidFill>
              </a:endParaRPr>
            </a:p>
          </p:txBody>
        </p:sp>
      </p:grpSp>
      <p:sp>
        <p:nvSpPr>
          <p:cNvPr id="19" name="5-puntige ster 28">
            <a:extLst>
              <a:ext uri="{FF2B5EF4-FFF2-40B4-BE49-F238E27FC236}">
                <a16:creationId xmlns:a16="http://schemas.microsoft.com/office/drawing/2014/main" id="{EAF593C5-5FF6-4BC4-9A8D-38BB7D67ED06}"/>
              </a:ext>
            </a:extLst>
          </p:cNvPr>
          <p:cNvSpPr/>
          <p:nvPr/>
        </p:nvSpPr>
        <p:spPr>
          <a:xfrm>
            <a:off x="7489180" y="4903759"/>
            <a:ext cx="214312" cy="214313"/>
          </a:xfrm>
          <a:prstGeom prst="star5">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None/>
              <a:defRPr/>
            </a:pPr>
            <a:endParaRPr lang="nl-NL" sz="2000" b="1">
              <a:solidFill>
                <a:srgbClr val="0070C0"/>
              </a:solidFill>
            </a:endParaRPr>
          </a:p>
        </p:txBody>
      </p:sp>
    </p:spTree>
    <p:extLst>
      <p:ext uri="{BB962C8B-B14F-4D97-AF65-F5344CB8AC3E}">
        <p14:creationId xmlns:p14="http://schemas.microsoft.com/office/powerpoint/2010/main" val="3130499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png"/>
          <p:cNvPicPr>
            <a:picLocks noChangeAspect="1"/>
          </p:cNvPicPr>
          <p:nvPr/>
        </p:nvPicPr>
        <p:blipFill>
          <a:blip r:embed="rId3" cstate="print"/>
          <a:srcRect/>
          <a:stretch>
            <a:fillRect/>
          </a:stretch>
        </p:blipFill>
        <p:spPr bwMode="auto">
          <a:xfrm>
            <a:off x="468313" y="1230054"/>
            <a:ext cx="8270875" cy="4057650"/>
          </a:xfrm>
          <a:prstGeom prst="rect">
            <a:avLst/>
          </a:prstGeom>
          <a:noFill/>
          <a:ln w="12700" cap="flat" cmpd="sng">
            <a:noFill/>
            <a:prstDash val="solid"/>
            <a:miter lim="400000"/>
            <a:headEnd type="none" w="med" len="med"/>
            <a:tailEnd type="none" w="med" len="med"/>
          </a:ln>
          <a:effectLst/>
        </p:spPr>
      </p:pic>
      <p:sp>
        <p:nvSpPr>
          <p:cNvPr id="3" name="Titel 4">
            <a:extLst>
              <a:ext uri="{FF2B5EF4-FFF2-40B4-BE49-F238E27FC236}">
                <a16:creationId xmlns:a16="http://schemas.microsoft.com/office/drawing/2014/main" id="{3036D4E2-6DCD-4125-A3A5-15543BEEE770}"/>
              </a:ext>
            </a:extLst>
          </p:cNvPr>
          <p:cNvSpPr txBox="1">
            <a:spLocks/>
          </p:cNvSpPr>
          <p:nvPr/>
        </p:nvSpPr>
        <p:spPr bwMode="auto">
          <a:xfrm>
            <a:off x="0" y="498475"/>
            <a:ext cx="9144000" cy="533400"/>
          </a:xfrm>
          <a:prstGeom prst="rect">
            <a:avLst/>
          </a:prstGeom>
          <a:noFill/>
          <a:ln>
            <a:miter lim="800000"/>
            <a:headEnd/>
            <a:tailEnd/>
          </a:ln>
        </p:spPr>
        <p:txBody>
          <a:bodyPr vert="horz" wrap="square" lIns="91440" tIns="45720" rIns="91440" bIns="45720" numCol="1" anchor="t" anchorCtr="0" compatLnSpc="1">
            <a:prstTxWarp prst="textNoShape">
              <a:avLst/>
            </a:prstTxWarp>
            <a:normAutofit fontScale="82500" lnSpcReduction="20000"/>
          </a:bodyPr>
          <a:lstStyle/>
          <a:p>
            <a:pPr marL="0" marR="0" lvl="0" indent="0" algn="ctr" defTabSz="914400" rtl="0" eaLnBrk="1" fontAlgn="auto" latinLnBrk="0" hangingPunct="1">
              <a:lnSpc>
                <a:spcPct val="100000"/>
              </a:lnSpc>
              <a:spcBef>
                <a:spcPct val="0"/>
              </a:spcBef>
              <a:spcAft>
                <a:spcPts val="0"/>
              </a:spcAft>
              <a:buClr>
                <a:srgbClr val="C00000"/>
              </a:buClr>
              <a:buSzTx/>
              <a:buFont typeface="Arial" pitchFamily="34" charset="0"/>
              <a:buNone/>
              <a:tabLst/>
              <a:defRPr/>
            </a:pPr>
            <a:r>
              <a:rPr lang="nl-NL" sz="4000" dirty="0" err="1">
                <a:latin typeface="Calibri Light"/>
                <a:ea typeface="+mj-ea"/>
                <a:cs typeface="Calibri Light"/>
              </a:rPr>
              <a:t>Examples</a:t>
            </a:r>
            <a:r>
              <a:rPr lang="nl-NL" sz="4000" dirty="0">
                <a:latin typeface="Calibri Light"/>
                <a:ea typeface="+mj-ea"/>
                <a:cs typeface="Calibri Light"/>
              </a:rPr>
              <a:t> of </a:t>
            </a:r>
            <a:r>
              <a:rPr lang="nl-NL" sz="4000" dirty="0" err="1">
                <a:latin typeface="Calibri Light"/>
                <a:ea typeface="+mj-ea"/>
                <a:cs typeface="Calibri Light"/>
              </a:rPr>
              <a:t>effective</a:t>
            </a:r>
            <a:r>
              <a:rPr lang="nl-NL" sz="4000" dirty="0">
                <a:latin typeface="Calibri Light"/>
                <a:ea typeface="+mj-ea"/>
                <a:cs typeface="Calibri Light"/>
              </a:rPr>
              <a:t> </a:t>
            </a:r>
            <a:r>
              <a:rPr lang="nl-NL" sz="4000" dirty="0" err="1">
                <a:latin typeface="Calibri Light"/>
                <a:ea typeface="+mj-ea"/>
                <a:cs typeface="Calibri Light"/>
              </a:rPr>
              <a:t>implementation</a:t>
            </a:r>
            <a:r>
              <a:rPr lang="nl-NL" sz="4000" dirty="0">
                <a:latin typeface="Calibri Light"/>
                <a:ea typeface="+mj-ea"/>
                <a:cs typeface="Calibri Light"/>
              </a:rPr>
              <a:t>?</a:t>
            </a:r>
            <a:endParaRPr kumimoji="0" lang="nl-NL" sz="4000" b="0" i="0" u="none" strike="noStrike" kern="1200" cap="none" spc="0" normalizeH="0" baseline="0" noProof="0" dirty="0">
              <a:ln>
                <a:noFill/>
              </a:ln>
              <a:solidFill>
                <a:schemeClr val="tx1"/>
              </a:solidFill>
              <a:effectLst/>
              <a:uLnTx/>
              <a:uFillTx/>
              <a:latin typeface="Calibri Light"/>
              <a:ea typeface="+mj-ea"/>
              <a:cs typeface="Calibri Light"/>
            </a:endParaRPr>
          </a:p>
        </p:txBody>
      </p:sp>
    </p:spTree>
  </p:cSld>
  <p:clrMapOvr>
    <a:masterClrMapping/>
  </p:clrMapOvr>
  <p:transition spd="med"/>
</p:sld>
</file>

<file path=ppt/theme/theme1.xml><?xml version="1.0" encoding="utf-8"?>
<a:theme xmlns:a="http://schemas.openxmlformats.org/drawingml/2006/main" name="UGent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25000" lnSpcReduction="20000"/>
      </a:bodyPr>
      <a:lstStyle>
        <a:defPPr>
          <a:defRPr i="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34110</TotalTime>
  <Words>2011</Words>
  <Application>Microsoft Office PowerPoint</Application>
  <PresentationFormat>Diavoorstelling (4:3)</PresentationFormat>
  <Paragraphs>418</Paragraphs>
  <Slides>43</Slides>
  <Notes>33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43</vt:i4>
      </vt:variant>
    </vt:vector>
  </HeadingPairs>
  <TitlesOfParts>
    <vt:vector size="52" baseType="lpstr">
      <vt:lpstr>Arial</vt:lpstr>
      <vt:lpstr>Calibri</vt:lpstr>
      <vt:lpstr>Calibri Light</vt:lpstr>
      <vt:lpstr>Gill Sans</vt:lpstr>
      <vt:lpstr>msgothic</vt:lpstr>
      <vt:lpstr>Times New Roman</vt:lpstr>
      <vt:lpstr>Trebuchet MS</vt:lpstr>
      <vt:lpstr>Wingdings</vt:lpstr>
      <vt:lpstr>UGent 2015</vt:lpstr>
      <vt:lpstr>Exemples d’implémentation en bon usage des antibiotiques </vt:lpstr>
      <vt:lpstr>Examples of implementation projects for appropriate antibiotic use  </vt:lpstr>
      <vt:lpstr>Conflict of interest</vt:lpstr>
      <vt:lpstr>PowerPoint-presentatie</vt:lpstr>
      <vt:lpstr>PowerPoint-presentatie</vt:lpstr>
      <vt:lpstr>PowerPoint-presentatie</vt:lpstr>
      <vt:lpstr>PowerPoint-presentatie</vt:lpstr>
      <vt:lpstr>PowerPoint-presentatie</vt:lpstr>
      <vt:lpstr>PowerPoint-presentatie</vt:lpstr>
      <vt:lpstr>PowerPoint-presentatie</vt:lpstr>
      <vt:lpstr>There is NO magic bullet</vt:lpstr>
      <vt:lpstr>PowerPoint-presentatie</vt:lpstr>
      <vt:lpstr>IMPLEMENTATION = TAILORING</vt:lpstr>
      <vt:lpstr>IMPLEMENTATION = C’est l’adaptation!</vt:lpstr>
      <vt:lpstr>PowerPoint-presentatie</vt:lpstr>
      <vt:lpstr>PowerPoint-presentatie</vt:lpstr>
      <vt:lpstr>Examples from 3 settings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Cabana model of barriers to change</vt:lpstr>
      <vt:lpstr>PowerPoint-presentatie</vt:lpstr>
      <vt:lpstr>PowerPoint-presentatie</vt:lpstr>
      <vt:lpstr>PowerPoint-presentatie</vt:lpstr>
      <vt:lpstr>PowerPoint-presentatie</vt:lpstr>
      <vt:lpstr>Addressing the determinants systematically</vt:lpstr>
      <vt:lpstr>Addressing the determinants systematically:  EPOC taxonomy</vt:lpstr>
      <vt:lpstr>Development and  testing of a strategy to improve prescribing in LRTI</vt:lpstr>
      <vt:lpstr>QUANTI study</vt:lpstr>
      <vt:lpstr>DUMAS study</vt:lpstr>
      <vt:lpstr>PowerPoint-presentatie</vt:lpstr>
      <vt:lpstr>PowerPoint-presentatie</vt:lpstr>
      <vt:lpstr>Evaluation of a targeted strategy in a cluster RCT</vt:lpstr>
      <vt:lpstr>Evaluation DUMAS strategy in Interrupt Time Interval</vt:lpstr>
      <vt:lpstr>Evaluation of a targeted strategy</vt:lpstr>
      <vt:lpstr>This is research, what about daily practice?</vt:lpstr>
      <vt:lpstr>Masterclass Antimicrobial Stewardship</vt:lpstr>
    </vt:vector>
  </TitlesOfParts>
  <Company>Ghent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De Waele</dc:creator>
  <cp:lastModifiedBy>Schouten, Jeroen</cp:lastModifiedBy>
  <cp:revision>576</cp:revision>
  <dcterms:created xsi:type="dcterms:W3CDTF">2013-06-10T11:29:28Z</dcterms:created>
  <dcterms:modified xsi:type="dcterms:W3CDTF">2019-11-29T07:24:14Z</dcterms:modified>
</cp:coreProperties>
</file>