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1" r:id="rId3"/>
    <p:sldMasterId id="2147483734" r:id="rId4"/>
  </p:sldMasterIdLst>
  <p:notesMasterIdLst>
    <p:notesMasterId r:id="rId43"/>
  </p:notesMasterIdLst>
  <p:sldIdLst>
    <p:sldId id="256" r:id="rId5"/>
    <p:sldId id="344" r:id="rId6"/>
    <p:sldId id="348" r:id="rId7"/>
    <p:sldId id="349" r:id="rId8"/>
    <p:sldId id="350" r:id="rId9"/>
    <p:sldId id="365" r:id="rId10"/>
    <p:sldId id="366" r:id="rId11"/>
    <p:sldId id="367" r:id="rId12"/>
    <p:sldId id="368" r:id="rId13"/>
    <p:sldId id="369" r:id="rId14"/>
    <p:sldId id="364" r:id="rId15"/>
    <p:sldId id="351" r:id="rId16"/>
    <p:sldId id="353" r:id="rId17"/>
    <p:sldId id="352" r:id="rId18"/>
    <p:sldId id="354" r:id="rId19"/>
    <p:sldId id="355" r:id="rId20"/>
    <p:sldId id="356" r:id="rId21"/>
    <p:sldId id="357" r:id="rId22"/>
    <p:sldId id="358" r:id="rId23"/>
    <p:sldId id="379" r:id="rId24"/>
    <p:sldId id="382" r:id="rId25"/>
    <p:sldId id="383" r:id="rId26"/>
    <p:sldId id="384" r:id="rId27"/>
    <p:sldId id="385" r:id="rId28"/>
    <p:sldId id="359" r:id="rId29"/>
    <p:sldId id="375" r:id="rId30"/>
    <p:sldId id="360" r:id="rId31"/>
    <p:sldId id="361" r:id="rId32"/>
    <p:sldId id="362" r:id="rId33"/>
    <p:sldId id="363" r:id="rId34"/>
    <p:sldId id="347" r:id="rId35"/>
    <p:sldId id="376" r:id="rId36"/>
    <p:sldId id="370" r:id="rId37"/>
    <p:sldId id="371" r:id="rId38"/>
    <p:sldId id="372" r:id="rId39"/>
    <p:sldId id="373" r:id="rId40"/>
    <p:sldId id="374" r:id="rId41"/>
    <p:sldId id="317"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6F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9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63424-9B08-4E4A-85D4-B8DB095C4A89}" type="doc">
      <dgm:prSet loTypeId="urn:microsoft.com/office/officeart/2005/8/layout/process2" loCatId="process" qsTypeId="urn:microsoft.com/office/officeart/2005/8/quickstyle/simple4" qsCatId="simple" csTypeId="urn:microsoft.com/office/officeart/2005/8/colors/accent1_2" csCatId="accent1" phldr="1"/>
      <dgm:spPr/>
    </dgm:pt>
    <dgm:pt modelId="{02A2E1C1-84D1-7D45-8772-030EB7124AC9}">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ln>
          <a:noFill/>
        </a:ln>
      </dgm:spPr>
      <dgm:t>
        <a:bodyPr/>
        <a:lstStyle/>
        <a:p>
          <a:pPr algn="ctr"/>
          <a:endParaRPr lang="en-US" dirty="0">
            <a:latin typeface="Arial"/>
          </a:endParaRPr>
        </a:p>
      </dgm:t>
    </dgm:pt>
    <dgm:pt modelId="{1D8ED7AC-EBCD-9443-8756-58CAA7666222}" type="parTrans" cxnId="{63A71538-2E0B-EC4F-B39C-791E5D2D965D}">
      <dgm:prSet/>
      <dgm:spPr/>
      <dgm:t>
        <a:bodyPr/>
        <a:lstStyle/>
        <a:p>
          <a:endParaRPr lang="en-US"/>
        </a:p>
      </dgm:t>
    </dgm:pt>
    <dgm:pt modelId="{34D4514F-6D09-B244-A1F2-8E0167DEC0AD}" type="sibTrans" cxnId="{63A71538-2E0B-EC4F-B39C-791E5D2D965D}">
      <dgm:prSet/>
      <dgm:spPr/>
      <dgm:t>
        <a:bodyPr/>
        <a:lstStyle/>
        <a:p>
          <a:endParaRPr lang="en-US"/>
        </a:p>
      </dgm:t>
    </dgm:pt>
    <dgm:pt modelId="{E3451113-978A-694D-8B30-772A02112F85}">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3A11E5F6-E8B8-BA46-9644-E93E69B2768B}" type="parTrans" cxnId="{CA8653FD-9BA5-C04C-BF1E-8C6081D2158E}">
      <dgm:prSet/>
      <dgm:spPr/>
      <dgm:t>
        <a:bodyPr/>
        <a:lstStyle/>
        <a:p>
          <a:endParaRPr lang="en-US"/>
        </a:p>
      </dgm:t>
    </dgm:pt>
    <dgm:pt modelId="{145191F1-69EE-3247-963F-E08F0FF1E3B8}" type="sibTrans" cxnId="{CA8653FD-9BA5-C04C-BF1E-8C6081D2158E}">
      <dgm:prSet/>
      <dgm:spPr/>
      <dgm:t>
        <a:bodyPr/>
        <a:lstStyle/>
        <a:p>
          <a:endParaRPr lang="en-US"/>
        </a:p>
      </dgm:t>
    </dgm:pt>
    <dgm:pt modelId="{3EA91D80-C36C-D144-A58F-B442B95E26ED}">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CEC6FC07-2724-1449-9F1D-F85F265FF9F8}" type="parTrans" cxnId="{AB10D0E2-E0CC-1D41-BFC6-685AEAC7751E}">
      <dgm:prSet/>
      <dgm:spPr/>
      <dgm:t>
        <a:bodyPr/>
        <a:lstStyle/>
        <a:p>
          <a:endParaRPr lang="en-US"/>
        </a:p>
      </dgm:t>
    </dgm:pt>
    <dgm:pt modelId="{7E8AF3C1-A8C2-BB49-AC63-55D54744B18F}" type="sibTrans" cxnId="{AB10D0E2-E0CC-1D41-BFC6-685AEAC7751E}">
      <dgm:prSet/>
      <dgm:spPr/>
      <dgm:t>
        <a:bodyPr/>
        <a:lstStyle/>
        <a:p>
          <a:endParaRPr lang="en-US"/>
        </a:p>
      </dgm:t>
    </dgm:pt>
    <dgm:pt modelId="{F0B5B869-AA0B-3245-8210-73F875D71910}">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52FEA3EB-7E24-FA4F-9152-8CF32DA131A8}" type="parTrans" cxnId="{38EE3D45-E63E-7B44-8FD2-7F11B38DBD6D}">
      <dgm:prSet/>
      <dgm:spPr/>
      <dgm:t>
        <a:bodyPr/>
        <a:lstStyle/>
        <a:p>
          <a:endParaRPr lang="en-US"/>
        </a:p>
      </dgm:t>
    </dgm:pt>
    <dgm:pt modelId="{82B4ACF6-BB06-5D40-A1F9-35BF6B9E3682}" type="sibTrans" cxnId="{38EE3D45-E63E-7B44-8FD2-7F11B38DBD6D}">
      <dgm:prSet/>
      <dgm:spPr/>
      <dgm:t>
        <a:bodyPr/>
        <a:lstStyle/>
        <a:p>
          <a:endParaRPr lang="en-US"/>
        </a:p>
      </dgm:t>
    </dgm:pt>
    <dgm:pt modelId="{41B3E84E-BD6C-B14A-94E1-DA32519FD083}" type="pres">
      <dgm:prSet presAssocID="{20163424-9B08-4E4A-85D4-B8DB095C4A89}" presName="linearFlow" presStyleCnt="0">
        <dgm:presLayoutVars>
          <dgm:resizeHandles val="exact"/>
        </dgm:presLayoutVars>
      </dgm:prSet>
      <dgm:spPr/>
    </dgm:pt>
    <dgm:pt modelId="{96C1789A-3BBF-A94D-9527-FD7816BDBC2D}" type="pres">
      <dgm:prSet presAssocID="{02A2E1C1-84D1-7D45-8772-030EB7124AC9}" presName="node" presStyleLbl="node1" presStyleIdx="0" presStyleCnt="4" custScaleX="336956" custScaleY="96530" custLinFactNeighborY="55182">
        <dgm:presLayoutVars>
          <dgm:bulletEnabled val="1"/>
        </dgm:presLayoutVars>
      </dgm:prSet>
      <dgm:spPr/>
      <dgm:t>
        <a:bodyPr/>
        <a:lstStyle/>
        <a:p>
          <a:endParaRPr lang="en-US"/>
        </a:p>
      </dgm:t>
    </dgm:pt>
    <dgm:pt modelId="{B106449B-99EE-DF49-AC82-C2CEB2B442D2}" type="pres">
      <dgm:prSet presAssocID="{34D4514F-6D09-B244-A1F2-8E0167DEC0AD}" presName="sibTrans" presStyleLbl="sibTrans2D1" presStyleIdx="0" presStyleCnt="3"/>
      <dgm:spPr/>
      <dgm:t>
        <a:bodyPr/>
        <a:lstStyle/>
        <a:p>
          <a:endParaRPr lang="en-US"/>
        </a:p>
      </dgm:t>
    </dgm:pt>
    <dgm:pt modelId="{57B45558-4EE2-1C42-8B9E-8EC0497DC343}" type="pres">
      <dgm:prSet presAssocID="{34D4514F-6D09-B244-A1F2-8E0167DEC0AD}" presName="connectorText" presStyleLbl="sibTrans2D1" presStyleIdx="0" presStyleCnt="3"/>
      <dgm:spPr/>
      <dgm:t>
        <a:bodyPr/>
        <a:lstStyle/>
        <a:p>
          <a:endParaRPr lang="en-US"/>
        </a:p>
      </dgm:t>
    </dgm:pt>
    <dgm:pt modelId="{CACEAF58-CD18-E741-8071-103AA3FF053C}" type="pres">
      <dgm:prSet presAssocID="{E3451113-978A-694D-8B30-772A02112F85}" presName="node" presStyleLbl="node1" presStyleIdx="1" presStyleCnt="4" custScaleX="336956" custLinFactNeighborY="36899">
        <dgm:presLayoutVars>
          <dgm:bulletEnabled val="1"/>
        </dgm:presLayoutVars>
      </dgm:prSet>
      <dgm:spPr/>
      <dgm:t>
        <a:bodyPr/>
        <a:lstStyle/>
        <a:p>
          <a:endParaRPr lang="en-US"/>
        </a:p>
      </dgm:t>
    </dgm:pt>
    <dgm:pt modelId="{5897D324-07FF-E744-8CE3-2B43FDE500F1}" type="pres">
      <dgm:prSet presAssocID="{145191F1-69EE-3247-963F-E08F0FF1E3B8}" presName="sibTrans" presStyleLbl="sibTrans2D1" presStyleIdx="1" presStyleCnt="3"/>
      <dgm:spPr/>
      <dgm:t>
        <a:bodyPr/>
        <a:lstStyle/>
        <a:p>
          <a:endParaRPr lang="en-US"/>
        </a:p>
      </dgm:t>
    </dgm:pt>
    <dgm:pt modelId="{8B759F46-81AF-F844-964E-92AB609AFBBD}" type="pres">
      <dgm:prSet presAssocID="{145191F1-69EE-3247-963F-E08F0FF1E3B8}" presName="connectorText" presStyleLbl="sibTrans2D1" presStyleIdx="1" presStyleCnt="3"/>
      <dgm:spPr/>
      <dgm:t>
        <a:bodyPr/>
        <a:lstStyle/>
        <a:p>
          <a:endParaRPr lang="en-US"/>
        </a:p>
      </dgm:t>
    </dgm:pt>
    <dgm:pt modelId="{EB406523-D94B-704A-A73D-4530576EA98B}" type="pres">
      <dgm:prSet presAssocID="{3EA91D80-C36C-D144-A58F-B442B95E26ED}" presName="node" presStyleLbl="node1" presStyleIdx="2" presStyleCnt="4" custScaleX="336956" custLinFactNeighborY="18616">
        <dgm:presLayoutVars>
          <dgm:bulletEnabled val="1"/>
        </dgm:presLayoutVars>
      </dgm:prSet>
      <dgm:spPr/>
      <dgm:t>
        <a:bodyPr/>
        <a:lstStyle/>
        <a:p>
          <a:endParaRPr lang="en-US"/>
        </a:p>
      </dgm:t>
    </dgm:pt>
    <dgm:pt modelId="{47ACE53D-EA89-F64E-928A-5898E54B29A7}" type="pres">
      <dgm:prSet presAssocID="{7E8AF3C1-A8C2-BB49-AC63-55D54744B18F}" presName="sibTrans" presStyleLbl="sibTrans2D1" presStyleIdx="2" presStyleCnt="3" custLinFactNeighborY="7109"/>
      <dgm:spPr/>
      <dgm:t>
        <a:bodyPr/>
        <a:lstStyle/>
        <a:p>
          <a:endParaRPr lang="en-US"/>
        </a:p>
      </dgm:t>
    </dgm:pt>
    <dgm:pt modelId="{3F243D05-8109-D544-A80E-DE23D5D6D984}" type="pres">
      <dgm:prSet presAssocID="{7E8AF3C1-A8C2-BB49-AC63-55D54744B18F}" presName="connectorText" presStyleLbl="sibTrans2D1" presStyleIdx="2" presStyleCnt="3"/>
      <dgm:spPr/>
      <dgm:t>
        <a:bodyPr/>
        <a:lstStyle/>
        <a:p>
          <a:endParaRPr lang="en-US"/>
        </a:p>
      </dgm:t>
    </dgm:pt>
    <dgm:pt modelId="{3D235A7B-0B86-4348-8AE4-3A7A62DA93AC}" type="pres">
      <dgm:prSet presAssocID="{F0B5B869-AA0B-3245-8210-73F875D71910}" presName="node" presStyleLbl="node1" presStyleIdx="3" presStyleCnt="4" custScaleX="336956">
        <dgm:presLayoutVars>
          <dgm:bulletEnabled val="1"/>
        </dgm:presLayoutVars>
      </dgm:prSet>
      <dgm:spPr/>
      <dgm:t>
        <a:bodyPr/>
        <a:lstStyle/>
        <a:p>
          <a:endParaRPr lang="en-US"/>
        </a:p>
      </dgm:t>
    </dgm:pt>
  </dgm:ptLst>
  <dgm:cxnLst>
    <dgm:cxn modelId="{A35A947C-E83D-4C25-8D4D-F172EDF59216}" type="presOf" srcId="{7E8AF3C1-A8C2-BB49-AC63-55D54744B18F}" destId="{47ACE53D-EA89-F64E-928A-5898E54B29A7}" srcOrd="0" destOrd="0" presId="urn:microsoft.com/office/officeart/2005/8/layout/process2"/>
    <dgm:cxn modelId="{7F806F29-FE3D-450E-B16E-C4543E21BB4D}" type="presOf" srcId="{F0B5B869-AA0B-3245-8210-73F875D71910}" destId="{3D235A7B-0B86-4348-8AE4-3A7A62DA93AC}" srcOrd="0" destOrd="0" presId="urn:microsoft.com/office/officeart/2005/8/layout/process2"/>
    <dgm:cxn modelId="{7FEA10F4-F5D4-41E7-A0E3-050E00C5D319}" type="presOf" srcId="{20163424-9B08-4E4A-85D4-B8DB095C4A89}" destId="{41B3E84E-BD6C-B14A-94E1-DA32519FD083}" srcOrd="0" destOrd="0" presId="urn:microsoft.com/office/officeart/2005/8/layout/process2"/>
    <dgm:cxn modelId="{CE6765C3-CBA4-43F5-AF98-EDE7A75230A6}" type="presOf" srcId="{E3451113-978A-694D-8B30-772A02112F85}" destId="{CACEAF58-CD18-E741-8071-103AA3FF053C}" srcOrd="0" destOrd="0" presId="urn:microsoft.com/office/officeart/2005/8/layout/process2"/>
    <dgm:cxn modelId="{8AC6859C-92D6-4BC7-8639-3BD54A472ED0}" type="presOf" srcId="{3EA91D80-C36C-D144-A58F-B442B95E26ED}" destId="{EB406523-D94B-704A-A73D-4530576EA98B}" srcOrd="0" destOrd="0" presId="urn:microsoft.com/office/officeart/2005/8/layout/process2"/>
    <dgm:cxn modelId="{62C5A16F-49DC-4703-961B-F18EA9C07152}" type="presOf" srcId="{02A2E1C1-84D1-7D45-8772-030EB7124AC9}" destId="{96C1789A-3BBF-A94D-9527-FD7816BDBC2D}" srcOrd="0" destOrd="0" presId="urn:microsoft.com/office/officeart/2005/8/layout/process2"/>
    <dgm:cxn modelId="{AB10D0E2-E0CC-1D41-BFC6-685AEAC7751E}" srcId="{20163424-9B08-4E4A-85D4-B8DB095C4A89}" destId="{3EA91D80-C36C-D144-A58F-B442B95E26ED}" srcOrd="2" destOrd="0" parTransId="{CEC6FC07-2724-1449-9F1D-F85F265FF9F8}" sibTransId="{7E8AF3C1-A8C2-BB49-AC63-55D54744B18F}"/>
    <dgm:cxn modelId="{B854B634-E03F-4218-8488-991361DDFD16}" type="presOf" srcId="{145191F1-69EE-3247-963F-E08F0FF1E3B8}" destId="{8B759F46-81AF-F844-964E-92AB609AFBBD}" srcOrd="1" destOrd="0" presId="urn:microsoft.com/office/officeart/2005/8/layout/process2"/>
    <dgm:cxn modelId="{63A71538-2E0B-EC4F-B39C-791E5D2D965D}" srcId="{20163424-9B08-4E4A-85D4-B8DB095C4A89}" destId="{02A2E1C1-84D1-7D45-8772-030EB7124AC9}" srcOrd="0" destOrd="0" parTransId="{1D8ED7AC-EBCD-9443-8756-58CAA7666222}" sibTransId="{34D4514F-6D09-B244-A1F2-8E0167DEC0AD}"/>
    <dgm:cxn modelId="{38EE3D45-E63E-7B44-8FD2-7F11B38DBD6D}" srcId="{20163424-9B08-4E4A-85D4-B8DB095C4A89}" destId="{F0B5B869-AA0B-3245-8210-73F875D71910}" srcOrd="3" destOrd="0" parTransId="{52FEA3EB-7E24-FA4F-9152-8CF32DA131A8}" sibTransId="{82B4ACF6-BB06-5D40-A1F9-35BF6B9E3682}"/>
    <dgm:cxn modelId="{C000A782-97F1-4A94-B8A1-FC2386668812}" type="presOf" srcId="{34D4514F-6D09-B244-A1F2-8E0167DEC0AD}" destId="{57B45558-4EE2-1C42-8B9E-8EC0497DC343}" srcOrd="1" destOrd="0" presId="urn:microsoft.com/office/officeart/2005/8/layout/process2"/>
    <dgm:cxn modelId="{8FF5C8F8-7456-4D89-95A4-AC5974117D2F}" type="presOf" srcId="{7E8AF3C1-A8C2-BB49-AC63-55D54744B18F}" destId="{3F243D05-8109-D544-A80E-DE23D5D6D984}" srcOrd="1" destOrd="0" presId="urn:microsoft.com/office/officeart/2005/8/layout/process2"/>
    <dgm:cxn modelId="{CA8653FD-9BA5-C04C-BF1E-8C6081D2158E}" srcId="{20163424-9B08-4E4A-85D4-B8DB095C4A89}" destId="{E3451113-978A-694D-8B30-772A02112F85}" srcOrd="1" destOrd="0" parTransId="{3A11E5F6-E8B8-BA46-9644-E93E69B2768B}" sibTransId="{145191F1-69EE-3247-963F-E08F0FF1E3B8}"/>
    <dgm:cxn modelId="{5C038932-9C44-42D6-A4D0-F26357FCE7CC}" type="presOf" srcId="{34D4514F-6D09-B244-A1F2-8E0167DEC0AD}" destId="{B106449B-99EE-DF49-AC82-C2CEB2B442D2}" srcOrd="0" destOrd="0" presId="urn:microsoft.com/office/officeart/2005/8/layout/process2"/>
    <dgm:cxn modelId="{C923D5D7-C738-4FAD-A2BE-E931CB92C66A}" type="presOf" srcId="{145191F1-69EE-3247-963F-E08F0FF1E3B8}" destId="{5897D324-07FF-E744-8CE3-2B43FDE500F1}" srcOrd="0" destOrd="0" presId="urn:microsoft.com/office/officeart/2005/8/layout/process2"/>
    <dgm:cxn modelId="{16FEC679-4D03-44B0-8E61-9CD30CE02441}" type="presParOf" srcId="{41B3E84E-BD6C-B14A-94E1-DA32519FD083}" destId="{96C1789A-3BBF-A94D-9527-FD7816BDBC2D}" srcOrd="0" destOrd="0" presId="urn:microsoft.com/office/officeart/2005/8/layout/process2"/>
    <dgm:cxn modelId="{EADA5BC5-7313-4B36-9EBF-91A3B82BD01D}" type="presParOf" srcId="{41B3E84E-BD6C-B14A-94E1-DA32519FD083}" destId="{B106449B-99EE-DF49-AC82-C2CEB2B442D2}" srcOrd="1" destOrd="0" presId="urn:microsoft.com/office/officeart/2005/8/layout/process2"/>
    <dgm:cxn modelId="{F056ECAF-33CE-466D-A915-55CB7D684449}" type="presParOf" srcId="{B106449B-99EE-DF49-AC82-C2CEB2B442D2}" destId="{57B45558-4EE2-1C42-8B9E-8EC0497DC343}" srcOrd="0" destOrd="0" presId="urn:microsoft.com/office/officeart/2005/8/layout/process2"/>
    <dgm:cxn modelId="{90D3F056-CEB6-478F-B3A4-A7D25B60023B}" type="presParOf" srcId="{41B3E84E-BD6C-B14A-94E1-DA32519FD083}" destId="{CACEAF58-CD18-E741-8071-103AA3FF053C}" srcOrd="2" destOrd="0" presId="urn:microsoft.com/office/officeart/2005/8/layout/process2"/>
    <dgm:cxn modelId="{1FDC9475-B6DB-49F5-9C8C-E10A793B03D7}" type="presParOf" srcId="{41B3E84E-BD6C-B14A-94E1-DA32519FD083}" destId="{5897D324-07FF-E744-8CE3-2B43FDE500F1}" srcOrd="3" destOrd="0" presId="urn:microsoft.com/office/officeart/2005/8/layout/process2"/>
    <dgm:cxn modelId="{20710FCB-AFDC-4F8F-A87A-0EB7104B91B6}" type="presParOf" srcId="{5897D324-07FF-E744-8CE3-2B43FDE500F1}" destId="{8B759F46-81AF-F844-964E-92AB609AFBBD}" srcOrd="0" destOrd="0" presId="urn:microsoft.com/office/officeart/2005/8/layout/process2"/>
    <dgm:cxn modelId="{6A5374E8-6FBF-4901-98B5-4CBDD17711FE}" type="presParOf" srcId="{41B3E84E-BD6C-B14A-94E1-DA32519FD083}" destId="{EB406523-D94B-704A-A73D-4530576EA98B}" srcOrd="4" destOrd="0" presId="urn:microsoft.com/office/officeart/2005/8/layout/process2"/>
    <dgm:cxn modelId="{90FFA051-1DB2-4A80-9CC7-8EDF4F7A88DC}" type="presParOf" srcId="{41B3E84E-BD6C-B14A-94E1-DA32519FD083}" destId="{47ACE53D-EA89-F64E-928A-5898E54B29A7}" srcOrd="5" destOrd="0" presId="urn:microsoft.com/office/officeart/2005/8/layout/process2"/>
    <dgm:cxn modelId="{8DA10931-5145-486E-939A-1417EAF6B002}" type="presParOf" srcId="{47ACE53D-EA89-F64E-928A-5898E54B29A7}" destId="{3F243D05-8109-D544-A80E-DE23D5D6D984}" srcOrd="0" destOrd="0" presId="urn:microsoft.com/office/officeart/2005/8/layout/process2"/>
    <dgm:cxn modelId="{F42A2959-D3D5-41C2-981C-11D05318426A}" type="presParOf" srcId="{41B3E84E-BD6C-B14A-94E1-DA32519FD083}" destId="{3D235A7B-0B86-4348-8AE4-3A7A62DA93A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789A-3BBF-A94D-9527-FD7816BDBC2D}">
      <dsp:nvSpPr>
        <dsp:cNvPr id="0" name=""/>
        <dsp:cNvSpPr/>
      </dsp:nvSpPr>
      <dsp:spPr>
        <a:xfrm>
          <a:off x="0" y="255268"/>
          <a:ext cx="5029199" cy="887734"/>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latin typeface="Arial"/>
          </a:endParaRPr>
        </a:p>
      </dsp:txBody>
      <dsp:txXfrm>
        <a:off x="26001" y="281269"/>
        <a:ext cx="4977197" cy="835732"/>
      </dsp:txXfrm>
    </dsp:sp>
    <dsp:sp modelId="{B106449B-99EE-DF49-AC82-C2CEB2B442D2}">
      <dsp:nvSpPr>
        <dsp:cNvPr id="0" name=""/>
        <dsp:cNvSpPr/>
      </dsp:nvSpPr>
      <dsp:spPr>
        <a:xfrm rot="5400000">
          <a:off x="2373692" y="1123959"/>
          <a:ext cx="281815" cy="41384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390448" y="1189971"/>
        <a:ext cx="248304" cy="197271"/>
      </dsp:txXfrm>
    </dsp:sp>
    <dsp:sp modelId="{CACEAF58-CD18-E741-8071-103AA3FF053C}">
      <dsp:nvSpPr>
        <dsp:cNvPr id="0" name=""/>
        <dsp:cNvSpPr/>
      </dsp:nvSpPr>
      <dsp:spPr>
        <a:xfrm>
          <a:off x="0" y="15187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26936" y="1545692"/>
        <a:ext cx="4975327" cy="865774"/>
      </dsp:txXfrm>
    </dsp:sp>
    <dsp:sp modelId="{5897D324-07FF-E744-8CE3-2B43FDE500F1}">
      <dsp:nvSpPr>
        <dsp:cNvPr id="0" name=""/>
        <dsp:cNvSpPr/>
      </dsp:nvSpPr>
      <dsp:spPr>
        <a:xfrm rot="5400000">
          <a:off x="2373692" y="2419359"/>
          <a:ext cx="281815" cy="41384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390448" y="2485371"/>
        <a:ext cx="248304" cy="197271"/>
      </dsp:txXfrm>
    </dsp:sp>
    <dsp:sp modelId="{EB406523-D94B-704A-A73D-4530576EA98B}">
      <dsp:nvSpPr>
        <dsp:cNvPr id="0" name=""/>
        <dsp:cNvSpPr/>
      </dsp:nvSpPr>
      <dsp:spPr>
        <a:xfrm>
          <a:off x="0" y="28141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26936" y="2841092"/>
        <a:ext cx="4975327" cy="865774"/>
      </dsp:txXfrm>
    </dsp:sp>
    <dsp:sp modelId="{47ACE53D-EA89-F64E-928A-5898E54B29A7}">
      <dsp:nvSpPr>
        <dsp:cNvPr id="0" name=""/>
        <dsp:cNvSpPr/>
      </dsp:nvSpPr>
      <dsp:spPr>
        <a:xfrm rot="5400000">
          <a:off x="2374266" y="3743413"/>
          <a:ext cx="280666" cy="41384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390447" y="3810000"/>
        <a:ext cx="248304" cy="196466"/>
      </dsp:txXfrm>
    </dsp:sp>
    <dsp:sp modelId="{3D235A7B-0B86-4348-8AE4-3A7A62DA93AC}">
      <dsp:nvSpPr>
        <dsp:cNvPr id="0" name=""/>
        <dsp:cNvSpPr/>
      </dsp:nvSpPr>
      <dsp:spPr>
        <a:xfrm>
          <a:off x="0" y="4108024"/>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26936" y="4134960"/>
        <a:ext cx="4975327" cy="8657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74DF0-2FF5-44D4-BAF2-7160D7BF97C9}" type="datetimeFigureOut">
              <a:rPr lang="fr-FR" smtClean="0"/>
              <a:t>29/11/2019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3F432-03D7-4089-9471-B58C4C1B3F5F}" type="slidenum">
              <a:rPr lang="fr-FR" smtClean="0"/>
              <a:t>‹N°›</a:t>
            </a:fld>
            <a:endParaRPr lang="fr-FR"/>
          </a:p>
        </p:txBody>
      </p:sp>
    </p:spTree>
    <p:extLst>
      <p:ext uri="{BB962C8B-B14F-4D97-AF65-F5344CB8AC3E}">
        <p14:creationId xmlns:p14="http://schemas.microsoft.com/office/powerpoint/2010/main" val="156391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D53F432-03D7-4089-9471-B58C4C1B3F5F}" type="slidenum">
              <a:rPr lang="fr-FR" smtClean="0"/>
              <a:t>1</a:t>
            </a:fld>
            <a:endParaRPr lang="fr-FR"/>
          </a:p>
        </p:txBody>
      </p:sp>
    </p:spTree>
    <p:extLst>
      <p:ext uri="{BB962C8B-B14F-4D97-AF65-F5344CB8AC3E}">
        <p14:creationId xmlns:p14="http://schemas.microsoft.com/office/powerpoint/2010/main" val="372673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12</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3</a:t>
            </a:fld>
            <a:endParaRPr lang="en-US"/>
          </a:p>
        </p:txBody>
      </p:sp>
    </p:spTree>
    <p:extLst>
      <p:ext uri="{BB962C8B-B14F-4D97-AF65-F5344CB8AC3E}">
        <p14:creationId xmlns:p14="http://schemas.microsoft.com/office/powerpoint/2010/main" val="184400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970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5917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6</a:t>
            </a:fld>
            <a:endParaRPr lang="en-US"/>
          </a:p>
        </p:txBody>
      </p:sp>
    </p:spTree>
    <p:extLst>
      <p:ext uri="{BB962C8B-B14F-4D97-AF65-F5344CB8AC3E}">
        <p14:creationId xmlns:p14="http://schemas.microsoft.com/office/powerpoint/2010/main" val="217542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E1F045AB-E0D0-4C5F-9B49-439FB630B4CD}" type="slidenum">
              <a:rPr lang="en-US"/>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E1F045AB-E0D0-4C5F-9B49-439FB630B4CD}" type="slidenum">
              <a:rPr lang="en-US"/>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E1F045AB-E0D0-4C5F-9B49-439FB630B4CD}" type="slidenum">
              <a:rPr lang="en-US"/>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E1F045AB-E0D0-4C5F-9B49-439FB630B4CD}" type="slidenum">
              <a:rPr lang="en-US"/>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174F704-C656-4569-8651-6510D64BD02A}" type="datetime1">
              <a:rPr lang="fr-FR" smtClean="0"/>
              <a:t>29/11/2019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190841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9DB13E-470D-42D4-9BBB-7D6D99807ED6}" type="datetime1">
              <a:rPr lang="fr-FR" smtClean="0"/>
              <a:t>29/11/2019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377575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851D6B-EDC7-4E0B-90DD-BFFB2283B7C8}" type="datetime1">
              <a:rPr lang="fr-FR" smtClean="0"/>
              <a:t>29/11/2019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264264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59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45085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242605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276234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52130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275086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2020153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331812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AB1ECA-45C5-47DE-AC99-41D4733E5DD0}" type="datetime1">
              <a:rPr lang="fr-FR" smtClean="0"/>
              <a:t>29/11/2019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95948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1655306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2564731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1119091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solidFill>
                  <a:prstClr val="black">
                    <a:tint val="75000"/>
                  </a:prstClr>
                </a:solidFill>
              </a:rPr>
              <a:pPr/>
              <a:t>29.11.2019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6503F10-1381-1445-B09D-6D89530560D5}" type="slidenum">
              <a:rPr lang="de-DE" smtClean="0">
                <a:solidFill>
                  <a:prstClr val="black">
                    <a:tint val="75000"/>
                  </a:prstClr>
                </a:solidFill>
              </a:rPr>
              <a:pPr/>
              <a:t>‹N°›</a:t>
            </a:fld>
            <a:endParaRPr lang="de-DE">
              <a:solidFill>
                <a:prstClr val="black">
                  <a:tint val="75000"/>
                </a:prstClr>
              </a:solidFill>
            </a:endParaRPr>
          </a:p>
        </p:txBody>
      </p:sp>
    </p:spTree>
    <p:extLst>
      <p:ext uri="{BB962C8B-B14F-4D97-AF65-F5344CB8AC3E}">
        <p14:creationId xmlns:p14="http://schemas.microsoft.com/office/powerpoint/2010/main" val="4128399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880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lvl1pPr algn="l">
              <a:defRPr sz="28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8"/>
          <p:cNvSpPr>
            <a:spLocks noGrp="1"/>
          </p:cNvSpPr>
          <p:nvPr>
            <p:ph sz="quarter" idx="10"/>
          </p:nvPr>
        </p:nvSpPr>
        <p:spPr>
          <a:xfrm>
            <a:off x="457200" y="1905000"/>
            <a:ext cx="8229600" cy="4191000"/>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solidFill>
                  <a:prstClr val="black">
                    <a:tint val="75000"/>
                  </a:prstClr>
                </a:solidFill>
              </a:rPr>
              <a:pPr>
                <a:defRPr/>
              </a:pPr>
              <a:t>‹N°›</a:t>
            </a:fld>
            <a:endParaRPr lang="en-US" dirty="0">
              <a:solidFill>
                <a:prstClr val="black">
                  <a:tint val="75000"/>
                </a:prstClr>
              </a:solidFill>
            </a:endParaRPr>
          </a:p>
        </p:txBody>
      </p:sp>
    </p:spTree>
    <p:extLst>
      <p:ext uri="{BB962C8B-B14F-4D97-AF65-F5344CB8AC3E}">
        <p14:creationId xmlns:p14="http://schemas.microsoft.com/office/powerpoint/2010/main" val="212904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50447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93736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47102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2275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6BE9CDB-594E-4D8C-8A78-4EB0097CFFE8}" type="datetime1">
              <a:rPr lang="fr-FR" smtClean="0"/>
              <a:t>29/11/2019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2988120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04590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09792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68781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49875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29AD8-88CA-3244-8E06-3F0086DBE535}" type="datetimeFigureOut">
              <a:rPr lang="en-US" smtClean="0">
                <a:solidFill>
                  <a:prstClr val="black">
                    <a:tint val="75000"/>
                  </a:prstClr>
                </a:solidFill>
              </a:rPr>
              <a:p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0C2C-E8C7-0C4E-90FB-35A653E5DDE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87958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C2EBFD-6620-458E-A274-3912D1B0D17C}" type="datetime1">
              <a:rPr lang="fr-FR" smtClean="0">
                <a:solidFill>
                  <a:prstClr val="black">
                    <a:tint val="75000"/>
                  </a:prstClr>
                </a:solidFill>
              </a:rPr>
              <a:t>29/11/2019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0B95312D-63DC-4356-9F57-2637F8B2BDD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0967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159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59790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1054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914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1052E7A-9438-4CAB-A16C-FE77435BB927}" type="datetime1">
              <a:rPr lang="fr-FR" smtClean="0"/>
              <a:t>29/11/2019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3005147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5927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24754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6708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91694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18374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287561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4332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B29A64-6C0C-43FE-B2AC-86F5C38CEB3D}" type="datetime1">
              <a:rPr lang="fr-FR" smtClean="0"/>
              <a:t>29/11/2019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341807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7C9F7B0-D4B5-4B98-A414-A8F011192D49}" type="datetime1">
              <a:rPr lang="fr-FR" smtClean="0"/>
              <a:t>29/11/2019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400863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32782E-F7F5-42FD-9545-A0CFBB1B2CE6}" type="datetime1">
              <a:rPr lang="fr-FR" smtClean="0"/>
              <a:t>29/11/2019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426887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941ADA-97AB-4ADA-BDDD-B3FA6E677E13}" type="datetime1">
              <a:rPr lang="fr-FR" smtClean="0"/>
              <a:t>29/11/2019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299271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D97FBF-5D9A-4539-A0CC-687A11FBAB22}" type="datetime1">
              <a:rPr lang="fr-FR" smtClean="0"/>
              <a:t>29/11/2019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D0478D-3E42-4AA6-9E4C-ADA96855F39F}" type="slidenum">
              <a:rPr lang="fr-FR" smtClean="0"/>
              <a:t>‹N°›</a:t>
            </a:fld>
            <a:endParaRPr lang="fr-FR"/>
          </a:p>
        </p:txBody>
      </p:sp>
    </p:spTree>
    <p:extLst>
      <p:ext uri="{BB962C8B-B14F-4D97-AF65-F5344CB8AC3E}">
        <p14:creationId xmlns:p14="http://schemas.microsoft.com/office/powerpoint/2010/main" val="121416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01C54-8783-492A-96E3-08B5C07213BE}" type="datetime1">
              <a:rPr lang="fr-FR" smtClean="0"/>
              <a:t>29/11/2019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0478D-3E42-4AA6-9E4C-ADA96855F39F}" type="slidenum">
              <a:rPr lang="fr-FR" smtClean="0"/>
              <a:t>‹N°›</a:t>
            </a:fld>
            <a:endParaRPr lang="fr-FR"/>
          </a:p>
        </p:txBody>
      </p:sp>
    </p:spTree>
    <p:extLst>
      <p:ext uri="{BB962C8B-B14F-4D97-AF65-F5344CB8AC3E}">
        <p14:creationId xmlns:p14="http://schemas.microsoft.com/office/powerpoint/2010/main" val="59599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899E6CC-6106-6F4F-934A-AB87831A1202}" type="datetimeFigureOut">
              <a:rPr lang="de-DE" smtClean="0">
                <a:solidFill>
                  <a:prstClr val="black">
                    <a:tint val="75000"/>
                  </a:prstClr>
                </a:solidFill>
              </a:rPr>
              <a:pPr defTabSz="457200"/>
              <a:t>29.11.2019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6503F10-1381-1445-B09D-6D89530560D5}" type="slidenum">
              <a:rPr lang="de-DE" smtClean="0">
                <a:solidFill>
                  <a:prstClr val="black">
                    <a:tint val="75000"/>
                  </a:prstClr>
                </a:solidFill>
              </a:rPr>
              <a:pPr defTabSz="457200"/>
              <a:t>‹N°›</a:t>
            </a:fld>
            <a:endParaRPr lang="de-DE">
              <a:solidFill>
                <a:prstClr val="black">
                  <a:tint val="75000"/>
                </a:prstClr>
              </a:solidFill>
            </a:endParaRPr>
          </a:p>
        </p:txBody>
      </p:sp>
    </p:spTree>
    <p:extLst>
      <p:ext uri="{BB962C8B-B14F-4D97-AF65-F5344CB8AC3E}">
        <p14:creationId xmlns:p14="http://schemas.microsoft.com/office/powerpoint/2010/main" val="8474932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429AD8-88CA-3244-8E06-3F0086DBE535}" type="datetimeFigureOut">
              <a:rPr lang="en-US" smtClean="0">
                <a:solidFill>
                  <a:prstClr val="black">
                    <a:tint val="75000"/>
                  </a:prstClr>
                </a:solidFill>
              </a:rPr>
              <a:pPr defTabSz="457200"/>
              <a:t>11/29/2019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7F0C2C-E8C7-0C4E-90FB-35A653E5DDE4}" type="slidenum">
              <a:rPr lang="en-US" smtClean="0">
                <a:solidFill>
                  <a:prstClr val="black">
                    <a:tint val="75000"/>
                  </a:prstClr>
                </a:solidFill>
              </a:rPr>
              <a:pPr defTabSz="457200"/>
              <a:t>‹N°›</a:t>
            </a:fld>
            <a:endParaRPr lang="en-US">
              <a:solidFill>
                <a:prstClr val="black">
                  <a:tint val="75000"/>
                </a:prstClr>
              </a:solidFill>
            </a:endParaRPr>
          </a:p>
        </p:txBody>
      </p:sp>
    </p:spTree>
    <p:extLst>
      <p:ext uri="{BB962C8B-B14F-4D97-AF65-F5344CB8AC3E}">
        <p14:creationId xmlns:p14="http://schemas.microsoft.com/office/powerpoint/2010/main" val="8908785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A27C7-7B83-4A21-A56E-B7DD36A44FC9}" type="datetimeFigureOut">
              <a:rPr lang="fr-FR" smtClean="0">
                <a:solidFill>
                  <a:prstClr val="black">
                    <a:tint val="75000"/>
                  </a:prstClr>
                </a:solidFill>
              </a:rPr>
              <a:pPr/>
              <a:t>29/11/2019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0478D-3E42-4AA6-9E4C-ADA96855F3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66848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hai/cusp/modules/identify/index.html"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www.ahrq.gov/hai/cusp/modules/identify/index.html"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512913"/>
            <a:ext cx="7772400" cy="1470025"/>
          </a:xfrm>
        </p:spPr>
        <p:txBody>
          <a:bodyPr>
            <a:normAutofit fontScale="90000"/>
          </a:bodyPr>
          <a:lstStyle/>
          <a:p>
            <a:r>
              <a:rPr lang="fr-FR" sz="4800" dirty="0" smtClean="0">
                <a:solidFill>
                  <a:schemeClr val="tx2"/>
                </a:solidFill>
              </a:rPr>
              <a:t>Les méthodes d’implémentation disponibles</a:t>
            </a:r>
            <a:endParaRPr lang="fr-FR" sz="4800" dirty="0">
              <a:solidFill>
                <a:schemeClr val="tx2"/>
              </a:solidFill>
            </a:endParaRPr>
          </a:p>
        </p:txBody>
      </p:sp>
      <p:sp>
        <p:nvSpPr>
          <p:cNvPr id="3" name="Sous-titre 2"/>
          <p:cNvSpPr>
            <a:spLocks noGrp="1"/>
          </p:cNvSpPr>
          <p:nvPr>
            <p:ph type="subTitle" idx="1"/>
          </p:nvPr>
        </p:nvSpPr>
        <p:spPr>
          <a:xfrm>
            <a:off x="1371600" y="4268688"/>
            <a:ext cx="6400800" cy="1752600"/>
          </a:xfrm>
        </p:spPr>
        <p:txBody>
          <a:bodyPr/>
          <a:lstStyle/>
          <a:p>
            <a:r>
              <a:rPr lang="fr-FR" i="1" dirty="0" smtClean="0"/>
              <a:t>Gabriel </a:t>
            </a:r>
            <a:r>
              <a:rPr lang="fr-FR" i="1" dirty="0" err="1" smtClean="0"/>
              <a:t>Birgand</a:t>
            </a:r>
            <a:endParaRPr lang="fr-FR" i="1" dirty="0"/>
          </a:p>
        </p:txBody>
      </p:sp>
      <p:pic>
        <p:nvPicPr>
          <p:cNvPr id="4" name="Picture 4" descr="Ente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21" y="-5433"/>
            <a:ext cx="9158725" cy="168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1604" y="764704"/>
            <a:ext cx="2376860" cy="62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0AD0478D-3E42-4AA6-9E4C-ADA96855F39F}" type="slidenum">
              <a:rPr lang="fr-FR" smtClean="0"/>
              <a:t>1</a:t>
            </a:fld>
            <a:endParaRPr lang="fr-FR"/>
          </a:p>
        </p:txBody>
      </p:sp>
      <p:pic>
        <p:nvPicPr>
          <p:cNvPr id="10" name="Picture 2" descr="C:\Users\syadav\AppData\Local\Temp\Temp1_ESRC logo pack.zip\GIF RGB 75 Pixel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97" y="5745951"/>
            <a:ext cx="1201567" cy="9932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U:\GRANTS post award\P65779 ESRC Large Surgery\Logos\AMR%20logo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0689" y="5733256"/>
            <a:ext cx="2036783" cy="9932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GRANTS post award\P65779 ESRC Large Surgery\Logos\GCRFfullcolou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7430" y="5733256"/>
            <a:ext cx="1724472" cy="9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931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01824"/>
            <a:ext cx="8229600" cy="1143000"/>
          </a:xfrm>
        </p:spPr>
        <p:txBody>
          <a:bodyPr>
            <a:normAutofit/>
          </a:bodyPr>
          <a:lstStyle/>
          <a:p>
            <a:pPr algn="ctr"/>
            <a:r>
              <a:rPr lang="fr-FR" sz="3200" b="1" dirty="0" smtClean="0">
                <a:solidFill>
                  <a:schemeClr val="tx2"/>
                </a:solidFill>
                <a:ea typeface="ＭＳ Ｐゴシック" charset="-128"/>
              </a:rPr>
              <a:t>Implémenter </a:t>
            </a:r>
            <a:r>
              <a:rPr lang="fr-FR" sz="3200" b="1" dirty="0">
                <a:solidFill>
                  <a:schemeClr val="tx2"/>
                </a:solidFill>
                <a:ea typeface="ＭＳ Ｐゴシック" charset="-128"/>
              </a:rPr>
              <a:t>un travail </a:t>
            </a:r>
            <a:r>
              <a:rPr lang="fr-FR" sz="3200" b="1" dirty="0" smtClean="0">
                <a:solidFill>
                  <a:schemeClr val="tx2"/>
                </a:solidFill>
                <a:ea typeface="ＭＳ Ｐゴシック" charset="-128"/>
              </a:rPr>
              <a:t/>
            </a:r>
            <a:br>
              <a:rPr lang="fr-FR" sz="3200" b="1" dirty="0" smtClean="0">
                <a:solidFill>
                  <a:schemeClr val="tx2"/>
                </a:solidFill>
                <a:ea typeface="ＭＳ Ｐゴシック" charset="-128"/>
              </a:rPr>
            </a:br>
            <a:r>
              <a:rPr lang="fr-FR" sz="3200" b="1" dirty="0" smtClean="0">
                <a:solidFill>
                  <a:schemeClr val="tx2"/>
                </a:solidFill>
                <a:ea typeface="ＭＳ Ｐゴシック" charset="-128"/>
              </a:rPr>
              <a:t>d’équipe </a:t>
            </a:r>
            <a:r>
              <a:rPr lang="fr-FR" sz="3200" b="1" dirty="0">
                <a:solidFill>
                  <a:schemeClr val="tx2"/>
                </a:solidFill>
                <a:ea typeface="ＭＳ Ｐゴシック" charset="-128"/>
              </a:rPr>
              <a:t>et de communication</a:t>
            </a:r>
          </a:p>
        </p:txBody>
      </p:sp>
      <p:sp>
        <p:nvSpPr>
          <p:cNvPr id="3" name="Espace réservé du contenu 2"/>
          <p:cNvSpPr>
            <a:spLocks noGrp="1"/>
          </p:cNvSpPr>
          <p:nvPr>
            <p:ph sz="quarter" idx="10"/>
          </p:nvPr>
        </p:nvSpPr>
        <p:spPr/>
        <p:txBody>
          <a:bodyPr/>
          <a:lstStyle/>
          <a:p>
            <a:r>
              <a:rPr lang="en-US" dirty="0" err="1" smtClean="0">
                <a:latin typeface="+mn-lt"/>
              </a:rPr>
              <a:t>Comprendre</a:t>
            </a:r>
            <a:r>
              <a:rPr lang="en-US" dirty="0" smtClean="0">
                <a:latin typeface="+mn-lt"/>
              </a:rPr>
              <a:t> </a:t>
            </a:r>
            <a:r>
              <a:rPr lang="en-US" b="1" dirty="0" err="1" smtClean="0">
                <a:solidFill>
                  <a:schemeClr val="tx2"/>
                </a:solidFill>
                <a:latin typeface="+mn-lt"/>
              </a:rPr>
              <a:t>l’importance</a:t>
            </a:r>
            <a:r>
              <a:rPr lang="en-US" b="1" dirty="0" smtClean="0">
                <a:solidFill>
                  <a:schemeClr val="tx2"/>
                </a:solidFill>
                <a:latin typeface="+mn-lt"/>
              </a:rPr>
              <a:t> </a:t>
            </a:r>
            <a:r>
              <a:rPr lang="en-US" b="1" dirty="0" err="1" smtClean="0">
                <a:solidFill>
                  <a:schemeClr val="tx2"/>
                </a:solidFill>
                <a:latin typeface="+mn-lt"/>
              </a:rPr>
              <a:t>d’une</a:t>
            </a:r>
            <a:r>
              <a:rPr lang="en-US" b="1" dirty="0" smtClean="0">
                <a:solidFill>
                  <a:schemeClr val="tx2"/>
                </a:solidFill>
                <a:latin typeface="+mn-lt"/>
              </a:rPr>
              <a:t> communication </a:t>
            </a:r>
            <a:r>
              <a:rPr lang="en-US" b="1" dirty="0" err="1" smtClean="0">
                <a:solidFill>
                  <a:schemeClr val="tx2"/>
                </a:solidFill>
                <a:latin typeface="+mn-lt"/>
              </a:rPr>
              <a:t>efficace</a:t>
            </a:r>
            <a:r>
              <a:rPr lang="en-US" b="1" dirty="0" smtClean="0">
                <a:solidFill>
                  <a:schemeClr val="tx2"/>
                </a:solidFill>
                <a:latin typeface="+mn-lt"/>
              </a:rPr>
              <a:t> </a:t>
            </a:r>
            <a:endParaRPr lang="en-US" b="1" dirty="0">
              <a:solidFill>
                <a:schemeClr val="tx2"/>
              </a:solidFill>
              <a:latin typeface="+mn-lt"/>
            </a:endParaRPr>
          </a:p>
          <a:p>
            <a:r>
              <a:rPr lang="en-US" dirty="0" smtClean="0">
                <a:latin typeface="+mn-lt"/>
              </a:rPr>
              <a:t>Identifier les </a:t>
            </a:r>
            <a:r>
              <a:rPr lang="en-US" b="1" dirty="0" err="1" smtClean="0">
                <a:solidFill>
                  <a:schemeClr val="tx2"/>
                </a:solidFill>
                <a:latin typeface="+mn-lt"/>
              </a:rPr>
              <a:t>barrières</a:t>
            </a:r>
            <a:r>
              <a:rPr lang="en-US" dirty="0" smtClean="0">
                <a:latin typeface="+mn-lt"/>
              </a:rPr>
              <a:t> à la communication</a:t>
            </a:r>
          </a:p>
          <a:p>
            <a:r>
              <a:rPr lang="en-US" dirty="0" err="1" smtClean="0">
                <a:latin typeface="+mn-lt"/>
              </a:rPr>
              <a:t>Appliquer</a:t>
            </a:r>
            <a:r>
              <a:rPr lang="en-US" dirty="0" smtClean="0">
                <a:latin typeface="+mn-lt"/>
              </a:rPr>
              <a:t> des </a:t>
            </a:r>
            <a:r>
              <a:rPr lang="en-US" dirty="0" err="1" smtClean="0">
                <a:latin typeface="+mn-lt"/>
              </a:rPr>
              <a:t>outils</a:t>
            </a:r>
            <a:r>
              <a:rPr lang="en-US" dirty="0" smtClean="0">
                <a:latin typeface="+mn-lt"/>
              </a:rPr>
              <a:t> de travail </a:t>
            </a:r>
            <a:r>
              <a:rPr lang="en-US" dirty="0" err="1" smtClean="0">
                <a:latin typeface="+mn-lt"/>
              </a:rPr>
              <a:t>en</a:t>
            </a:r>
            <a:r>
              <a:rPr lang="en-US" dirty="0" smtClean="0">
                <a:latin typeface="+mn-lt"/>
              </a:rPr>
              <a:t> </a:t>
            </a:r>
            <a:r>
              <a:rPr lang="en-US" dirty="0" err="1" smtClean="0">
                <a:latin typeface="+mn-lt"/>
              </a:rPr>
              <a:t>équipe</a:t>
            </a:r>
            <a:r>
              <a:rPr lang="en-US" dirty="0" smtClean="0">
                <a:latin typeface="+mn-lt"/>
              </a:rPr>
              <a:t> et de communication</a:t>
            </a:r>
            <a:endParaRPr lang="fr-FR" dirty="0" smtClean="0">
              <a:latin typeface="+mn-lt"/>
              <a:hlinkClick r:id="rId3"/>
            </a:endParaRPr>
          </a:p>
        </p:txBody>
      </p:sp>
      <p:sp>
        <p:nvSpPr>
          <p:cNvPr id="5123" name="Slide Number Placeholder 3"/>
          <p:cNvSpPr>
            <a:spLocks noGrp="1"/>
          </p:cNvSpPr>
          <p:nvPr>
            <p:ph type="sldNum" sz="quarter" idx="12"/>
          </p:nvPr>
        </p:nvSpPr>
        <p:spPr bwMode="auto">
          <a:prstGeom prst="rect">
            <a:avLst/>
          </a:prstGeom>
          <a:noFill/>
          <a:ln>
            <a:miter lim="800000"/>
            <a:headEnd/>
            <a:tailEnd/>
          </a:ln>
        </p:spPr>
        <p:txBody>
          <a:bodyPr/>
          <a:lstStyle/>
          <a:p>
            <a:fld id="{EFD40D0F-9A7D-409A-9563-D81BB15683A8}" type="slidenum">
              <a:rPr lang="en-US"/>
              <a:pPr/>
              <a:t>10</a:t>
            </a:fld>
            <a:endParaRPr lang="en-US" dirty="0"/>
          </a:p>
        </p:txBody>
      </p:sp>
      <p:sp>
        <p:nvSpPr>
          <p:cNvPr id="5124" name="Rectangle 4"/>
          <p:cNvSpPr>
            <a:spLocks noChangeArrowheads="1"/>
          </p:cNvSpPr>
          <p:nvPr/>
        </p:nvSpPr>
        <p:spPr bwMode="auto">
          <a:xfrm>
            <a:off x="9855200" y="6129338"/>
            <a:ext cx="269875" cy="276225"/>
          </a:xfrm>
          <a:prstGeom prst="rect">
            <a:avLst/>
          </a:prstGeom>
          <a:noFill/>
          <a:ln w="9525">
            <a:noFill/>
            <a:miter lim="800000"/>
            <a:headEnd/>
            <a:tailEnd/>
          </a:ln>
        </p:spPr>
        <p:txBody>
          <a:bodyPr wrap="none">
            <a:spAutoFit/>
          </a:bodyPr>
          <a:lstStyle/>
          <a:p>
            <a:pPr algn="r"/>
            <a:fld id="{1D68B21C-7709-4CE7-A88F-0F5920DC4830}" type="slidenum">
              <a:rPr lang="en-US" sz="1200">
                <a:solidFill>
                  <a:srgbClr val="898989"/>
                </a:solidFill>
              </a:rPr>
              <a:pPr algn="r"/>
              <a:t>10</a:t>
            </a:fld>
            <a:endParaRPr lang="en-US" sz="1200" dirty="0">
              <a:solidFill>
                <a:srgbClr val="898989"/>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84983"/>
            <a:ext cx="6315458" cy="312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93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653926"/>
            <a:ext cx="8229600" cy="5159450"/>
          </a:xfrm>
        </p:spPr>
        <p:txBody>
          <a:bodyPr>
            <a:noAutofit/>
          </a:bodyPr>
          <a:lstStyle/>
          <a:p>
            <a:r>
              <a:rPr lang="en-US" sz="1800" b="1" dirty="0" smtClean="0">
                <a:solidFill>
                  <a:schemeClr val="tx2"/>
                </a:solidFill>
              </a:rPr>
              <a:t>Community-Acquired </a:t>
            </a:r>
            <a:r>
              <a:rPr lang="en-US" sz="1800" b="1" dirty="0">
                <a:solidFill>
                  <a:schemeClr val="tx2"/>
                </a:solidFill>
              </a:rPr>
              <a:t>Pneumonia </a:t>
            </a:r>
            <a:r>
              <a:rPr lang="en-US" sz="1800" dirty="0"/>
              <a:t>Clinical Decision Support Implementation </a:t>
            </a:r>
            <a:r>
              <a:rPr lang="en-US" sz="1800" dirty="0" smtClean="0"/>
              <a:t>Toolkit</a:t>
            </a:r>
          </a:p>
          <a:p>
            <a:r>
              <a:rPr lang="en-US" sz="1800" dirty="0"/>
              <a:t>Toolkit for Reduction of </a:t>
            </a:r>
            <a:r>
              <a:rPr lang="en-US" sz="1800" b="1" i="1" dirty="0">
                <a:solidFill>
                  <a:schemeClr val="tx2"/>
                </a:solidFill>
              </a:rPr>
              <a:t>Clostridium difficile </a:t>
            </a:r>
            <a:r>
              <a:rPr lang="en-US" sz="1800" b="1" dirty="0">
                <a:solidFill>
                  <a:schemeClr val="tx2"/>
                </a:solidFill>
              </a:rPr>
              <a:t>Infections </a:t>
            </a:r>
            <a:r>
              <a:rPr lang="en-US" sz="1800" dirty="0"/>
              <a:t>Through Antimicrobial Stewardship</a:t>
            </a:r>
          </a:p>
          <a:p>
            <a:r>
              <a:rPr lang="en-US" sz="1800" b="1" dirty="0">
                <a:solidFill>
                  <a:schemeClr val="tx2"/>
                </a:solidFill>
              </a:rPr>
              <a:t>Central Line Insertion </a:t>
            </a:r>
            <a:r>
              <a:rPr lang="en-US" sz="1800" dirty="0"/>
              <a:t>Care Team Checklist</a:t>
            </a:r>
          </a:p>
          <a:p>
            <a:r>
              <a:rPr lang="en-US" sz="1800" b="1" dirty="0" err="1">
                <a:solidFill>
                  <a:schemeClr val="tx2"/>
                </a:solidFill>
              </a:rPr>
              <a:t>Carbapenem</a:t>
            </a:r>
            <a:r>
              <a:rPr lang="en-US" sz="1800" b="1" dirty="0">
                <a:solidFill>
                  <a:schemeClr val="tx2"/>
                </a:solidFill>
              </a:rPr>
              <a:t>-Resistant </a:t>
            </a:r>
            <a:r>
              <a:rPr lang="en-US" sz="1800" b="1" dirty="0" err="1">
                <a:solidFill>
                  <a:schemeClr val="tx2"/>
                </a:solidFill>
              </a:rPr>
              <a:t>Enterobacteriaceae</a:t>
            </a:r>
            <a:r>
              <a:rPr lang="en-US" sz="1800" b="1" dirty="0">
                <a:solidFill>
                  <a:schemeClr val="tx2"/>
                </a:solidFill>
              </a:rPr>
              <a:t> </a:t>
            </a:r>
            <a:r>
              <a:rPr lang="en-US" sz="1800" dirty="0"/>
              <a:t>(CRE) Control and Prevention Toolkit</a:t>
            </a:r>
          </a:p>
          <a:p>
            <a:r>
              <a:rPr lang="en-US" sz="1800" dirty="0" smtClean="0"/>
              <a:t>Toolkit </a:t>
            </a:r>
            <a:r>
              <a:rPr lang="en-US" sz="1800" dirty="0"/>
              <a:t>for Reducing Central Line-Associated Blood Stream Infections</a:t>
            </a:r>
          </a:p>
          <a:p>
            <a:r>
              <a:rPr lang="en-US" sz="1800" dirty="0"/>
              <a:t>AHRQ Safety Program for </a:t>
            </a:r>
            <a:r>
              <a:rPr lang="en-US" sz="1800" b="1" dirty="0">
                <a:solidFill>
                  <a:schemeClr val="tx2"/>
                </a:solidFill>
              </a:rPr>
              <a:t>Improving Antibiotic Use</a:t>
            </a:r>
          </a:p>
          <a:p>
            <a:r>
              <a:rPr lang="en-US" sz="1800" dirty="0"/>
              <a:t>AHRQ Safety Program for Improving </a:t>
            </a:r>
            <a:r>
              <a:rPr lang="en-US" sz="1800" b="1" dirty="0">
                <a:solidFill>
                  <a:schemeClr val="tx2"/>
                </a:solidFill>
              </a:rPr>
              <a:t>Surgical Care and Recovery</a:t>
            </a:r>
          </a:p>
          <a:p>
            <a:r>
              <a:rPr lang="en-US" sz="1800" dirty="0"/>
              <a:t>Improving Your </a:t>
            </a:r>
            <a:r>
              <a:rPr lang="en-US" sz="1800" b="1" dirty="0">
                <a:solidFill>
                  <a:schemeClr val="tx2"/>
                </a:solidFill>
              </a:rPr>
              <a:t>Laboratory Testing </a:t>
            </a:r>
            <a:r>
              <a:rPr lang="en-US" sz="1800" b="1" dirty="0" smtClean="0">
                <a:solidFill>
                  <a:schemeClr val="tx2"/>
                </a:solidFill>
              </a:rPr>
              <a:t>Process</a:t>
            </a:r>
          </a:p>
          <a:p>
            <a:r>
              <a:rPr lang="en-US" sz="1800" dirty="0"/>
              <a:t>Toolkit To Promote Safe </a:t>
            </a:r>
            <a:r>
              <a:rPr lang="en-US" sz="1800" dirty="0" smtClean="0"/>
              <a:t>Surgery</a:t>
            </a:r>
          </a:p>
          <a:p>
            <a:r>
              <a:rPr lang="fr-FR" sz="1800" dirty="0" err="1"/>
              <a:t>Preventing</a:t>
            </a:r>
            <a:r>
              <a:rPr lang="fr-FR" sz="1800" dirty="0"/>
              <a:t> CLABSI and </a:t>
            </a:r>
            <a:r>
              <a:rPr lang="fr-FR" sz="1800" dirty="0" smtClean="0"/>
              <a:t>CAUTI</a:t>
            </a:r>
          </a:p>
          <a:p>
            <a:r>
              <a:rPr lang="en-US" sz="1800" dirty="0"/>
              <a:t>Toolkit To Reduce CAUTI and Other HAIs in Long-Term Care Facilities</a:t>
            </a:r>
            <a:endParaRPr lang="fr-FR" sz="1800" dirty="0"/>
          </a:p>
          <a:p>
            <a:endParaRPr lang="en-US" sz="1800" dirty="0"/>
          </a:p>
          <a:p>
            <a:endParaRPr lang="en-US" sz="1800" dirty="0"/>
          </a:p>
          <a:p>
            <a:pPr marL="0" indent="0">
              <a:buNone/>
            </a:pPr>
            <a:r>
              <a:rPr lang="en-US" sz="1800" dirty="0"/>
              <a:t/>
            </a:r>
            <a:br>
              <a:rPr lang="en-US" sz="1800" dirty="0"/>
            </a:br>
            <a:endParaRPr lang="en-US" sz="1800" b="1" dirty="0"/>
          </a:p>
          <a:p>
            <a:pPr marL="0" indent="0">
              <a:buNone/>
            </a:pPr>
            <a:endParaRPr lang="en-US" sz="1800" dirty="0" smtClean="0"/>
          </a:p>
          <a:p>
            <a:pPr marL="0" indent="0">
              <a:buNone/>
            </a:pPr>
            <a:endParaRPr lang="en-US" sz="1800" dirty="0" smtClean="0"/>
          </a:p>
          <a:p>
            <a:pPr marL="0" indent="0">
              <a:buNone/>
            </a:pPr>
            <a:endParaRPr lang="en-US" sz="1800" dirty="0" smtClean="0"/>
          </a:p>
          <a:p>
            <a:pPr>
              <a:buNone/>
            </a:pPr>
            <a:endParaRPr lang="en-US" sz="1800" dirty="0" smtClean="0">
              <a:latin typeface="Arial"/>
              <a:cs typeface="Arial"/>
            </a:endParaRPr>
          </a:p>
          <a:p>
            <a:pPr>
              <a:buNone/>
            </a:pPr>
            <a:endParaRPr lang="en-US" sz="1800" dirty="0" smtClean="0"/>
          </a:p>
        </p:txBody>
      </p:sp>
      <p:sp>
        <p:nvSpPr>
          <p:cNvPr id="5" name="Title 1"/>
          <p:cNvSpPr>
            <a:spLocks noGrp="1"/>
          </p:cNvSpPr>
          <p:nvPr>
            <p:ph type="title"/>
          </p:nvPr>
        </p:nvSpPr>
        <p:spPr>
          <a:xfrm>
            <a:off x="788016" y="779905"/>
            <a:ext cx="8229600" cy="800545"/>
          </a:xfrm>
        </p:spPr>
        <p:txBody>
          <a:bodyPr>
            <a:normAutofit/>
          </a:bodyPr>
          <a:lstStyle/>
          <a:p>
            <a:pPr marL="514350" indent="-514350" algn="ctr">
              <a:buFont typeface="+mj-lt"/>
              <a:buNone/>
            </a:pPr>
            <a:r>
              <a:rPr lang="en-US" sz="3200" b="1" dirty="0" smtClean="0">
                <a:solidFill>
                  <a:schemeClr val="tx2"/>
                </a:solidFill>
              </a:rPr>
              <a:t>Les </a:t>
            </a:r>
            <a:r>
              <a:rPr lang="en-US" sz="3200" b="1" dirty="0" err="1" smtClean="0">
                <a:solidFill>
                  <a:schemeClr val="tx2"/>
                </a:solidFill>
              </a:rPr>
              <a:t>boites</a:t>
            </a:r>
            <a:r>
              <a:rPr lang="en-US" sz="3200" b="1" dirty="0" smtClean="0">
                <a:solidFill>
                  <a:schemeClr val="tx2"/>
                </a:solidFill>
              </a:rPr>
              <a:t> à </a:t>
            </a:r>
            <a:r>
              <a:rPr lang="en-US" sz="3200" b="1" dirty="0" err="1" smtClean="0">
                <a:solidFill>
                  <a:schemeClr val="tx2"/>
                </a:solidFill>
              </a:rPr>
              <a:t>outils</a:t>
            </a:r>
            <a:endParaRPr lang="en-US" sz="3200" b="1" dirty="0">
              <a:solidFill>
                <a:schemeClr val="tx2"/>
              </a:solidFill>
            </a:endParaRPr>
          </a:p>
        </p:txBody>
      </p:sp>
      <p:sp>
        <p:nvSpPr>
          <p:cNvPr id="6"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11</a:t>
            </a:fld>
            <a:endParaRPr lang="en-US" dirty="0"/>
          </a:p>
        </p:txBody>
      </p:sp>
    </p:spTree>
    <p:extLst>
      <p:ext uri="{BB962C8B-B14F-4D97-AF65-F5344CB8AC3E}">
        <p14:creationId xmlns:p14="http://schemas.microsoft.com/office/powerpoint/2010/main" val="434614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0" y="609600"/>
            <a:ext cx="8686800" cy="838200"/>
          </a:xfrm>
        </p:spPr>
        <p:txBody>
          <a:bodyPr>
            <a:normAutofit/>
          </a:bodyPr>
          <a:lstStyle/>
          <a:p>
            <a:pPr algn="ctr"/>
            <a:r>
              <a:rPr lang="en-US" sz="3200" b="1" dirty="0" smtClean="0">
                <a:solidFill>
                  <a:schemeClr val="tx2"/>
                </a:solidFill>
                <a:cs typeface="Tahoma" pitchFamily="34" charset="0"/>
              </a:rPr>
              <a:t>Engager par le 4 E’s</a:t>
            </a:r>
            <a:endParaRPr lang="en-US" sz="3200" b="1" dirty="0" smtClean="0">
              <a:solidFill>
                <a:schemeClr val="tx2"/>
              </a:solidFill>
              <a:latin typeface="Arial" charset="0"/>
              <a:cs typeface="Arial" charset="0"/>
            </a:endParaRPr>
          </a:p>
        </p:txBody>
      </p:sp>
      <p:sp>
        <p:nvSpPr>
          <p:cNvPr id="6147" name="Slide Number Placeholder 3"/>
          <p:cNvSpPr>
            <a:spLocks noGrp="1"/>
          </p:cNvSpPr>
          <p:nvPr>
            <p:ph type="sldNum" sz="quarter" idx="12"/>
          </p:nvPr>
        </p:nvSpPr>
        <p:spPr bwMode="auto">
          <a:noFill/>
          <a:ln>
            <a:miter lim="800000"/>
            <a:headEnd/>
            <a:tailEnd/>
          </a:ln>
        </p:spPr>
        <p:txBody>
          <a:bodyPr/>
          <a:lstStyle/>
          <a:p>
            <a:fld id="{0BEFD923-06C0-4EDA-9B57-AB940DEC4F30}" type="slidenum">
              <a:rPr lang="en-US" smtClean="0"/>
              <a:pPr/>
              <a:t>12</a:t>
            </a:fld>
            <a:endParaRPr lang="en-US" smtClean="0"/>
          </a:p>
        </p:txBody>
      </p:sp>
      <p:grpSp>
        <p:nvGrpSpPr>
          <p:cNvPr id="43" name="Group 42" descr="The roles of staff, team leaders and senior leaders are interconnected when unit teams apply the 4 E’s.  The 4 E’s require teams and their leaders to Educate, Engage, Execute and Evaluate their involvement in the CUSP program.&#10;&#10;Gears symbolizing the roles of staff, unit team leaders and senior leadership depict the interconnected and dependent relationship that exists between each aspect of the unit team.       &#10;"/>
          <p:cNvGrpSpPr/>
          <p:nvPr/>
        </p:nvGrpSpPr>
        <p:grpSpPr>
          <a:xfrm>
            <a:off x="304800" y="1371600"/>
            <a:ext cx="8839200" cy="5029200"/>
            <a:chOff x="304800" y="1103531"/>
            <a:chExt cx="8839200" cy="5029200"/>
          </a:xfrm>
        </p:grpSpPr>
        <p:grpSp>
          <p:nvGrpSpPr>
            <p:cNvPr id="42" name="Group 41"/>
            <p:cNvGrpSpPr/>
            <p:nvPr/>
          </p:nvGrpSpPr>
          <p:grpSpPr>
            <a:xfrm>
              <a:off x="304800" y="1103531"/>
              <a:ext cx="5029200" cy="5029200"/>
              <a:chOff x="304800" y="1103531"/>
              <a:chExt cx="5029200" cy="5029200"/>
            </a:xfrm>
          </p:grpSpPr>
          <p:graphicFrame>
            <p:nvGraphicFramePr>
              <p:cNvPr id="21" name="Diagram 20" descr="The roles of Staff, Team Leaders and Senior Leaders are interconnected when unit teams apply the 4 E’s.  The 4 E’s require teams and their leaders to Educate, Engage, Execute and Evaluate their involvement in the CUSP program.  Gears symbolizing the roles of staff, unit team leaders and senior leadership depict the interconnected and dependent relationship that exists between each aspect of the unit team."/>
              <p:cNvGraphicFramePr/>
              <p:nvPr>
                <p:extLst>
                  <p:ext uri="{D42A27DB-BD31-4B8C-83A1-F6EECF244321}">
                    <p14:modId xmlns:p14="http://schemas.microsoft.com/office/powerpoint/2010/main" val="701783893"/>
                  </p:ext>
                </p:extLst>
              </p:nvPr>
            </p:nvGraphicFramePr>
            <p:xfrm>
              <a:off x="304800" y="1103531"/>
              <a:ext cx="502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723900" y="1425714"/>
                <a:ext cx="1447800" cy="707886"/>
              </a:xfrm>
              <a:prstGeom prst="rect">
                <a:avLst/>
              </a:prstGeom>
              <a:noFill/>
            </p:spPr>
            <p:txBody>
              <a:bodyPr wrap="square" rtlCol="0">
                <a:spAutoFit/>
              </a:bodyPr>
              <a:lstStyle/>
              <a:p>
                <a:pPr lvl="0" algn="ctr"/>
                <a:r>
                  <a:rPr lang="en-US" sz="2000" dirty="0" smtClean="0">
                    <a:solidFill>
                      <a:schemeClr val="bg1"/>
                    </a:solidFill>
                    <a:latin typeface="Arial"/>
                  </a:rPr>
                  <a:t>Engager (</a:t>
                </a:r>
                <a:r>
                  <a:rPr lang="en-US" sz="2000" dirty="0" err="1" smtClean="0">
                    <a:solidFill>
                      <a:schemeClr val="bg1"/>
                    </a:solidFill>
                    <a:latin typeface="Arial"/>
                  </a:rPr>
                  <a:t>adaptif</a:t>
                </a:r>
                <a:r>
                  <a:rPr lang="en-US" sz="2000" dirty="0" smtClean="0">
                    <a:solidFill>
                      <a:schemeClr val="bg1"/>
                    </a:solidFill>
                    <a:latin typeface="Arial"/>
                  </a:rPr>
                  <a:t>)</a:t>
                </a:r>
                <a:endParaRPr lang="en-US" sz="2000" dirty="0">
                  <a:solidFill>
                    <a:schemeClr val="bg1"/>
                  </a:solidFill>
                  <a:latin typeface="Arial"/>
                </a:endParaRPr>
              </a:p>
            </p:txBody>
          </p:sp>
          <p:sp>
            <p:nvSpPr>
              <p:cNvPr id="23" name="TextBox 22"/>
              <p:cNvSpPr txBox="1"/>
              <p:nvPr/>
            </p:nvSpPr>
            <p:spPr>
              <a:xfrm>
                <a:off x="2495797" y="1432739"/>
                <a:ext cx="2667000" cy="707886"/>
              </a:xfrm>
              <a:prstGeom prst="rect">
                <a:avLst/>
              </a:prstGeom>
              <a:noFill/>
            </p:spPr>
            <p:txBody>
              <a:bodyPr wrap="square" rtlCol="0">
                <a:spAutoFit/>
              </a:bodyPr>
              <a:lstStyle/>
              <a:p>
                <a:pPr lvl="0" algn="ctr"/>
                <a:r>
                  <a:rPr lang="en-US" sz="2000" dirty="0" err="1" smtClean="0">
                    <a:solidFill>
                      <a:schemeClr val="bg1"/>
                    </a:solidFill>
                    <a:latin typeface="Arial"/>
                  </a:rPr>
                  <a:t>En</a:t>
                </a:r>
                <a:r>
                  <a:rPr lang="en-US" sz="2000" dirty="0" smtClean="0">
                    <a:solidFill>
                      <a:schemeClr val="bg1"/>
                    </a:solidFill>
                    <a:latin typeface="Arial"/>
                  </a:rPr>
                  <a:t> quoi </a:t>
                </a:r>
                <a:r>
                  <a:rPr lang="en-US" sz="2000" dirty="0" err="1" smtClean="0">
                    <a:solidFill>
                      <a:schemeClr val="bg1"/>
                    </a:solidFill>
                    <a:latin typeface="Arial"/>
                  </a:rPr>
                  <a:t>cela</a:t>
                </a:r>
                <a:r>
                  <a:rPr lang="en-US" sz="2000" dirty="0" smtClean="0">
                    <a:solidFill>
                      <a:schemeClr val="bg1"/>
                    </a:solidFill>
                    <a:latin typeface="Arial"/>
                  </a:rPr>
                  <a:t> </a:t>
                </a:r>
                <a:r>
                  <a:rPr lang="en-US" sz="2000" dirty="0" err="1" smtClean="0">
                    <a:solidFill>
                      <a:schemeClr val="bg1"/>
                    </a:solidFill>
                    <a:latin typeface="Arial"/>
                  </a:rPr>
                  <a:t>apporte</a:t>
                </a:r>
                <a:r>
                  <a:rPr lang="en-US" sz="2000" dirty="0" smtClean="0">
                    <a:solidFill>
                      <a:schemeClr val="bg1"/>
                    </a:solidFill>
                    <a:latin typeface="Arial"/>
                  </a:rPr>
                  <a:t> </a:t>
                </a:r>
                <a:r>
                  <a:rPr lang="en-US" sz="2000" dirty="0" err="1" smtClean="0">
                    <a:solidFill>
                      <a:schemeClr val="bg1"/>
                    </a:solidFill>
                    <a:latin typeface="Arial"/>
                  </a:rPr>
                  <a:t>quelque</a:t>
                </a:r>
                <a:r>
                  <a:rPr lang="en-US" sz="2000" dirty="0" smtClean="0">
                    <a:solidFill>
                      <a:schemeClr val="bg1"/>
                    </a:solidFill>
                    <a:latin typeface="Arial"/>
                  </a:rPr>
                  <a:t> chose ?</a:t>
                </a:r>
                <a:endParaRPr lang="en-US" sz="2000" dirty="0">
                  <a:solidFill>
                    <a:schemeClr val="bg1"/>
                  </a:solidFill>
                  <a:latin typeface="Arial"/>
                </a:endParaRPr>
              </a:p>
            </p:txBody>
          </p:sp>
          <p:sp>
            <p:nvSpPr>
              <p:cNvPr id="24" name="TextBox 23"/>
              <p:cNvSpPr txBox="1"/>
              <p:nvPr/>
            </p:nvSpPr>
            <p:spPr>
              <a:xfrm>
                <a:off x="685800" y="2721114"/>
                <a:ext cx="1524000" cy="707886"/>
              </a:xfrm>
              <a:prstGeom prst="rect">
                <a:avLst/>
              </a:prstGeom>
              <a:noFill/>
            </p:spPr>
            <p:txBody>
              <a:bodyPr wrap="square" rtlCol="0">
                <a:spAutoFit/>
              </a:bodyPr>
              <a:lstStyle/>
              <a:p>
                <a:pPr algn="ctr"/>
                <a:r>
                  <a:rPr lang="en-US" sz="2000" dirty="0" smtClean="0">
                    <a:solidFill>
                      <a:schemeClr val="bg1"/>
                    </a:solidFill>
                    <a:latin typeface="Arial" pitchFamily="34" charset="0"/>
                    <a:cs typeface="Arial" pitchFamily="34" charset="0"/>
                  </a:rPr>
                  <a:t>Former </a:t>
                </a:r>
              </a:p>
              <a:p>
                <a:pPr algn="ctr"/>
                <a:r>
                  <a:rPr lang="en-US" sz="2000" dirty="0" smtClean="0">
                    <a:solidFill>
                      <a:schemeClr val="bg1"/>
                    </a:solidFill>
                    <a:latin typeface="Arial" pitchFamily="34" charset="0"/>
                    <a:cs typeface="Arial" pitchFamily="34" charset="0"/>
                  </a:rPr>
                  <a:t>(technique)</a:t>
                </a:r>
                <a:endParaRPr lang="en-US" sz="2000" dirty="0">
                  <a:solidFill>
                    <a:schemeClr val="bg1"/>
                  </a:solidFill>
                  <a:latin typeface="Arial" pitchFamily="34" charset="0"/>
                  <a:cs typeface="Arial" pitchFamily="34" charset="0"/>
                </a:endParaRPr>
              </a:p>
            </p:txBody>
          </p:sp>
          <p:sp>
            <p:nvSpPr>
              <p:cNvPr id="25" name="TextBox 24"/>
              <p:cNvSpPr txBox="1"/>
              <p:nvPr/>
            </p:nvSpPr>
            <p:spPr>
              <a:xfrm>
                <a:off x="2438400" y="2721114"/>
                <a:ext cx="2895600" cy="707886"/>
              </a:xfrm>
              <a:prstGeom prst="rect">
                <a:avLst/>
              </a:prstGeom>
              <a:noFill/>
            </p:spPr>
            <p:txBody>
              <a:bodyPr wrap="square" rtlCol="0">
                <a:spAutoFit/>
              </a:bodyPr>
              <a:lstStyle/>
              <a:p>
                <a:pPr lvl="0" algn="ctr"/>
                <a:r>
                  <a:rPr lang="en-US" sz="2000" dirty="0" smtClean="0">
                    <a:solidFill>
                      <a:schemeClr val="bg1"/>
                    </a:solidFill>
                    <a:latin typeface="Arial"/>
                  </a:rPr>
                  <a:t>Que </a:t>
                </a:r>
                <a:r>
                  <a:rPr lang="en-US" sz="2000" dirty="0" err="1" smtClean="0">
                    <a:solidFill>
                      <a:schemeClr val="bg1"/>
                    </a:solidFill>
                    <a:latin typeface="Arial"/>
                  </a:rPr>
                  <a:t>devons</a:t>
                </a:r>
                <a:r>
                  <a:rPr lang="en-US" sz="2000" dirty="0" smtClean="0">
                    <a:solidFill>
                      <a:schemeClr val="bg1"/>
                    </a:solidFill>
                    <a:latin typeface="Arial"/>
                  </a:rPr>
                  <a:t> nous savoir ?</a:t>
                </a:r>
                <a:endParaRPr lang="en-US" sz="2000" dirty="0">
                  <a:solidFill>
                    <a:schemeClr val="bg1"/>
                  </a:solidFill>
                  <a:latin typeface="Arial"/>
                </a:endParaRPr>
              </a:p>
            </p:txBody>
          </p:sp>
          <p:sp>
            <p:nvSpPr>
              <p:cNvPr id="26" name="TextBox 25"/>
              <p:cNvSpPr txBox="1"/>
              <p:nvPr/>
            </p:nvSpPr>
            <p:spPr>
              <a:xfrm>
                <a:off x="723900" y="3989457"/>
                <a:ext cx="1447800" cy="707886"/>
              </a:xfrm>
              <a:prstGeom prst="rect">
                <a:avLst/>
              </a:prstGeom>
              <a:noFill/>
            </p:spPr>
            <p:txBody>
              <a:bodyPr wrap="square" rtlCol="0">
                <a:spAutoFit/>
              </a:bodyPr>
              <a:lstStyle/>
              <a:p>
                <a:pPr lvl="0" algn="ctr"/>
                <a:r>
                  <a:rPr lang="en-US" sz="2000" dirty="0" smtClean="0">
                    <a:solidFill>
                      <a:schemeClr val="bg1"/>
                    </a:solidFill>
                    <a:latin typeface="Arial"/>
                  </a:rPr>
                  <a:t>Executer (</a:t>
                </a:r>
                <a:r>
                  <a:rPr lang="en-US" sz="2000" dirty="0" err="1" smtClean="0">
                    <a:solidFill>
                      <a:schemeClr val="bg1"/>
                    </a:solidFill>
                    <a:latin typeface="Arial"/>
                  </a:rPr>
                  <a:t>adaptif</a:t>
                </a:r>
                <a:r>
                  <a:rPr lang="en-US" sz="2000" dirty="0" smtClean="0">
                    <a:solidFill>
                      <a:schemeClr val="bg1"/>
                    </a:solidFill>
                    <a:latin typeface="Arial"/>
                  </a:rPr>
                  <a:t>)</a:t>
                </a:r>
                <a:endParaRPr lang="en-US" sz="2000" dirty="0">
                  <a:solidFill>
                    <a:schemeClr val="bg1"/>
                  </a:solidFill>
                  <a:latin typeface="Arial"/>
                </a:endParaRPr>
              </a:p>
            </p:txBody>
          </p:sp>
          <p:sp>
            <p:nvSpPr>
              <p:cNvPr id="27" name="TextBox 26"/>
              <p:cNvSpPr txBox="1"/>
              <p:nvPr/>
            </p:nvSpPr>
            <p:spPr>
              <a:xfrm>
                <a:off x="2362200" y="3891433"/>
                <a:ext cx="2971800" cy="830997"/>
              </a:xfrm>
              <a:prstGeom prst="rect">
                <a:avLst/>
              </a:prstGeom>
              <a:noFill/>
            </p:spPr>
            <p:txBody>
              <a:bodyPr wrap="square" rtlCol="0">
                <a:spAutoFit/>
              </a:bodyPr>
              <a:lstStyle/>
              <a:p>
                <a:pPr lvl="0" algn="ctr"/>
                <a:r>
                  <a:rPr lang="en-US" sz="1600" dirty="0" smtClean="0">
                    <a:solidFill>
                      <a:schemeClr val="bg1"/>
                    </a:solidFill>
                    <a:latin typeface="Arial"/>
                  </a:rPr>
                  <a:t>Que </a:t>
                </a:r>
                <a:r>
                  <a:rPr lang="en-US" sz="1600" dirty="0" err="1" smtClean="0">
                    <a:solidFill>
                      <a:schemeClr val="bg1"/>
                    </a:solidFill>
                    <a:latin typeface="Arial"/>
                  </a:rPr>
                  <a:t>devons</a:t>
                </a:r>
                <a:r>
                  <a:rPr lang="en-US" sz="1600" dirty="0" smtClean="0">
                    <a:solidFill>
                      <a:schemeClr val="bg1"/>
                    </a:solidFill>
                    <a:latin typeface="Arial"/>
                  </a:rPr>
                  <a:t> nous faire ?  Que </a:t>
                </a:r>
                <a:r>
                  <a:rPr lang="en-US" sz="1600" dirty="0" err="1" smtClean="0">
                    <a:solidFill>
                      <a:schemeClr val="bg1"/>
                    </a:solidFill>
                    <a:latin typeface="Arial"/>
                  </a:rPr>
                  <a:t>pouvons</a:t>
                </a:r>
                <a:r>
                  <a:rPr lang="en-US" sz="1600" dirty="0" smtClean="0">
                    <a:solidFill>
                      <a:schemeClr val="bg1"/>
                    </a:solidFill>
                    <a:latin typeface="Arial"/>
                  </a:rPr>
                  <a:t> nous faire avec </a:t>
                </a:r>
                <a:r>
                  <a:rPr lang="en-US" sz="1600" dirty="0" err="1" smtClean="0">
                    <a:solidFill>
                      <a:schemeClr val="bg1"/>
                    </a:solidFill>
                    <a:latin typeface="Arial"/>
                  </a:rPr>
                  <a:t>nos</a:t>
                </a:r>
                <a:r>
                  <a:rPr lang="en-US" sz="1600" dirty="0" smtClean="0">
                    <a:solidFill>
                      <a:schemeClr val="bg1"/>
                    </a:solidFill>
                    <a:latin typeface="Arial"/>
                  </a:rPr>
                  <a:t> </a:t>
                </a:r>
                <a:r>
                  <a:rPr lang="en-US" sz="1600" dirty="0" err="1" smtClean="0">
                    <a:solidFill>
                      <a:schemeClr val="bg1"/>
                    </a:solidFill>
                    <a:latin typeface="Arial"/>
                  </a:rPr>
                  <a:t>ressource</a:t>
                </a:r>
                <a:r>
                  <a:rPr lang="en-US" sz="1600" dirty="0" smtClean="0">
                    <a:solidFill>
                      <a:schemeClr val="bg1"/>
                    </a:solidFill>
                    <a:latin typeface="Arial"/>
                  </a:rPr>
                  <a:t> et </a:t>
                </a:r>
                <a:r>
                  <a:rPr lang="en-US" sz="1600" dirty="0" err="1" smtClean="0">
                    <a:solidFill>
                      <a:schemeClr val="bg1"/>
                    </a:solidFill>
                    <a:latin typeface="Arial"/>
                  </a:rPr>
                  <a:t>notre</a:t>
                </a:r>
                <a:r>
                  <a:rPr lang="en-US" sz="1600" dirty="0" smtClean="0">
                    <a:solidFill>
                      <a:schemeClr val="bg1"/>
                    </a:solidFill>
                    <a:latin typeface="Arial"/>
                  </a:rPr>
                  <a:t> culture?</a:t>
                </a:r>
                <a:endParaRPr lang="en-US" sz="1600" dirty="0">
                  <a:solidFill>
                    <a:schemeClr val="bg1"/>
                  </a:solidFill>
                  <a:latin typeface="Arial"/>
                </a:endParaRPr>
              </a:p>
            </p:txBody>
          </p:sp>
          <p:sp>
            <p:nvSpPr>
              <p:cNvPr id="28" name="TextBox 27"/>
              <p:cNvSpPr txBox="1"/>
              <p:nvPr/>
            </p:nvSpPr>
            <p:spPr>
              <a:xfrm>
                <a:off x="682170" y="5311914"/>
                <a:ext cx="1527629" cy="707886"/>
              </a:xfrm>
              <a:prstGeom prst="rect">
                <a:avLst/>
              </a:prstGeom>
              <a:noFill/>
            </p:spPr>
            <p:txBody>
              <a:bodyPr wrap="square" rtlCol="0">
                <a:spAutoFit/>
              </a:bodyPr>
              <a:lstStyle/>
              <a:p>
                <a:pPr lvl="0" algn="ctr"/>
                <a:r>
                  <a:rPr lang="en-US" sz="2000" dirty="0" err="1" smtClean="0">
                    <a:solidFill>
                      <a:schemeClr val="bg1"/>
                    </a:solidFill>
                    <a:latin typeface="Arial"/>
                  </a:rPr>
                  <a:t>Evaluer</a:t>
                </a:r>
                <a:r>
                  <a:rPr lang="en-US" sz="2000" dirty="0" smtClean="0">
                    <a:solidFill>
                      <a:schemeClr val="bg1"/>
                    </a:solidFill>
                    <a:latin typeface="Arial"/>
                  </a:rPr>
                  <a:t> (technique)</a:t>
                </a:r>
                <a:endParaRPr lang="en-US" sz="2000" dirty="0">
                  <a:solidFill>
                    <a:schemeClr val="bg1"/>
                  </a:solidFill>
                  <a:latin typeface="Arial"/>
                </a:endParaRPr>
              </a:p>
            </p:txBody>
          </p:sp>
          <p:sp>
            <p:nvSpPr>
              <p:cNvPr id="29" name="TextBox 28"/>
              <p:cNvSpPr txBox="1"/>
              <p:nvPr/>
            </p:nvSpPr>
            <p:spPr>
              <a:xfrm>
                <a:off x="2514600" y="5393179"/>
                <a:ext cx="2743200" cy="584775"/>
              </a:xfrm>
              <a:prstGeom prst="rect">
                <a:avLst/>
              </a:prstGeom>
              <a:noFill/>
            </p:spPr>
            <p:txBody>
              <a:bodyPr wrap="square" rtlCol="0">
                <a:spAutoFit/>
              </a:bodyPr>
              <a:lstStyle/>
              <a:p>
                <a:pPr lvl="0" algn="ctr"/>
                <a:r>
                  <a:rPr lang="en-US" sz="1600" dirty="0" smtClean="0">
                    <a:solidFill>
                      <a:schemeClr val="bg1"/>
                    </a:solidFill>
                    <a:latin typeface="Arial"/>
                  </a:rPr>
                  <a:t>Comment </a:t>
                </a:r>
                <a:r>
                  <a:rPr lang="en-US" sz="1600" dirty="0" err="1" smtClean="0">
                    <a:solidFill>
                      <a:schemeClr val="bg1"/>
                    </a:solidFill>
                    <a:latin typeface="Arial"/>
                  </a:rPr>
                  <a:t>savons</a:t>
                </a:r>
                <a:r>
                  <a:rPr lang="en-US" sz="1600" dirty="0" smtClean="0">
                    <a:solidFill>
                      <a:schemeClr val="bg1"/>
                    </a:solidFill>
                    <a:latin typeface="Arial"/>
                  </a:rPr>
                  <a:t> nous que nous </a:t>
                </a:r>
                <a:r>
                  <a:rPr lang="en-US" sz="1600" dirty="0" err="1" smtClean="0">
                    <a:solidFill>
                      <a:schemeClr val="bg1"/>
                    </a:solidFill>
                    <a:latin typeface="Arial"/>
                  </a:rPr>
                  <a:t>améliorons</a:t>
                </a:r>
                <a:r>
                  <a:rPr lang="en-US" sz="1600" dirty="0" smtClean="0">
                    <a:solidFill>
                      <a:schemeClr val="bg1"/>
                    </a:solidFill>
                    <a:latin typeface="Arial"/>
                  </a:rPr>
                  <a:t> la </a:t>
                </a:r>
                <a:r>
                  <a:rPr lang="en-US" sz="1600" dirty="0" err="1" smtClean="0">
                    <a:solidFill>
                      <a:schemeClr val="bg1"/>
                    </a:solidFill>
                    <a:latin typeface="Arial"/>
                  </a:rPr>
                  <a:t>qualité</a:t>
                </a:r>
                <a:r>
                  <a:rPr lang="en-US" sz="1600" dirty="0" smtClean="0">
                    <a:solidFill>
                      <a:schemeClr val="bg1"/>
                    </a:solidFill>
                    <a:latin typeface="Arial"/>
                  </a:rPr>
                  <a:t>?</a:t>
                </a:r>
                <a:endParaRPr lang="en-US" sz="1600" dirty="0">
                  <a:solidFill>
                    <a:schemeClr val="bg1"/>
                  </a:solidFill>
                  <a:latin typeface="Arial"/>
                </a:endParaRPr>
              </a:p>
            </p:txBody>
          </p:sp>
        </p:grpSp>
        <p:grpSp>
          <p:nvGrpSpPr>
            <p:cNvPr id="40" name="Group 39"/>
            <p:cNvGrpSpPr/>
            <p:nvPr/>
          </p:nvGrpSpPr>
          <p:grpSpPr>
            <a:xfrm>
              <a:off x="5562600" y="1639555"/>
              <a:ext cx="3581400" cy="3923045"/>
              <a:chOff x="5562600" y="1323087"/>
              <a:chExt cx="3581400" cy="3923045"/>
            </a:xfrm>
          </p:grpSpPr>
          <p:grpSp>
            <p:nvGrpSpPr>
              <p:cNvPr id="41" name="Group 40"/>
              <p:cNvGrpSpPr/>
              <p:nvPr/>
            </p:nvGrpSpPr>
            <p:grpSpPr>
              <a:xfrm>
                <a:off x="5638800" y="1323087"/>
                <a:ext cx="3260284" cy="3733800"/>
                <a:chOff x="5638800" y="1323087"/>
                <a:chExt cx="3260284" cy="3733800"/>
              </a:xfrm>
            </p:grpSpPr>
            <p:sp>
              <p:nvSpPr>
                <p:cNvPr id="31" name="Freeform 30"/>
                <p:cNvSpPr/>
                <p:nvPr/>
              </p:nvSpPr>
              <p:spPr>
                <a:xfrm>
                  <a:off x="6941164" y="3166096"/>
                  <a:ext cx="1448235" cy="1580042"/>
                </a:xfrm>
                <a:custGeom>
                  <a:avLst/>
                  <a:gdLst>
                    <a:gd name="connsiteX0" fmla="*/ 1546892 w 2179320"/>
                    <a:gd name="connsiteY0" fmla="*/ 347468 h 2179320"/>
                    <a:gd name="connsiteX1" fmla="*/ 1716409 w 2179320"/>
                    <a:gd name="connsiteY1" fmla="*/ 205220 h 2179320"/>
                    <a:gd name="connsiteX2" fmla="*/ 1851833 w 2179320"/>
                    <a:gd name="connsiteY2" fmla="*/ 318855 h 2179320"/>
                    <a:gd name="connsiteX3" fmla="*/ 1741181 w 2179320"/>
                    <a:gd name="connsiteY3" fmla="*/ 510497 h 2179320"/>
                    <a:gd name="connsiteX4" fmla="*/ 1916992 w 2179320"/>
                    <a:gd name="connsiteY4" fmla="*/ 815012 h 2179320"/>
                    <a:gd name="connsiteX5" fmla="*/ 2138285 w 2179320"/>
                    <a:gd name="connsiteY5" fmla="*/ 815006 h 2179320"/>
                    <a:gd name="connsiteX6" fmla="*/ 2168983 w 2179320"/>
                    <a:gd name="connsiteY6" fmla="*/ 989104 h 2179320"/>
                    <a:gd name="connsiteX7" fmla="*/ 1961033 w 2179320"/>
                    <a:gd name="connsiteY7" fmla="*/ 1064785 h 2179320"/>
                    <a:gd name="connsiteX8" fmla="*/ 1899974 w 2179320"/>
                    <a:gd name="connsiteY8" fmla="*/ 1411064 h 2179320"/>
                    <a:gd name="connsiteX9" fmla="*/ 2069498 w 2179320"/>
                    <a:gd name="connsiteY9" fmla="*/ 1553304 h 2179320"/>
                    <a:gd name="connsiteX10" fmla="*/ 1981106 w 2179320"/>
                    <a:gd name="connsiteY10" fmla="*/ 1706403 h 2179320"/>
                    <a:gd name="connsiteX11" fmla="*/ 1773161 w 2179320"/>
                    <a:gd name="connsiteY11" fmla="*/ 1630711 h 2179320"/>
                    <a:gd name="connsiteX12" fmla="*/ 1503802 w 2179320"/>
                    <a:gd name="connsiteY12" fmla="*/ 1856730 h 2179320"/>
                    <a:gd name="connsiteX13" fmla="*/ 1542235 w 2179320"/>
                    <a:gd name="connsiteY13" fmla="*/ 2074660 h 2179320"/>
                    <a:gd name="connsiteX14" fmla="*/ 1376112 w 2179320"/>
                    <a:gd name="connsiteY14" fmla="*/ 2135123 h 2179320"/>
                    <a:gd name="connsiteX15" fmla="*/ 1265471 w 2179320"/>
                    <a:gd name="connsiteY15" fmla="*/ 1943475 h 2179320"/>
                    <a:gd name="connsiteX16" fmla="*/ 913848 w 2179320"/>
                    <a:gd name="connsiteY16" fmla="*/ 1943475 h 2179320"/>
                    <a:gd name="connsiteX17" fmla="*/ 803208 w 2179320"/>
                    <a:gd name="connsiteY17" fmla="*/ 2135123 h 2179320"/>
                    <a:gd name="connsiteX18" fmla="*/ 637085 w 2179320"/>
                    <a:gd name="connsiteY18" fmla="*/ 2074660 h 2179320"/>
                    <a:gd name="connsiteX19" fmla="*/ 675518 w 2179320"/>
                    <a:gd name="connsiteY19" fmla="*/ 1856730 h 2179320"/>
                    <a:gd name="connsiteX20" fmla="*/ 406159 w 2179320"/>
                    <a:gd name="connsiteY20" fmla="*/ 1630711 h 2179320"/>
                    <a:gd name="connsiteX21" fmla="*/ 198214 w 2179320"/>
                    <a:gd name="connsiteY21" fmla="*/ 1706403 h 2179320"/>
                    <a:gd name="connsiteX22" fmla="*/ 109822 w 2179320"/>
                    <a:gd name="connsiteY22" fmla="*/ 1553304 h 2179320"/>
                    <a:gd name="connsiteX23" fmla="*/ 279346 w 2179320"/>
                    <a:gd name="connsiteY23" fmla="*/ 1411064 h 2179320"/>
                    <a:gd name="connsiteX24" fmla="*/ 218288 w 2179320"/>
                    <a:gd name="connsiteY24" fmla="*/ 1064785 h 2179320"/>
                    <a:gd name="connsiteX25" fmla="*/ 10337 w 2179320"/>
                    <a:gd name="connsiteY25" fmla="*/ 989104 h 2179320"/>
                    <a:gd name="connsiteX26" fmla="*/ 41035 w 2179320"/>
                    <a:gd name="connsiteY26" fmla="*/ 815006 h 2179320"/>
                    <a:gd name="connsiteX27" fmla="*/ 262328 w 2179320"/>
                    <a:gd name="connsiteY27" fmla="*/ 815012 h 2179320"/>
                    <a:gd name="connsiteX28" fmla="*/ 438140 w 2179320"/>
                    <a:gd name="connsiteY28" fmla="*/ 510498 h 2179320"/>
                    <a:gd name="connsiteX29" fmla="*/ 327487 w 2179320"/>
                    <a:gd name="connsiteY29" fmla="*/ 318855 h 2179320"/>
                    <a:gd name="connsiteX30" fmla="*/ 462911 w 2179320"/>
                    <a:gd name="connsiteY30" fmla="*/ 205220 h 2179320"/>
                    <a:gd name="connsiteX31" fmla="*/ 632428 w 2179320"/>
                    <a:gd name="connsiteY31" fmla="*/ 347468 h 2179320"/>
                    <a:gd name="connsiteX32" fmla="*/ 962846 w 2179320"/>
                    <a:gd name="connsiteY32" fmla="*/ 227206 h 2179320"/>
                    <a:gd name="connsiteX33" fmla="*/ 1001267 w 2179320"/>
                    <a:gd name="connsiteY33" fmla="*/ 9273 h 2179320"/>
                    <a:gd name="connsiteX34" fmla="*/ 1178053 w 2179320"/>
                    <a:gd name="connsiteY34" fmla="*/ 9273 h 2179320"/>
                    <a:gd name="connsiteX35" fmla="*/ 1216474 w 2179320"/>
                    <a:gd name="connsiteY35" fmla="*/ 227205 h 2179320"/>
                    <a:gd name="connsiteX36" fmla="*/ 1546891 w 2179320"/>
                    <a:gd name="connsiteY36" fmla="*/ 347467 h 2179320"/>
                    <a:gd name="connsiteX37" fmla="*/ 1546892 w 2179320"/>
                    <a:gd name="connsiteY37" fmla="*/ 347468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9320" h="2179320">
                      <a:moveTo>
                        <a:pt x="1546892" y="347468"/>
                      </a:moveTo>
                      <a:lnTo>
                        <a:pt x="1716409" y="205220"/>
                      </a:lnTo>
                      <a:lnTo>
                        <a:pt x="1851833" y="318855"/>
                      </a:lnTo>
                      <a:lnTo>
                        <a:pt x="1741181" y="510497"/>
                      </a:lnTo>
                      <a:cubicBezTo>
                        <a:pt x="1819860" y="599006"/>
                        <a:pt x="1879681" y="702619"/>
                        <a:pt x="1916992" y="815012"/>
                      </a:cubicBezTo>
                      <a:lnTo>
                        <a:pt x="2138285" y="815006"/>
                      </a:lnTo>
                      <a:lnTo>
                        <a:pt x="2168983" y="989104"/>
                      </a:lnTo>
                      <a:lnTo>
                        <a:pt x="1961033" y="1064785"/>
                      </a:lnTo>
                      <a:cubicBezTo>
                        <a:pt x="1964412" y="1183161"/>
                        <a:pt x="1943637" y="1300983"/>
                        <a:pt x="1899974" y="1411064"/>
                      </a:cubicBezTo>
                      <a:lnTo>
                        <a:pt x="2069498" y="1553304"/>
                      </a:lnTo>
                      <a:lnTo>
                        <a:pt x="1981106" y="1706403"/>
                      </a:lnTo>
                      <a:lnTo>
                        <a:pt x="1773161" y="1630711"/>
                      </a:lnTo>
                      <a:cubicBezTo>
                        <a:pt x="1699659" y="1723565"/>
                        <a:pt x="1608008" y="1800469"/>
                        <a:pt x="1503802" y="1856730"/>
                      </a:cubicBezTo>
                      <a:lnTo>
                        <a:pt x="1542235" y="2074660"/>
                      </a:lnTo>
                      <a:lnTo>
                        <a:pt x="1376112" y="2135123"/>
                      </a:lnTo>
                      <a:lnTo>
                        <a:pt x="1265471" y="1943475"/>
                      </a:lnTo>
                      <a:cubicBezTo>
                        <a:pt x="1149480" y="1967359"/>
                        <a:pt x="1029839" y="1967359"/>
                        <a:pt x="913848" y="1943475"/>
                      </a:cubicBezTo>
                      <a:lnTo>
                        <a:pt x="803208" y="2135123"/>
                      </a:lnTo>
                      <a:lnTo>
                        <a:pt x="637085" y="2074660"/>
                      </a:lnTo>
                      <a:lnTo>
                        <a:pt x="675518" y="1856730"/>
                      </a:lnTo>
                      <a:cubicBezTo>
                        <a:pt x="571311" y="1800469"/>
                        <a:pt x="479661" y="1723565"/>
                        <a:pt x="406159" y="1630711"/>
                      </a:cubicBezTo>
                      <a:lnTo>
                        <a:pt x="198214" y="1706403"/>
                      </a:lnTo>
                      <a:lnTo>
                        <a:pt x="109822" y="1553304"/>
                      </a:lnTo>
                      <a:lnTo>
                        <a:pt x="279346" y="1411064"/>
                      </a:lnTo>
                      <a:cubicBezTo>
                        <a:pt x="235684" y="1300983"/>
                        <a:pt x="214908" y="1183160"/>
                        <a:pt x="218288" y="1064785"/>
                      </a:cubicBezTo>
                      <a:lnTo>
                        <a:pt x="10337" y="989104"/>
                      </a:lnTo>
                      <a:lnTo>
                        <a:pt x="41035" y="815006"/>
                      </a:lnTo>
                      <a:lnTo>
                        <a:pt x="262328" y="815012"/>
                      </a:lnTo>
                      <a:cubicBezTo>
                        <a:pt x="299639" y="702619"/>
                        <a:pt x="359460" y="599007"/>
                        <a:pt x="438140" y="510498"/>
                      </a:cubicBezTo>
                      <a:lnTo>
                        <a:pt x="327487" y="318855"/>
                      </a:lnTo>
                      <a:lnTo>
                        <a:pt x="462911" y="205220"/>
                      </a:lnTo>
                      <a:lnTo>
                        <a:pt x="632428" y="347468"/>
                      </a:lnTo>
                      <a:cubicBezTo>
                        <a:pt x="733255" y="285353"/>
                        <a:pt x="845681" y="244434"/>
                        <a:pt x="962846" y="227206"/>
                      </a:cubicBezTo>
                      <a:lnTo>
                        <a:pt x="1001267" y="9273"/>
                      </a:lnTo>
                      <a:lnTo>
                        <a:pt x="1178053" y="9273"/>
                      </a:lnTo>
                      <a:lnTo>
                        <a:pt x="1216474" y="227205"/>
                      </a:lnTo>
                      <a:cubicBezTo>
                        <a:pt x="1333639" y="244433"/>
                        <a:pt x="1446064" y="285352"/>
                        <a:pt x="1546891" y="347467"/>
                      </a:cubicBezTo>
                      <a:lnTo>
                        <a:pt x="1546892" y="347468"/>
                      </a:lnTo>
                      <a:close/>
                    </a:path>
                  </a:pathLst>
                </a:custGeom>
                <a:gradFill flip="none" rotWithShape="1">
                  <a:gsLst>
                    <a:gs pos="0">
                      <a:srgbClr val="B94A00"/>
                    </a:gs>
                    <a:gs pos="100000">
                      <a:srgbClr val="FF6600"/>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68619" tIns="540977" rIns="468619" bIns="579089" numCol="1" spcCol="1270" anchor="ctr" anchorCtr="0">
                  <a:noAutofit/>
                </a:bodyPr>
                <a:lstStyle/>
                <a:p>
                  <a:pPr lvl="0" algn="ctr" defTabSz="1066800">
                    <a:lnSpc>
                      <a:spcPct val="90000"/>
                    </a:lnSpc>
                    <a:spcBef>
                      <a:spcPct val="0"/>
                    </a:spcBef>
                    <a:spcAft>
                      <a:spcPct val="35000"/>
                    </a:spcAft>
                  </a:pPr>
                  <a:endParaRPr lang="en-US" sz="2000" kern="1200" dirty="0">
                    <a:latin typeface="Arial"/>
                  </a:endParaRPr>
                </a:p>
              </p:txBody>
            </p:sp>
            <p:sp>
              <p:nvSpPr>
                <p:cNvPr id="32" name="Freeform 31"/>
                <p:cNvSpPr/>
                <p:nvPr/>
              </p:nvSpPr>
              <p:spPr>
                <a:xfrm>
                  <a:off x="5874853" y="2511326"/>
                  <a:ext cx="1332889" cy="1314595"/>
                </a:xfrm>
                <a:custGeom>
                  <a:avLst/>
                  <a:gdLst>
                    <a:gd name="connsiteX0" fmla="*/ 1185942 w 1584960"/>
                    <a:gd name="connsiteY0" fmla="*/ 401431 h 1584960"/>
                    <a:gd name="connsiteX1" fmla="*/ 1419778 w 1584960"/>
                    <a:gd name="connsiteY1" fmla="*/ 330958 h 1584960"/>
                    <a:gd name="connsiteX2" fmla="*/ 1505820 w 1584960"/>
                    <a:gd name="connsiteY2" fmla="*/ 479988 h 1584960"/>
                    <a:gd name="connsiteX3" fmla="*/ 1327870 w 1584960"/>
                    <a:gd name="connsiteY3" fmla="*/ 647258 h 1584960"/>
                    <a:gd name="connsiteX4" fmla="*/ 1327870 w 1584960"/>
                    <a:gd name="connsiteY4" fmla="*/ 937702 h 1584960"/>
                    <a:gd name="connsiteX5" fmla="*/ 1505820 w 1584960"/>
                    <a:gd name="connsiteY5" fmla="*/ 1104972 h 1584960"/>
                    <a:gd name="connsiteX6" fmla="*/ 1419778 w 1584960"/>
                    <a:gd name="connsiteY6" fmla="*/ 1254002 h 1584960"/>
                    <a:gd name="connsiteX7" fmla="*/ 1185942 w 1584960"/>
                    <a:gd name="connsiteY7" fmla="*/ 1183529 h 1584960"/>
                    <a:gd name="connsiteX8" fmla="*/ 934408 w 1584960"/>
                    <a:gd name="connsiteY8" fmla="*/ 1328752 h 1584960"/>
                    <a:gd name="connsiteX9" fmla="*/ 878523 w 1584960"/>
                    <a:gd name="connsiteY9" fmla="*/ 1566496 h 1584960"/>
                    <a:gd name="connsiteX10" fmla="*/ 706437 w 1584960"/>
                    <a:gd name="connsiteY10" fmla="*/ 1566496 h 1584960"/>
                    <a:gd name="connsiteX11" fmla="*/ 650551 w 1584960"/>
                    <a:gd name="connsiteY11" fmla="*/ 1328753 h 1584960"/>
                    <a:gd name="connsiteX12" fmla="*/ 399017 w 1584960"/>
                    <a:gd name="connsiteY12" fmla="*/ 1183530 h 1584960"/>
                    <a:gd name="connsiteX13" fmla="*/ 165182 w 1584960"/>
                    <a:gd name="connsiteY13" fmla="*/ 1254002 h 1584960"/>
                    <a:gd name="connsiteX14" fmla="*/ 79140 w 1584960"/>
                    <a:gd name="connsiteY14" fmla="*/ 1104972 h 1584960"/>
                    <a:gd name="connsiteX15" fmla="*/ 257090 w 1584960"/>
                    <a:gd name="connsiteY15" fmla="*/ 937702 h 1584960"/>
                    <a:gd name="connsiteX16" fmla="*/ 257090 w 1584960"/>
                    <a:gd name="connsiteY16" fmla="*/ 647258 h 1584960"/>
                    <a:gd name="connsiteX17" fmla="*/ 79140 w 1584960"/>
                    <a:gd name="connsiteY17" fmla="*/ 479988 h 1584960"/>
                    <a:gd name="connsiteX18" fmla="*/ 165182 w 1584960"/>
                    <a:gd name="connsiteY18" fmla="*/ 330958 h 1584960"/>
                    <a:gd name="connsiteX19" fmla="*/ 399018 w 1584960"/>
                    <a:gd name="connsiteY19" fmla="*/ 401431 h 1584960"/>
                    <a:gd name="connsiteX20" fmla="*/ 650552 w 1584960"/>
                    <a:gd name="connsiteY20" fmla="*/ 256208 h 1584960"/>
                    <a:gd name="connsiteX21" fmla="*/ 706437 w 1584960"/>
                    <a:gd name="connsiteY21" fmla="*/ 18464 h 1584960"/>
                    <a:gd name="connsiteX22" fmla="*/ 878523 w 1584960"/>
                    <a:gd name="connsiteY22" fmla="*/ 18464 h 1584960"/>
                    <a:gd name="connsiteX23" fmla="*/ 934409 w 1584960"/>
                    <a:gd name="connsiteY23" fmla="*/ 256207 h 1584960"/>
                    <a:gd name="connsiteX24" fmla="*/ 1185943 w 1584960"/>
                    <a:gd name="connsiteY24" fmla="*/ 401431 h 1584960"/>
                    <a:gd name="connsiteX25" fmla="*/ 1185942 w 1584960"/>
                    <a:gd name="connsiteY25" fmla="*/ 401431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4960" h="1584960">
                      <a:moveTo>
                        <a:pt x="1185942" y="401431"/>
                      </a:moveTo>
                      <a:lnTo>
                        <a:pt x="1419778" y="330958"/>
                      </a:lnTo>
                      <a:lnTo>
                        <a:pt x="1505820" y="479988"/>
                      </a:lnTo>
                      <a:lnTo>
                        <a:pt x="1327870" y="647258"/>
                      </a:lnTo>
                      <a:cubicBezTo>
                        <a:pt x="1353664" y="742355"/>
                        <a:pt x="1353664" y="842606"/>
                        <a:pt x="1327870" y="937702"/>
                      </a:cubicBezTo>
                      <a:lnTo>
                        <a:pt x="1505820" y="1104972"/>
                      </a:lnTo>
                      <a:lnTo>
                        <a:pt x="1419778" y="1254002"/>
                      </a:lnTo>
                      <a:lnTo>
                        <a:pt x="1185942" y="1183529"/>
                      </a:lnTo>
                      <a:cubicBezTo>
                        <a:pt x="1116483" y="1253417"/>
                        <a:pt x="1029662" y="1303542"/>
                        <a:pt x="934408" y="1328752"/>
                      </a:cubicBezTo>
                      <a:lnTo>
                        <a:pt x="878523" y="1566496"/>
                      </a:lnTo>
                      <a:lnTo>
                        <a:pt x="706437" y="1566496"/>
                      </a:lnTo>
                      <a:lnTo>
                        <a:pt x="650551" y="1328753"/>
                      </a:lnTo>
                      <a:cubicBezTo>
                        <a:pt x="555297" y="1303543"/>
                        <a:pt x="468477" y="1253417"/>
                        <a:pt x="399017" y="1183530"/>
                      </a:cubicBezTo>
                      <a:lnTo>
                        <a:pt x="165182" y="1254002"/>
                      </a:lnTo>
                      <a:lnTo>
                        <a:pt x="79140" y="1104972"/>
                      </a:lnTo>
                      <a:lnTo>
                        <a:pt x="257090" y="937702"/>
                      </a:lnTo>
                      <a:cubicBezTo>
                        <a:pt x="231295" y="842605"/>
                        <a:pt x="231295" y="742354"/>
                        <a:pt x="257090" y="647258"/>
                      </a:cubicBezTo>
                      <a:lnTo>
                        <a:pt x="79140" y="479988"/>
                      </a:lnTo>
                      <a:lnTo>
                        <a:pt x="165182" y="330958"/>
                      </a:lnTo>
                      <a:lnTo>
                        <a:pt x="399018" y="401431"/>
                      </a:lnTo>
                      <a:cubicBezTo>
                        <a:pt x="468477" y="331543"/>
                        <a:pt x="555298" y="281418"/>
                        <a:pt x="650552" y="256208"/>
                      </a:cubicBezTo>
                      <a:lnTo>
                        <a:pt x="706437" y="18464"/>
                      </a:lnTo>
                      <a:lnTo>
                        <a:pt x="878523" y="18464"/>
                      </a:lnTo>
                      <a:lnTo>
                        <a:pt x="934409" y="256207"/>
                      </a:lnTo>
                      <a:cubicBezTo>
                        <a:pt x="1029663" y="281417"/>
                        <a:pt x="1116483" y="331543"/>
                        <a:pt x="1185943" y="401431"/>
                      </a:cubicBezTo>
                      <a:lnTo>
                        <a:pt x="1185942" y="401431"/>
                      </a:lnTo>
                      <a:close/>
                    </a:path>
                  </a:pathLst>
                </a:custGeom>
                <a:gradFill flip="none" rotWithShape="1">
                  <a:gsLst>
                    <a:gs pos="0">
                      <a:srgbClr val="FC4B21"/>
                    </a:gs>
                    <a:gs pos="100000">
                      <a:srgbClr val="FF390E"/>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19338" tIns="421751" rIns="419338" bIns="421751" numCol="1" spcCol="1270" anchor="ctr" anchorCtr="0">
                  <a:noAutofit/>
                </a:bodyPr>
                <a:lstStyle/>
                <a:p>
                  <a:pPr lvl="0" algn="ctr" defTabSz="711200">
                    <a:lnSpc>
                      <a:spcPct val="90000"/>
                    </a:lnSpc>
                    <a:spcBef>
                      <a:spcPct val="0"/>
                    </a:spcBef>
                    <a:spcAft>
                      <a:spcPct val="35000"/>
                    </a:spcAft>
                  </a:pPr>
                  <a:endParaRPr lang="en-US" sz="1600" kern="1200" dirty="0">
                    <a:latin typeface="Arial"/>
                  </a:endParaRPr>
                </a:p>
              </p:txBody>
            </p:sp>
            <p:sp>
              <p:nvSpPr>
                <p:cNvPr id="33" name="Freeform 32"/>
                <p:cNvSpPr/>
                <p:nvPr/>
              </p:nvSpPr>
              <p:spPr>
                <a:xfrm>
                  <a:off x="6474652" y="1459649"/>
                  <a:ext cx="1599468" cy="1577515"/>
                </a:xfrm>
                <a:custGeom>
                  <a:avLst/>
                  <a:gdLst>
                    <a:gd name="connsiteX0" fmla="*/ 1161981 w 1552937"/>
                    <a:gd name="connsiteY0" fmla="*/ 393320 h 1552937"/>
                    <a:gd name="connsiteX1" fmla="*/ 1391092 w 1552937"/>
                    <a:gd name="connsiteY1" fmla="*/ 324271 h 1552937"/>
                    <a:gd name="connsiteX2" fmla="*/ 1475396 w 1552937"/>
                    <a:gd name="connsiteY2" fmla="*/ 470291 h 1552937"/>
                    <a:gd name="connsiteX3" fmla="*/ 1301042 w 1552937"/>
                    <a:gd name="connsiteY3" fmla="*/ 634181 h 1552937"/>
                    <a:gd name="connsiteX4" fmla="*/ 1301042 w 1552937"/>
                    <a:gd name="connsiteY4" fmla="*/ 918757 h 1552937"/>
                    <a:gd name="connsiteX5" fmla="*/ 1475396 w 1552937"/>
                    <a:gd name="connsiteY5" fmla="*/ 1082646 h 1552937"/>
                    <a:gd name="connsiteX6" fmla="*/ 1391092 w 1552937"/>
                    <a:gd name="connsiteY6" fmla="*/ 1228666 h 1552937"/>
                    <a:gd name="connsiteX7" fmla="*/ 1161981 w 1552937"/>
                    <a:gd name="connsiteY7" fmla="*/ 1159617 h 1552937"/>
                    <a:gd name="connsiteX8" fmla="*/ 915529 w 1552937"/>
                    <a:gd name="connsiteY8" fmla="*/ 1301906 h 1552937"/>
                    <a:gd name="connsiteX9" fmla="*/ 860773 w 1552937"/>
                    <a:gd name="connsiteY9" fmla="*/ 1534847 h 1552937"/>
                    <a:gd name="connsiteX10" fmla="*/ 692164 w 1552937"/>
                    <a:gd name="connsiteY10" fmla="*/ 1534847 h 1552937"/>
                    <a:gd name="connsiteX11" fmla="*/ 637407 w 1552937"/>
                    <a:gd name="connsiteY11" fmla="*/ 1301906 h 1552937"/>
                    <a:gd name="connsiteX12" fmla="*/ 390955 w 1552937"/>
                    <a:gd name="connsiteY12" fmla="*/ 1159617 h 1552937"/>
                    <a:gd name="connsiteX13" fmla="*/ 161845 w 1552937"/>
                    <a:gd name="connsiteY13" fmla="*/ 1228666 h 1552937"/>
                    <a:gd name="connsiteX14" fmla="*/ 77541 w 1552937"/>
                    <a:gd name="connsiteY14" fmla="*/ 1082646 h 1552937"/>
                    <a:gd name="connsiteX15" fmla="*/ 251895 w 1552937"/>
                    <a:gd name="connsiteY15" fmla="*/ 918756 h 1552937"/>
                    <a:gd name="connsiteX16" fmla="*/ 251895 w 1552937"/>
                    <a:gd name="connsiteY16" fmla="*/ 634180 h 1552937"/>
                    <a:gd name="connsiteX17" fmla="*/ 77541 w 1552937"/>
                    <a:gd name="connsiteY17" fmla="*/ 470291 h 1552937"/>
                    <a:gd name="connsiteX18" fmla="*/ 161845 w 1552937"/>
                    <a:gd name="connsiteY18" fmla="*/ 324271 h 1552937"/>
                    <a:gd name="connsiteX19" fmla="*/ 390956 w 1552937"/>
                    <a:gd name="connsiteY19" fmla="*/ 393320 h 1552937"/>
                    <a:gd name="connsiteX20" fmla="*/ 637408 w 1552937"/>
                    <a:gd name="connsiteY20" fmla="*/ 251031 h 1552937"/>
                    <a:gd name="connsiteX21" fmla="*/ 692164 w 1552937"/>
                    <a:gd name="connsiteY21" fmla="*/ 18090 h 1552937"/>
                    <a:gd name="connsiteX22" fmla="*/ 860773 w 1552937"/>
                    <a:gd name="connsiteY22" fmla="*/ 18090 h 1552937"/>
                    <a:gd name="connsiteX23" fmla="*/ 915530 w 1552937"/>
                    <a:gd name="connsiteY23" fmla="*/ 251031 h 1552937"/>
                    <a:gd name="connsiteX24" fmla="*/ 1161981 w 1552937"/>
                    <a:gd name="connsiteY24" fmla="*/ 393320 h 155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2937" h="1552937">
                      <a:moveTo>
                        <a:pt x="999544" y="392821"/>
                      </a:moveTo>
                      <a:lnTo>
                        <a:pt x="1165646" y="289947"/>
                      </a:lnTo>
                      <a:lnTo>
                        <a:pt x="1262992" y="387293"/>
                      </a:lnTo>
                      <a:lnTo>
                        <a:pt x="1160117" y="553395"/>
                      </a:lnTo>
                      <a:cubicBezTo>
                        <a:pt x="1199740" y="621539"/>
                        <a:pt x="1220497" y="699007"/>
                        <a:pt x="1220255" y="777832"/>
                      </a:cubicBezTo>
                      <a:lnTo>
                        <a:pt x="1392398" y="870242"/>
                      </a:lnTo>
                      <a:lnTo>
                        <a:pt x="1356767" y="1003220"/>
                      </a:lnTo>
                      <a:lnTo>
                        <a:pt x="1161481" y="997180"/>
                      </a:lnTo>
                      <a:cubicBezTo>
                        <a:pt x="1122278" y="1065567"/>
                        <a:pt x="1065567" y="1122278"/>
                        <a:pt x="997180" y="1161481"/>
                      </a:cubicBezTo>
                      <a:lnTo>
                        <a:pt x="1003221" y="1356767"/>
                      </a:lnTo>
                      <a:lnTo>
                        <a:pt x="870244" y="1392398"/>
                      </a:lnTo>
                      <a:lnTo>
                        <a:pt x="777832" y="1220255"/>
                      </a:lnTo>
                      <a:cubicBezTo>
                        <a:pt x="699006" y="1220497"/>
                        <a:pt x="621537" y="1199739"/>
                        <a:pt x="553393" y="1160117"/>
                      </a:cubicBezTo>
                      <a:lnTo>
                        <a:pt x="387291" y="1262990"/>
                      </a:lnTo>
                      <a:lnTo>
                        <a:pt x="289945" y="1165644"/>
                      </a:lnTo>
                      <a:lnTo>
                        <a:pt x="392820" y="999542"/>
                      </a:lnTo>
                      <a:cubicBezTo>
                        <a:pt x="353197" y="931398"/>
                        <a:pt x="332440" y="853930"/>
                        <a:pt x="332682" y="775105"/>
                      </a:cubicBezTo>
                      <a:lnTo>
                        <a:pt x="160539" y="682695"/>
                      </a:lnTo>
                      <a:lnTo>
                        <a:pt x="196170" y="549717"/>
                      </a:lnTo>
                      <a:lnTo>
                        <a:pt x="391456" y="555757"/>
                      </a:lnTo>
                      <a:cubicBezTo>
                        <a:pt x="430659" y="487371"/>
                        <a:pt x="487370" y="430660"/>
                        <a:pt x="555757" y="391456"/>
                      </a:cubicBezTo>
                      <a:lnTo>
                        <a:pt x="549716" y="196170"/>
                      </a:lnTo>
                      <a:lnTo>
                        <a:pt x="682693" y="160539"/>
                      </a:lnTo>
                      <a:lnTo>
                        <a:pt x="775105" y="332682"/>
                      </a:lnTo>
                      <a:cubicBezTo>
                        <a:pt x="853931" y="332440"/>
                        <a:pt x="931400" y="353198"/>
                        <a:pt x="999544" y="392821"/>
                      </a:cubicBezTo>
                      <a:close/>
                    </a:path>
                  </a:pathLst>
                </a:custGeom>
                <a:gradFill flip="none" rotWithShape="1">
                  <a:gsLst>
                    <a:gs pos="0">
                      <a:srgbClr val="781614"/>
                    </a:gs>
                    <a:gs pos="100000">
                      <a:srgbClr val="A21D1C"/>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37973" tIns="537973" rIns="537972" bIns="537972" numCol="1" spcCol="1270" anchor="ctr" anchorCtr="0">
                  <a:noAutofit/>
                </a:bodyPr>
                <a:lstStyle/>
                <a:p>
                  <a:pPr lvl="0" algn="ctr" defTabSz="800100">
                    <a:lnSpc>
                      <a:spcPct val="90000"/>
                    </a:lnSpc>
                    <a:spcBef>
                      <a:spcPct val="0"/>
                    </a:spcBef>
                    <a:spcAft>
                      <a:spcPct val="35000"/>
                    </a:spcAft>
                  </a:pPr>
                  <a:endParaRPr lang="en-US" sz="1600" kern="1200" dirty="0">
                    <a:latin typeface="Arial"/>
                  </a:endParaRPr>
                </a:p>
              </p:txBody>
            </p:sp>
            <p:sp>
              <p:nvSpPr>
                <p:cNvPr id="34" name="Circular Arrow 33"/>
                <p:cNvSpPr/>
                <p:nvPr/>
              </p:nvSpPr>
              <p:spPr>
                <a:xfrm>
                  <a:off x="6553200" y="2743200"/>
                  <a:ext cx="2345884" cy="2313687"/>
                </a:xfrm>
                <a:prstGeom prst="circularArrow">
                  <a:avLst>
                    <a:gd name="adj1" fmla="val 4687"/>
                    <a:gd name="adj2" fmla="val 299029"/>
                    <a:gd name="adj3" fmla="val 2510492"/>
                    <a:gd name="adj4" fmla="val 16778837"/>
                    <a:gd name="adj5" fmla="val 5469"/>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5" name="Shape 34"/>
                <p:cNvSpPr/>
                <p:nvPr/>
              </p:nvSpPr>
              <p:spPr>
                <a:xfrm>
                  <a:off x="5638800" y="2221281"/>
                  <a:ext cx="1704431" cy="168103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6" name="Circular Arrow 35"/>
                <p:cNvSpPr/>
                <p:nvPr/>
              </p:nvSpPr>
              <p:spPr>
                <a:xfrm>
                  <a:off x="6319324" y="1323087"/>
                  <a:ext cx="1837720" cy="1812498"/>
                </a:xfrm>
                <a:prstGeom prst="circularArrow">
                  <a:avLst>
                    <a:gd name="adj1" fmla="val 5984"/>
                    <a:gd name="adj2" fmla="val 471662"/>
                    <a:gd name="adj3" fmla="val 13313824"/>
                    <a:gd name="adj4" fmla="val 10508221"/>
                    <a:gd name="adj5" fmla="val 6981"/>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sp>
            <p:nvSpPr>
              <p:cNvPr id="37" name="TextBox 36"/>
              <p:cNvSpPr txBox="1"/>
              <p:nvPr/>
            </p:nvSpPr>
            <p:spPr>
              <a:xfrm>
                <a:off x="7696200" y="1905000"/>
                <a:ext cx="1447800" cy="369332"/>
              </a:xfrm>
              <a:prstGeom prst="rect">
                <a:avLst/>
              </a:prstGeom>
              <a:noFill/>
            </p:spPr>
            <p:txBody>
              <a:bodyPr wrap="square" rtlCol="0">
                <a:spAutoFit/>
              </a:bodyPr>
              <a:lstStyle/>
              <a:p>
                <a:pPr lvl="0" algn="ctr" defTabSz="800100">
                  <a:lnSpc>
                    <a:spcPct val="90000"/>
                  </a:lnSpc>
                  <a:spcBef>
                    <a:spcPct val="0"/>
                  </a:spcBef>
                  <a:spcAft>
                    <a:spcPct val="35000"/>
                  </a:spcAft>
                </a:pPr>
                <a:r>
                  <a:rPr lang="en-US" sz="2000" dirty="0" smtClean="0">
                    <a:latin typeface="Arial"/>
                  </a:rPr>
                  <a:t>Senior</a:t>
                </a:r>
                <a:endParaRPr lang="en-US" sz="2000" dirty="0">
                  <a:latin typeface="Arial"/>
                </a:endParaRPr>
              </a:p>
            </p:txBody>
          </p:sp>
          <p:sp>
            <p:nvSpPr>
              <p:cNvPr id="38" name="TextBox 37"/>
              <p:cNvSpPr txBox="1"/>
              <p:nvPr/>
            </p:nvSpPr>
            <p:spPr>
              <a:xfrm>
                <a:off x="7315200" y="4876800"/>
                <a:ext cx="990600" cy="369332"/>
              </a:xfrm>
              <a:prstGeom prst="rect">
                <a:avLst/>
              </a:prstGeom>
              <a:noFill/>
            </p:spPr>
            <p:txBody>
              <a:bodyPr wrap="square" rtlCol="0">
                <a:spAutoFit/>
              </a:bodyPr>
              <a:lstStyle/>
              <a:p>
                <a:pPr lvl="0" algn="ctr" defTabSz="1066800">
                  <a:lnSpc>
                    <a:spcPct val="90000"/>
                  </a:lnSpc>
                  <a:spcBef>
                    <a:spcPct val="0"/>
                  </a:spcBef>
                  <a:spcAft>
                    <a:spcPct val="35000"/>
                  </a:spcAft>
                </a:pPr>
                <a:r>
                  <a:rPr lang="en-US" sz="2000" dirty="0" err="1" smtClean="0">
                    <a:latin typeface="Arial"/>
                  </a:rPr>
                  <a:t>Equipe</a:t>
                </a:r>
                <a:endParaRPr lang="en-US" sz="2000" dirty="0">
                  <a:latin typeface="Arial"/>
                </a:endParaRPr>
              </a:p>
            </p:txBody>
          </p:sp>
          <p:sp>
            <p:nvSpPr>
              <p:cNvPr id="39" name="TextBox 38"/>
              <p:cNvSpPr txBox="1"/>
              <p:nvPr/>
            </p:nvSpPr>
            <p:spPr>
              <a:xfrm>
                <a:off x="5562600" y="3886200"/>
                <a:ext cx="1219200" cy="646331"/>
              </a:xfrm>
              <a:prstGeom prst="rect">
                <a:avLst/>
              </a:prstGeom>
              <a:noFill/>
            </p:spPr>
            <p:txBody>
              <a:bodyPr wrap="square" rtlCol="0">
                <a:spAutoFit/>
              </a:bodyPr>
              <a:lstStyle/>
              <a:p>
                <a:pPr lvl="0" algn="ctr" defTabSz="711200">
                  <a:lnSpc>
                    <a:spcPct val="90000"/>
                  </a:lnSpc>
                  <a:spcBef>
                    <a:spcPct val="0"/>
                  </a:spcBef>
                  <a:spcAft>
                    <a:spcPct val="35000"/>
                  </a:spcAft>
                </a:pPr>
                <a:r>
                  <a:rPr lang="en-US" sz="2000" dirty="0" smtClean="0">
                    <a:latin typeface="Arial"/>
                  </a:rPr>
                  <a:t>Chef </a:t>
                </a:r>
                <a:r>
                  <a:rPr lang="en-US" sz="2000" dirty="0" err="1" smtClean="0">
                    <a:latin typeface="Arial"/>
                  </a:rPr>
                  <a:t>d’équipe</a:t>
                </a:r>
                <a:endParaRPr lang="en-US" sz="2000" dirty="0">
                  <a:latin typeface="Arial"/>
                </a:endParaRPr>
              </a:p>
            </p:txBody>
          </p:sp>
        </p:grpSp>
      </p:grpSp>
    </p:spTree>
    <p:extLst>
      <p:ext uri="{BB962C8B-B14F-4D97-AF65-F5344CB8AC3E}">
        <p14:creationId xmlns:p14="http://schemas.microsoft.com/office/powerpoint/2010/main" val="24084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0648"/>
            <a:ext cx="7772400" cy="1470025"/>
          </a:xfrm>
        </p:spPr>
        <p:txBody>
          <a:bodyPr/>
          <a:lstStyle/>
          <a:p>
            <a:r>
              <a:rPr lang="fr-FR" b="1" dirty="0" smtClean="0">
                <a:solidFill>
                  <a:schemeClr val="tx2"/>
                </a:solidFill>
              </a:rPr>
              <a:t>Exemple du SUSP</a:t>
            </a:r>
            <a:endParaRPr lang="fr-FR" b="1" dirty="0">
              <a:solidFill>
                <a:schemeClr val="tx2"/>
              </a:solidFill>
            </a:endParaRPr>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D0478D-3E42-4AA6-9E4C-ADA96855F39F}" type="slidenum">
              <a:rPr lang="fr-FR" smtClean="0"/>
              <a:t>13</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2247900"/>
            <a:ext cx="9036496" cy="205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33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smtClean="0">
                <a:solidFill>
                  <a:srgbClr val="002060"/>
                </a:solidFill>
              </a:rPr>
              <a:t>Engagement</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rmAutofit fontScale="85000" lnSpcReduction="20000"/>
          </a:bodyPr>
          <a:lstStyle/>
          <a:p>
            <a:r>
              <a:rPr lang="fr-FR" sz="2400" b="1" dirty="0" smtClean="0">
                <a:solidFill>
                  <a:schemeClr val="tx2"/>
                </a:solidFill>
              </a:rPr>
              <a:t>Dévouement de chef des médecins +++</a:t>
            </a:r>
          </a:p>
          <a:p>
            <a:pPr lvl="1"/>
            <a:r>
              <a:rPr lang="fr-FR" sz="2000" dirty="0" smtClean="0"/>
              <a:t>Pdt de CME déclarant prendre le leadership </a:t>
            </a:r>
          </a:p>
          <a:p>
            <a:pPr lvl="1"/>
            <a:r>
              <a:rPr lang="fr-FR" sz="2000" dirty="0" smtClean="0"/>
              <a:t>Vice Pdt de CME se déclarant </a:t>
            </a:r>
            <a:r>
              <a:rPr lang="fr-FR" sz="2000" b="1" dirty="0" smtClean="0">
                <a:solidFill>
                  <a:schemeClr val="tx2"/>
                </a:solidFill>
              </a:rPr>
              <a:t>« champion » +++</a:t>
            </a:r>
          </a:p>
          <a:p>
            <a:r>
              <a:rPr lang="fr-FR" sz="2400" dirty="0" smtClean="0"/>
              <a:t>Dévouement de cliniciens</a:t>
            </a:r>
          </a:p>
          <a:p>
            <a:pPr lvl="1"/>
            <a:r>
              <a:rPr lang="fr-FR" sz="2000" dirty="0" smtClean="0"/>
              <a:t>Docteurs et infirmiers impliqués dans la relecture des protocoles</a:t>
            </a:r>
          </a:p>
          <a:p>
            <a:r>
              <a:rPr lang="fr-FR" sz="2400" dirty="0" smtClean="0"/>
              <a:t>Utiliser un ou plusieurs outils d’engagement</a:t>
            </a:r>
          </a:p>
          <a:p>
            <a:pPr lvl="1"/>
            <a:r>
              <a:rPr lang="en-US" sz="2000" dirty="0" smtClean="0"/>
              <a:t>Leadership local, champions</a:t>
            </a:r>
            <a:r>
              <a:rPr lang="en-US" sz="2000" dirty="0"/>
              <a:t>, </a:t>
            </a:r>
            <a:r>
              <a:rPr lang="en-US" sz="2000" dirty="0" err="1" smtClean="0"/>
              <a:t>reseaux</a:t>
            </a:r>
            <a:r>
              <a:rPr lang="en-US" sz="2000" dirty="0" smtClean="0"/>
              <a:t> de pairs, </a:t>
            </a:r>
            <a:r>
              <a:rPr lang="en-US" sz="2000" dirty="0" err="1" smtClean="0"/>
              <a:t>tranvail</a:t>
            </a:r>
            <a:r>
              <a:rPr lang="en-US" sz="2000" dirty="0" smtClean="0"/>
              <a:t> </a:t>
            </a:r>
            <a:r>
              <a:rPr lang="en-US" sz="2000" dirty="0" err="1" smtClean="0"/>
              <a:t>en</a:t>
            </a:r>
            <a:r>
              <a:rPr lang="en-US" sz="2000" dirty="0" smtClean="0"/>
              <a:t> </a:t>
            </a:r>
            <a:r>
              <a:rPr lang="en-US" sz="2000" dirty="0" err="1" smtClean="0"/>
              <a:t>équipe</a:t>
            </a:r>
            <a:r>
              <a:rPr lang="en-US" sz="2000" dirty="0" smtClean="0"/>
              <a:t> et </a:t>
            </a:r>
            <a:r>
              <a:rPr lang="en-US" sz="2000" dirty="0" err="1" smtClean="0"/>
              <a:t>mutlidisciplinarité</a:t>
            </a:r>
            <a:r>
              <a:rPr lang="en-US" sz="2000" dirty="0" smtClean="0"/>
              <a:t>, </a:t>
            </a:r>
            <a:endParaRPr lang="en-US" sz="2000" dirty="0"/>
          </a:p>
          <a:p>
            <a:r>
              <a:rPr lang="en-US" sz="2400" dirty="0" err="1" smtClean="0"/>
              <a:t>Ecrire</a:t>
            </a:r>
            <a:r>
              <a:rPr lang="en-US" sz="2400" dirty="0" smtClean="0"/>
              <a:t> et signer </a:t>
            </a:r>
            <a:r>
              <a:rPr lang="en-US" sz="2400" dirty="0" err="1" smtClean="0"/>
              <a:t>une</a:t>
            </a:r>
            <a:r>
              <a:rPr lang="en-US" sz="2400" dirty="0" smtClean="0"/>
              <a:t> </a:t>
            </a:r>
            <a:r>
              <a:rPr lang="en-US" sz="2400" dirty="0" err="1" smtClean="0"/>
              <a:t>charte</a:t>
            </a:r>
            <a:r>
              <a:rPr lang="en-US" sz="2400" dirty="0" smtClean="0"/>
              <a:t> </a:t>
            </a:r>
            <a:r>
              <a:rPr lang="en-US" sz="2400" dirty="0" err="1" smtClean="0"/>
              <a:t>d’engagement</a:t>
            </a:r>
            <a:endParaRPr lang="en-US" sz="2400" dirty="0" smtClean="0"/>
          </a:p>
          <a:p>
            <a:r>
              <a:rPr lang="en-US" sz="2400" dirty="0" smtClean="0"/>
              <a:t>Approbation des </a:t>
            </a:r>
            <a:r>
              <a:rPr lang="en-US" sz="2400" dirty="0" err="1" smtClean="0"/>
              <a:t>protocole</a:t>
            </a:r>
            <a:endParaRPr lang="en-US" sz="2400" dirty="0" smtClean="0"/>
          </a:p>
          <a:p>
            <a:r>
              <a:rPr lang="en-US" sz="2400" dirty="0" smtClean="0"/>
              <a:t>Accord sur un plan </a:t>
            </a:r>
            <a:r>
              <a:rPr lang="en-US" sz="2400" dirty="0" err="1" smtClean="0"/>
              <a:t>d’action</a:t>
            </a:r>
            <a:r>
              <a:rPr lang="en-US" sz="2400" dirty="0" smtClean="0"/>
              <a:t> (</a:t>
            </a:r>
            <a:r>
              <a:rPr lang="en-US" sz="2400" b="1" dirty="0" err="1" smtClean="0">
                <a:solidFill>
                  <a:schemeClr val="tx2"/>
                </a:solidFill>
              </a:rPr>
              <a:t>équipe</a:t>
            </a:r>
            <a:r>
              <a:rPr lang="en-US" sz="2400" b="1" dirty="0" smtClean="0">
                <a:solidFill>
                  <a:schemeClr val="tx2"/>
                </a:solidFill>
              </a:rPr>
              <a:t> </a:t>
            </a:r>
            <a:r>
              <a:rPr lang="en-US" sz="2400" b="1" dirty="0" err="1" smtClean="0">
                <a:solidFill>
                  <a:schemeClr val="tx2"/>
                </a:solidFill>
              </a:rPr>
              <a:t>mulitdisciplinaire</a:t>
            </a:r>
            <a:r>
              <a:rPr lang="en-US" sz="2400" b="1" dirty="0" smtClean="0">
                <a:solidFill>
                  <a:schemeClr val="tx2"/>
                </a:solidFill>
              </a:rPr>
              <a:t> +++ </a:t>
            </a:r>
            <a:r>
              <a:rPr lang="en-US" sz="2400" dirty="0" smtClean="0"/>
              <a:t>et </a:t>
            </a:r>
            <a:r>
              <a:rPr lang="en-US" sz="2400" dirty="0" err="1" smtClean="0"/>
              <a:t>encadrement</a:t>
            </a:r>
            <a:r>
              <a:rPr lang="en-US" sz="2400" dirty="0" smtClean="0"/>
              <a:t>)</a:t>
            </a:r>
          </a:p>
          <a:p>
            <a:r>
              <a:rPr lang="en-US" sz="2400" dirty="0" err="1" smtClean="0"/>
              <a:t>Réunions</a:t>
            </a:r>
            <a:r>
              <a:rPr lang="en-US" sz="2400" dirty="0" smtClean="0"/>
              <a:t> </a:t>
            </a:r>
            <a:r>
              <a:rPr lang="en-US" sz="2400" dirty="0" err="1" smtClean="0"/>
              <a:t>régulières</a:t>
            </a:r>
            <a:endParaRPr lang="en-US" sz="2400" dirty="0" smtClean="0"/>
          </a:p>
          <a:p>
            <a:pPr lvl="1"/>
            <a:r>
              <a:rPr lang="en-US" sz="2000" dirty="0" smtClean="0"/>
              <a:t>Engager les </a:t>
            </a:r>
            <a:r>
              <a:rPr lang="en-US" sz="2000" dirty="0" err="1" smtClean="0"/>
              <a:t>acteurs</a:t>
            </a:r>
            <a:r>
              <a:rPr lang="en-US" sz="2000" dirty="0" smtClean="0"/>
              <a:t>, brainstorm, </a:t>
            </a:r>
            <a:r>
              <a:rPr lang="en-US" sz="2000" dirty="0" err="1" smtClean="0"/>
              <a:t>planifier</a:t>
            </a:r>
            <a:r>
              <a:rPr lang="en-US" sz="2000" dirty="0" smtClean="0"/>
              <a:t> </a:t>
            </a:r>
            <a:r>
              <a:rPr lang="en-US" sz="2000" dirty="0" err="1" smtClean="0"/>
              <a:t>l’implémentation</a:t>
            </a:r>
            <a:r>
              <a:rPr lang="en-US" sz="2000" dirty="0" smtClean="0"/>
              <a:t>, </a:t>
            </a:r>
            <a:r>
              <a:rPr lang="en-US" sz="2000" dirty="0" err="1" smtClean="0"/>
              <a:t>voir</a:t>
            </a:r>
            <a:r>
              <a:rPr lang="en-US" sz="2000" dirty="0" smtClean="0"/>
              <a:t> les </a:t>
            </a:r>
            <a:r>
              <a:rPr lang="en-US" sz="2000" dirty="0" err="1" smtClean="0"/>
              <a:t>progrès</a:t>
            </a:r>
            <a:r>
              <a:rPr lang="en-US" sz="2000" dirty="0" smtClean="0"/>
              <a:t> et </a:t>
            </a:r>
            <a:r>
              <a:rPr lang="en-US" sz="2000" dirty="0" err="1" smtClean="0"/>
              <a:t>leurs</a:t>
            </a:r>
            <a:r>
              <a:rPr lang="en-US" sz="2000" dirty="0" smtClean="0"/>
              <a:t> impacts</a:t>
            </a:r>
          </a:p>
          <a:p>
            <a:pPr lvl="1"/>
            <a:r>
              <a:rPr lang="en-US" sz="2000" dirty="0" err="1" smtClean="0"/>
              <a:t>Définir</a:t>
            </a:r>
            <a:r>
              <a:rPr lang="en-US" sz="2000" dirty="0" smtClean="0"/>
              <a:t> </a:t>
            </a:r>
            <a:r>
              <a:rPr lang="en-US" sz="2000" b="1" dirty="0" err="1" smtClean="0">
                <a:solidFill>
                  <a:schemeClr val="tx2"/>
                </a:solidFill>
              </a:rPr>
              <a:t>clairement</a:t>
            </a:r>
            <a:r>
              <a:rPr lang="en-US" sz="2000" b="1" dirty="0" smtClean="0">
                <a:solidFill>
                  <a:schemeClr val="tx2"/>
                </a:solidFill>
              </a:rPr>
              <a:t> la </a:t>
            </a:r>
            <a:r>
              <a:rPr lang="en-US" sz="2000" b="1" dirty="0" err="1" smtClean="0">
                <a:solidFill>
                  <a:schemeClr val="tx2"/>
                </a:solidFill>
              </a:rPr>
              <a:t>chronologie</a:t>
            </a:r>
            <a:r>
              <a:rPr lang="en-US" sz="2000" b="1" dirty="0" smtClean="0">
                <a:solidFill>
                  <a:schemeClr val="tx2"/>
                </a:solidFill>
              </a:rPr>
              <a:t> du </a:t>
            </a:r>
            <a:r>
              <a:rPr lang="en-US" sz="2000" b="1" dirty="0" err="1" smtClean="0">
                <a:solidFill>
                  <a:schemeClr val="tx2"/>
                </a:solidFill>
              </a:rPr>
              <a:t>projet</a:t>
            </a:r>
            <a:r>
              <a:rPr lang="en-US" sz="2000" b="1" dirty="0" smtClean="0">
                <a:solidFill>
                  <a:schemeClr val="tx2"/>
                </a:solidFill>
              </a:rPr>
              <a:t> +++</a:t>
            </a:r>
          </a:p>
          <a:p>
            <a:r>
              <a:rPr lang="en-US" sz="2400" dirty="0" smtClean="0"/>
              <a:t>Video </a:t>
            </a:r>
            <a:r>
              <a:rPr lang="en-US" sz="2400" dirty="0" err="1" smtClean="0"/>
              <a:t>d’apprentissage</a:t>
            </a:r>
            <a:r>
              <a:rPr lang="en-US" sz="2400" dirty="0" smtClean="0"/>
              <a:t> </a:t>
            </a:r>
            <a:r>
              <a:rPr lang="en-US" sz="2400" dirty="0" err="1" smtClean="0"/>
              <a:t>basée</a:t>
            </a:r>
            <a:r>
              <a:rPr lang="en-US" sz="2400" dirty="0" smtClean="0"/>
              <a:t> sur un </a:t>
            </a:r>
            <a:r>
              <a:rPr lang="en-US" sz="2400" dirty="0" err="1" smtClean="0"/>
              <a:t>cas</a:t>
            </a:r>
            <a:r>
              <a:rPr lang="en-US" sz="2400" dirty="0" smtClean="0"/>
              <a:t> </a:t>
            </a:r>
            <a:r>
              <a:rPr lang="en-US" sz="2400" dirty="0" err="1" smtClean="0"/>
              <a:t>réel</a:t>
            </a:r>
            <a:r>
              <a:rPr lang="en-US" sz="2400" dirty="0" smtClean="0"/>
              <a:t>/</a:t>
            </a:r>
            <a:r>
              <a:rPr lang="en-US" sz="2400" dirty="0" err="1" smtClean="0"/>
              <a:t>concret</a:t>
            </a:r>
            <a:endParaRPr lang="en-US" sz="2400" dirty="0" smtClean="0"/>
          </a:p>
          <a:p>
            <a:endParaRPr lang="en-US" sz="2400" dirty="0" err="1" smtClean="0"/>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14</a:t>
            </a:fld>
            <a:endParaRPr lang="fr-FR">
              <a:solidFill>
                <a:prstClr val="black">
                  <a:tint val="75000"/>
                </a:prstClr>
              </a:solidFill>
            </a:endParaRPr>
          </a:p>
        </p:txBody>
      </p:sp>
    </p:spTree>
    <p:extLst>
      <p:ext uri="{BB962C8B-B14F-4D97-AF65-F5344CB8AC3E}">
        <p14:creationId xmlns:p14="http://schemas.microsoft.com/office/powerpoint/2010/main" val="282749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smtClean="0">
                <a:solidFill>
                  <a:srgbClr val="002060"/>
                </a:solidFill>
              </a:rPr>
              <a:t>Formation</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Autofit/>
          </a:bodyPr>
          <a:lstStyle/>
          <a:p>
            <a:r>
              <a:rPr lang="en-US" sz="2400" dirty="0" smtClean="0"/>
              <a:t>Un </a:t>
            </a:r>
            <a:r>
              <a:rPr lang="en-US" sz="2400" b="1" dirty="0" smtClean="0">
                <a:solidFill>
                  <a:schemeClr val="tx2"/>
                </a:solidFill>
              </a:rPr>
              <a:t>mélange de supports de formations</a:t>
            </a:r>
          </a:p>
          <a:p>
            <a:pPr lvl="1"/>
            <a:r>
              <a:rPr lang="en-US" sz="2000" dirty="0"/>
              <a:t>grand </a:t>
            </a:r>
            <a:r>
              <a:rPr lang="en-US" sz="2000" dirty="0" smtClean="0"/>
              <a:t>rounds and </a:t>
            </a:r>
            <a:r>
              <a:rPr lang="en-US" sz="2000" dirty="0"/>
              <a:t>multidisciplinary clinical rounds, </a:t>
            </a:r>
            <a:r>
              <a:rPr lang="en-US" sz="2000" dirty="0" smtClean="0"/>
              <a:t>ad hoc </a:t>
            </a:r>
            <a:r>
              <a:rPr lang="en-US" sz="2000" dirty="0"/>
              <a:t>lectures, briefings, posters, handbooks</a:t>
            </a:r>
            <a:r>
              <a:rPr lang="en-US" sz="2000" dirty="0" smtClean="0"/>
              <a:t>, meetings</a:t>
            </a:r>
            <a:r>
              <a:rPr lang="en-US" sz="2000" dirty="0"/>
              <a:t>, practical workshops, </a:t>
            </a:r>
            <a:r>
              <a:rPr lang="en-US" sz="2000" dirty="0" smtClean="0"/>
              <a:t> webinars, bedside </a:t>
            </a:r>
            <a:r>
              <a:rPr lang="en-US" sz="2000" dirty="0"/>
              <a:t>huddles and live simulations.</a:t>
            </a:r>
            <a:endParaRPr lang="en-US" sz="2000" dirty="0" smtClean="0"/>
          </a:p>
          <a:p>
            <a:r>
              <a:rPr lang="en-US" sz="2400" dirty="0" smtClean="0"/>
              <a:t>Le </a:t>
            </a:r>
            <a:r>
              <a:rPr lang="en-US" sz="2400" b="1" dirty="0" smtClean="0">
                <a:solidFill>
                  <a:schemeClr val="tx2"/>
                </a:solidFill>
              </a:rPr>
              <a:t>timing et </a:t>
            </a:r>
            <a:r>
              <a:rPr lang="en-US" sz="2400" b="1" dirty="0" err="1" smtClean="0">
                <a:solidFill>
                  <a:schemeClr val="tx2"/>
                </a:solidFill>
              </a:rPr>
              <a:t>l’intensité</a:t>
            </a:r>
            <a:r>
              <a:rPr lang="en-US" sz="2400" b="1" dirty="0" smtClean="0">
                <a:solidFill>
                  <a:schemeClr val="tx2"/>
                </a:solidFill>
              </a:rPr>
              <a:t> </a:t>
            </a:r>
            <a:r>
              <a:rPr lang="en-US" sz="2400" dirty="0" smtClean="0"/>
              <a:t>de la formation</a:t>
            </a:r>
          </a:p>
          <a:p>
            <a:pPr lvl="1"/>
            <a:r>
              <a:rPr lang="en-US" sz="2000" dirty="0" smtClean="0"/>
              <a:t>Formation intensive </a:t>
            </a:r>
            <a:r>
              <a:rPr lang="en-US" sz="2000" dirty="0" err="1" smtClean="0"/>
              <a:t>avant</a:t>
            </a:r>
            <a:r>
              <a:rPr lang="en-US" sz="2000" dirty="0" smtClean="0"/>
              <a:t> </a:t>
            </a:r>
            <a:r>
              <a:rPr lang="en-US" sz="2000" dirty="0" err="1" smtClean="0"/>
              <a:t>l’implémentation</a:t>
            </a:r>
            <a:r>
              <a:rPr lang="en-US" sz="2000" dirty="0" smtClean="0"/>
              <a:t> pour </a:t>
            </a:r>
            <a:r>
              <a:rPr lang="en-US" sz="2000" dirty="0" err="1" smtClean="0"/>
              <a:t>établir</a:t>
            </a:r>
            <a:r>
              <a:rPr lang="en-US" sz="2000" dirty="0" smtClean="0"/>
              <a:t> un </a:t>
            </a:r>
            <a:r>
              <a:rPr lang="en-US" sz="2000" dirty="0" err="1" smtClean="0"/>
              <a:t>socle</a:t>
            </a:r>
            <a:r>
              <a:rPr lang="en-US" sz="2000" dirty="0" smtClean="0"/>
              <a:t> et </a:t>
            </a:r>
            <a:r>
              <a:rPr lang="en-US" sz="2000" dirty="0" err="1" smtClean="0"/>
              <a:t>batir</a:t>
            </a:r>
            <a:r>
              <a:rPr lang="en-US" sz="2000" dirty="0" smtClean="0"/>
              <a:t> des relations entre </a:t>
            </a:r>
            <a:r>
              <a:rPr lang="en-US" sz="2000" dirty="0" err="1" smtClean="0"/>
              <a:t>individus</a:t>
            </a:r>
            <a:r>
              <a:rPr lang="en-US" sz="2000" dirty="0" smtClean="0"/>
              <a:t> et </a:t>
            </a:r>
            <a:r>
              <a:rPr lang="en-US" sz="2000" dirty="0" err="1" smtClean="0"/>
              <a:t>spécialités</a:t>
            </a:r>
            <a:endParaRPr lang="en-US" sz="2000" dirty="0" smtClean="0"/>
          </a:p>
          <a:p>
            <a:r>
              <a:rPr lang="en-US" sz="2400" dirty="0" smtClean="0"/>
              <a:t>Faire </a:t>
            </a:r>
            <a:r>
              <a:rPr lang="en-US" sz="2400" dirty="0" err="1" smtClean="0"/>
              <a:t>en</a:t>
            </a:r>
            <a:r>
              <a:rPr lang="en-US" sz="2400" dirty="0" smtClean="0"/>
              <a:t> </a:t>
            </a:r>
            <a:r>
              <a:rPr lang="en-US" sz="2400" dirty="0" err="1" smtClean="0"/>
              <a:t>sorte</a:t>
            </a:r>
            <a:r>
              <a:rPr lang="en-US" sz="2400" dirty="0" smtClean="0"/>
              <a:t> que la formation </a:t>
            </a:r>
            <a:r>
              <a:rPr lang="en-US" sz="2400" dirty="0" err="1" smtClean="0"/>
              <a:t>soit</a:t>
            </a:r>
            <a:r>
              <a:rPr lang="en-US" sz="2400" dirty="0" smtClean="0"/>
              <a:t> </a:t>
            </a:r>
            <a:r>
              <a:rPr lang="en-US" sz="2400" b="1" dirty="0" smtClean="0">
                <a:solidFill>
                  <a:schemeClr val="tx2"/>
                </a:solidFill>
              </a:rPr>
              <a:t>accessible de </a:t>
            </a:r>
            <a:r>
              <a:rPr lang="en-US" sz="2400" b="1" dirty="0" err="1" smtClean="0">
                <a:solidFill>
                  <a:schemeClr val="tx2"/>
                </a:solidFill>
              </a:rPr>
              <a:t>tous</a:t>
            </a:r>
            <a:endParaRPr lang="en-US" sz="2400" b="1" dirty="0" smtClean="0">
              <a:solidFill>
                <a:schemeClr val="tx2"/>
              </a:solidFill>
            </a:endParaRPr>
          </a:p>
          <a:p>
            <a:pPr lvl="1"/>
            <a:r>
              <a:rPr lang="en-US" sz="2000" dirty="0" smtClean="0"/>
              <a:t>Orientation </a:t>
            </a:r>
            <a:r>
              <a:rPr lang="en-US" sz="2000" dirty="0" err="1" smtClean="0"/>
              <a:t>clinique</a:t>
            </a:r>
            <a:r>
              <a:rPr lang="en-US" sz="2000" dirty="0" smtClean="0"/>
              <a:t> avec </a:t>
            </a:r>
            <a:r>
              <a:rPr lang="en-US" sz="2000" dirty="0" err="1" smtClean="0"/>
              <a:t>l’objectif</a:t>
            </a:r>
            <a:r>
              <a:rPr lang="en-US" sz="2000" dirty="0" smtClean="0"/>
              <a:t>, le </a:t>
            </a:r>
            <a:r>
              <a:rPr lang="en-US" sz="2000" dirty="0" err="1" smtClean="0"/>
              <a:t>rationel</a:t>
            </a:r>
            <a:r>
              <a:rPr lang="en-US" sz="2000" dirty="0" smtClean="0"/>
              <a:t> et </a:t>
            </a:r>
            <a:r>
              <a:rPr lang="en-US" sz="2000" dirty="0" err="1" smtClean="0"/>
              <a:t>l’impact</a:t>
            </a:r>
            <a:r>
              <a:rPr lang="en-US" sz="2000" dirty="0" smtClean="0"/>
              <a:t> pour le patient</a:t>
            </a:r>
          </a:p>
          <a:p>
            <a:r>
              <a:rPr lang="en-US" sz="2400" dirty="0" smtClean="0"/>
              <a:t>Formation </a:t>
            </a:r>
            <a:r>
              <a:rPr lang="en-US" sz="2400" b="1" dirty="0" err="1" smtClean="0">
                <a:solidFill>
                  <a:schemeClr val="tx2"/>
                </a:solidFill>
              </a:rPr>
              <a:t>orientée</a:t>
            </a:r>
            <a:r>
              <a:rPr lang="en-US" sz="2400" b="1" dirty="0" smtClean="0">
                <a:solidFill>
                  <a:schemeClr val="tx2"/>
                </a:solidFill>
              </a:rPr>
              <a:t> sur la </a:t>
            </a:r>
            <a:r>
              <a:rPr lang="en-US" sz="2400" b="1" dirty="0" err="1" smtClean="0">
                <a:solidFill>
                  <a:schemeClr val="tx2"/>
                </a:solidFill>
              </a:rPr>
              <a:t>clinique</a:t>
            </a:r>
            <a:endParaRPr lang="en-US" sz="2400" b="1" dirty="0" smtClean="0">
              <a:solidFill>
                <a:schemeClr val="tx2"/>
              </a:solidFill>
            </a:endParaRPr>
          </a:p>
          <a:p>
            <a:pPr lvl="1"/>
            <a:r>
              <a:rPr lang="en-US" sz="1600" dirty="0" err="1" smtClean="0"/>
              <a:t>Pratico-pratique</a:t>
            </a:r>
            <a:r>
              <a:rPr lang="en-US" sz="1600" dirty="0" smtClean="0"/>
              <a:t>: Prep cut de </a:t>
            </a:r>
            <a:r>
              <a:rPr lang="en-US" sz="1600" dirty="0" err="1" smtClean="0"/>
              <a:t>l’opéré</a:t>
            </a:r>
            <a:r>
              <a:rPr lang="en-US" sz="1600" dirty="0" smtClean="0"/>
              <a:t> pour les CCA </a:t>
            </a:r>
          </a:p>
          <a:p>
            <a:endParaRPr lang="en-US" sz="2400" dirty="0" err="1" smtClean="0"/>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15</a:t>
            </a:fld>
            <a:endParaRPr lang="fr-FR">
              <a:solidFill>
                <a:prstClr val="black">
                  <a:tint val="75000"/>
                </a:prstClr>
              </a:solidFill>
            </a:endParaRPr>
          </a:p>
        </p:txBody>
      </p:sp>
    </p:spTree>
    <p:extLst>
      <p:ext uri="{BB962C8B-B14F-4D97-AF65-F5344CB8AC3E}">
        <p14:creationId xmlns:p14="http://schemas.microsoft.com/office/powerpoint/2010/main" val="195928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smtClean="0">
                <a:solidFill>
                  <a:srgbClr val="002060"/>
                </a:solidFill>
              </a:rPr>
              <a:t>Formation</a:t>
            </a:r>
            <a:endParaRPr lang="fr-FR" sz="2400" b="1"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16</a:t>
            </a:fld>
            <a:endParaRPr lang="fr-FR">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12" y="2420888"/>
            <a:ext cx="866317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71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smtClean="0">
                <a:solidFill>
                  <a:srgbClr val="002060"/>
                </a:solidFill>
              </a:rPr>
              <a:t>Exécution</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rmAutofit/>
          </a:bodyPr>
          <a:lstStyle/>
          <a:p>
            <a:r>
              <a:rPr lang="en-US" sz="2400" b="1" dirty="0" smtClean="0">
                <a:solidFill>
                  <a:schemeClr val="tx2"/>
                </a:solidFill>
              </a:rPr>
              <a:t>Validation et adoption locale</a:t>
            </a:r>
          </a:p>
          <a:p>
            <a:pPr lvl="1"/>
            <a:r>
              <a:rPr lang="en-US" sz="2000" dirty="0" smtClean="0"/>
              <a:t>Identification des </a:t>
            </a:r>
            <a:r>
              <a:rPr lang="en-US" sz="2000" dirty="0" err="1" smtClean="0"/>
              <a:t>facteurs</a:t>
            </a:r>
            <a:r>
              <a:rPr lang="en-US" sz="2000" dirty="0" smtClean="0"/>
              <a:t> de </a:t>
            </a:r>
            <a:r>
              <a:rPr lang="en-US" sz="2000" dirty="0" err="1" smtClean="0"/>
              <a:t>risque</a:t>
            </a:r>
            <a:r>
              <a:rPr lang="en-US" sz="2000" dirty="0" smtClean="0"/>
              <a:t> les plus important et </a:t>
            </a:r>
            <a:r>
              <a:rPr lang="en-US" sz="2000" dirty="0" err="1" smtClean="0"/>
              <a:t>leur</a:t>
            </a:r>
            <a:r>
              <a:rPr lang="en-US" sz="2000" dirty="0" smtClean="0"/>
              <a:t> </a:t>
            </a:r>
            <a:r>
              <a:rPr lang="en-US" sz="2000" dirty="0" err="1" smtClean="0"/>
              <a:t>intégration</a:t>
            </a:r>
            <a:r>
              <a:rPr lang="en-US" sz="2000" dirty="0" smtClean="0"/>
              <a:t> </a:t>
            </a:r>
            <a:r>
              <a:rPr lang="en-US" sz="2000" dirty="0" err="1" smtClean="0"/>
              <a:t>dans</a:t>
            </a:r>
            <a:r>
              <a:rPr lang="en-US" sz="2000" dirty="0" smtClean="0"/>
              <a:t> les </a:t>
            </a:r>
            <a:r>
              <a:rPr lang="en-US" sz="2000" dirty="0" err="1" smtClean="0"/>
              <a:t>mesures</a:t>
            </a:r>
            <a:r>
              <a:rPr lang="en-US" sz="2000" dirty="0" smtClean="0"/>
              <a:t> de </a:t>
            </a:r>
            <a:r>
              <a:rPr lang="en-US" sz="2000" dirty="0" err="1" smtClean="0"/>
              <a:t>prévention</a:t>
            </a:r>
            <a:r>
              <a:rPr lang="en-US" sz="2000" dirty="0" smtClean="0"/>
              <a:t> </a:t>
            </a:r>
            <a:r>
              <a:rPr lang="en-US" sz="2000" dirty="0" err="1" smtClean="0"/>
              <a:t>adapté</a:t>
            </a:r>
            <a:r>
              <a:rPr lang="en-US" sz="2000" dirty="0" smtClean="0"/>
              <a:t> à </a:t>
            </a:r>
            <a:r>
              <a:rPr lang="en-US" sz="2000" dirty="0" err="1" smtClean="0"/>
              <a:t>l’organisation</a:t>
            </a:r>
            <a:r>
              <a:rPr lang="en-US" sz="2000" dirty="0" smtClean="0"/>
              <a:t> et </a:t>
            </a:r>
            <a:r>
              <a:rPr lang="en-US" sz="2000" dirty="0" err="1" smtClean="0"/>
              <a:t>en</a:t>
            </a:r>
            <a:r>
              <a:rPr lang="en-US" sz="2000" dirty="0" smtClean="0"/>
              <a:t> </a:t>
            </a:r>
            <a:r>
              <a:rPr lang="en-US" sz="2000" dirty="0" err="1" smtClean="0"/>
              <a:t>permettant</a:t>
            </a:r>
            <a:r>
              <a:rPr lang="en-US" sz="2000" dirty="0" smtClean="0"/>
              <a:t> </a:t>
            </a:r>
            <a:r>
              <a:rPr lang="en-US" sz="2000" dirty="0" err="1" smtClean="0"/>
              <a:t>l’évaluation</a:t>
            </a:r>
            <a:endParaRPr lang="en-US" sz="2000" dirty="0" smtClean="0"/>
          </a:p>
          <a:p>
            <a:r>
              <a:rPr lang="en-US" sz="2400" dirty="0" err="1" smtClean="0"/>
              <a:t>Recruter</a:t>
            </a:r>
            <a:r>
              <a:rPr lang="en-US" sz="2400" dirty="0" smtClean="0"/>
              <a:t> </a:t>
            </a:r>
            <a:r>
              <a:rPr lang="en-US" sz="2400" b="1" dirty="0" err="1" smtClean="0">
                <a:solidFill>
                  <a:schemeClr val="tx2"/>
                </a:solidFill>
              </a:rPr>
              <a:t>une</a:t>
            </a:r>
            <a:r>
              <a:rPr lang="en-US" sz="2400" b="1" dirty="0" smtClean="0">
                <a:solidFill>
                  <a:schemeClr val="tx2"/>
                </a:solidFill>
              </a:rPr>
              <a:t> </a:t>
            </a:r>
            <a:r>
              <a:rPr lang="en-US" sz="2400" b="1" dirty="0" err="1" smtClean="0">
                <a:solidFill>
                  <a:schemeClr val="tx2"/>
                </a:solidFill>
              </a:rPr>
              <a:t>personne</a:t>
            </a:r>
            <a:r>
              <a:rPr lang="en-US" sz="2400" b="1" dirty="0" smtClean="0">
                <a:solidFill>
                  <a:schemeClr val="tx2"/>
                </a:solidFill>
              </a:rPr>
              <a:t>, un </a:t>
            </a:r>
            <a:r>
              <a:rPr lang="en-US" sz="2400" b="1" dirty="0" err="1" smtClean="0">
                <a:solidFill>
                  <a:schemeClr val="tx2"/>
                </a:solidFill>
              </a:rPr>
              <a:t>comité</a:t>
            </a:r>
            <a:r>
              <a:rPr lang="en-US" sz="2400" b="1" dirty="0" smtClean="0">
                <a:solidFill>
                  <a:schemeClr val="tx2"/>
                </a:solidFill>
              </a:rPr>
              <a:t> </a:t>
            </a:r>
            <a:r>
              <a:rPr lang="en-US" sz="2400" b="1" dirty="0" err="1" smtClean="0">
                <a:solidFill>
                  <a:schemeClr val="tx2"/>
                </a:solidFill>
              </a:rPr>
              <a:t>une</a:t>
            </a:r>
            <a:r>
              <a:rPr lang="en-US" sz="2400" b="1" dirty="0" smtClean="0">
                <a:solidFill>
                  <a:schemeClr val="tx2"/>
                </a:solidFill>
              </a:rPr>
              <a:t> </a:t>
            </a:r>
            <a:r>
              <a:rPr lang="en-US" sz="2400" b="1" dirty="0" err="1" smtClean="0">
                <a:solidFill>
                  <a:schemeClr val="tx2"/>
                </a:solidFill>
              </a:rPr>
              <a:t>équipe</a:t>
            </a:r>
            <a:endParaRPr lang="en-US" sz="2400" b="1" dirty="0">
              <a:solidFill>
                <a:schemeClr val="tx2"/>
              </a:solidFill>
            </a:endParaRPr>
          </a:p>
          <a:p>
            <a:pPr lvl="1"/>
            <a:r>
              <a:rPr lang="en-US" sz="2000" dirty="0" err="1" smtClean="0"/>
              <a:t>mener</a:t>
            </a:r>
            <a:r>
              <a:rPr lang="en-US" sz="2000" dirty="0" smtClean="0"/>
              <a:t> et </a:t>
            </a:r>
            <a:r>
              <a:rPr lang="en-US" sz="2000" dirty="0" err="1" smtClean="0"/>
              <a:t>exécuter</a:t>
            </a:r>
            <a:r>
              <a:rPr lang="en-US" sz="2000" dirty="0" smtClean="0"/>
              <a:t> le </a:t>
            </a:r>
            <a:r>
              <a:rPr lang="en-US" sz="2000" dirty="0" err="1" smtClean="0"/>
              <a:t>changement</a:t>
            </a:r>
            <a:r>
              <a:rPr lang="en-US" sz="2000" dirty="0" smtClean="0"/>
              <a:t> et le </a:t>
            </a:r>
            <a:r>
              <a:rPr lang="en-US" sz="2000" dirty="0" err="1" smtClean="0"/>
              <a:t>programme</a:t>
            </a:r>
            <a:endParaRPr lang="en-US" sz="2000" dirty="0" smtClean="0"/>
          </a:p>
          <a:p>
            <a:r>
              <a:rPr lang="en-US" sz="2400" dirty="0" err="1" smtClean="0"/>
              <a:t>Ecrire</a:t>
            </a:r>
            <a:r>
              <a:rPr lang="en-US" sz="2400" dirty="0" smtClean="0"/>
              <a:t> des </a:t>
            </a:r>
            <a:r>
              <a:rPr lang="en-US" sz="2400" b="1" dirty="0" err="1" smtClean="0">
                <a:solidFill>
                  <a:schemeClr val="tx2"/>
                </a:solidFill>
              </a:rPr>
              <a:t>procédures</a:t>
            </a:r>
            <a:r>
              <a:rPr lang="en-US" sz="2400" b="1" dirty="0" smtClean="0">
                <a:solidFill>
                  <a:schemeClr val="tx2"/>
                </a:solidFill>
              </a:rPr>
              <a:t> à </a:t>
            </a:r>
            <a:r>
              <a:rPr lang="en-US" sz="2400" b="1" dirty="0" err="1" smtClean="0">
                <a:solidFill>
                  <a:schemeClr val="tx2"/>
                </a:solidFill>
              </a:rPr>
              <a:t>chaque</a:t>
            </a:r>
            <a:r>
              <a:rPr lang="en-US" sz="2400" b="1" dirty="0" smtClean="0">
                <a:solidFill>
                  <a:schemeClr val="tx2"/>
                </a:solidFill>
              </a:rPr>
              <a:t> </a:t>
            </a:r>
            <a:r>
              <a:rPr lang="en-US" sz="2400" b="1" dirty="0" err="1" smtClean="0">
                <a:solidFill>
                  <a:schemeClr val="tx2"/>
                </a:solidFill>
              </a:rPr>
              <a:t>étape</a:t>
            </a:r>
            <a:r>
              <a:rPr lang="en-US" sz="2400" b="1" dirty="0" smtClean="0">
                <a:solidFill>
                  <a:schemeClr val="tx2"/>
                </a:solidFill>
              </a:rPr>
              <a:t> </a:t>
            </a:r>
            <a:r>
              <a:rPr lang="en-US" sz="2400" b="1" dirty="0" err="1" smtClean="0">
                <a:solidFill>
                  <a:schemeClr val="tx2"/>
                </a:solidFill>
              </a:rPr>
              <a:t>requise</a:t>
            </a:r>
            <a:r>
              <a:rPr lang="en-US" sz="2400" dirty="0" smtClean="0"/>
              <a:t>, avec des </a:t>
            </a:r>
            <a:r>
              <a:rPr lang="en-US" sz="2400" dirty="0" err="1" smtClean="0"/>
              <a:t>responsabilité</a:t>
            </a:r>
            <a:r>
              <a:rPr lang="en-US" sz="2400" dirty="0" smtClean="0"/>
              <a:t> et un role </a:t>
            </a:r>
            <a:r>
              <a:rPr lang="en-US" sz="2400" dirty="0" err="1" smtClean="0"/>
              <a:t>clair</a:t>
            </a:r>
            <a:r>
              <a:rPr lang="en-US" sz="2400" dirty="0" smtClean="0"/>
              <a:t> pour </a:t>
            </a:r>
            <a:r>
              <a:rPr lang="en-US" sz="2400" dirty="0" err="1" smtClean="0"/>
              <a:t>chacun</a:t>
            </a:r>
            <a:endParaRPr lang="en-US" sz="2400" dirty="0" smtClean="0"/>
          </a:p>
          <a:p>
            <a:r>
              <a:rPr lang="en-US" sz="2400" dirty="0" smtClean="0"/>
              <a:t>Employer des </a:t>
            </a:r>
            <a:r>
              <a:rPr lang="en-US" sz="2400" b="1" dirty="0" err="1" smtClean="0">
                <a:solidFill>
                  <a:schemeClr val="tx2"/>
                </a:solidFill>
              </a:rPr>
              <a:t>professionnels</a:t>
            </a:r>
            <a:r>
              <a:rPr lang="en-US" sz="2400" b="1" dirty="0" smtClean="0">
                <a:solidFill>
                  <a:schemeClr val="tx2"/>
                </a:solidFill>
              </a:rPr>
              <a:t> </a:t>
            </a:r>
            <a:r>
              <a:rPr lang="en-US" sz="2400" b="1" dirty="0" err="1" smtClean="0">
                <a:solidFill>
                  <a:schemeClr val="tx2"/>
                </a:solidFill>
              </a:rPr>
              <a:t>spécialisés</a:t>
            </a:r>
            <a:r>
              <a:rPr lang="en-US" sz="2400" b="1" dirty="0" smtClean="0">
                <a:solidFill>
                  <a:schemeClr val="tx2"/>
                </a:solidFill>
              </a:rPr>
              <a:t> </a:t>
            </a:r>
          </a:p>
          <a:p>
            <a:pPr lvl="1"/>
            <a:r>
              <a:rPr lang="en-US" sz="2000" dirty="0" err="1" smtClean="0"/>
              <a:t>collecte</a:t>
            </a:r>
            <a:r>
              <a:rPr lang="en-US" sz="2000" dirty="0" smtClean="0"/>
              <a:t> de </a:t>
            </a:r>
            <a:r>
              <a:rPr lang="en-US" sz="2000" dirty="0" err="1" smtClean="0"/>
              <a:t>données</a:t>
            </a:r>
            <a:r>
              <a:rPr lang="en-US" sz="2000" dirty="0" smtClean="0"/>
              <a:t> , </a:t>
            </a:r>
            <a:r>
              <a:rPr lang="en-US" sz="2000" dirty="0" err="1" smtClean="0"/>
              <a:t>comprendre</a:t>
            </a:r>
            <a:r>
              <a:rPr lang="en-US" sz="2000" dirty="0" smtClean="0"/>
              <a:t> les causes, identifier les </a:t>
            </a:r>
            <a:r>
              <a:rPr lang="en-US" sz="2000" dirty="0" err="1" smtClean="0"/>
              <a:t>facteurs</a:t>
            </a:r>
            <a:r>
              <a:rPr lang="en-US" sz="2000" dirty="0" smtClean="0"/>
              <a:t> de </a:t>
            </a:r>
            <a:r>
              <a:rPr lang="en-US" sz="2000" dirty="0" err="1" smtClean="0"/>
              <a:t>risque</a:t>
            </a:r>
            <a:r>
              <a:rPr lang="en-US" sz="2000" dirty="0" smtClean="0"/>
              <a:t>, proposer des </a:t>
            </a:r>
            <a:r>
              <a:rPr lang="en-US" sz="2000" dirty="0" err="1" smtClean="0"/>
              <a:t>dolutions</a:t>
            </a:r>
            <a:r>
              <a:rPr lang="en-US" sz="2000" dirty="0" smtClean="0"/>
              <a:t>, </a:t>
            </a:r>
            <a:r>
              <a:rPr lang="en-US" sz="2000" dirty="0" err="1" smtClean="0"/>
              <a:t>développer</a:t>
            </a:r>
            <a:r>
              <a:rPr lang="en-US" sz="2000" dirty="0" smtClean="0"/>
              <a:t> des </a:t>
            </a:r>
            <a:r>
              <a:rPr lang="en-US" sz="2000" dirty="0" err="1" smtClean="0"/>
              <a:t>recommandations</a:t>
            </a:r>
            <a:r>
              <a:rPr lang="en-US" sz="2000" dirty="0" smtClean="0"/>
              <a:t>, </a:t>
            </a:r>
            <a:r>
              <a:rPr lang="en-US" sz="2000" dirty="0" err="1" smtClean="0"/>
              <a:t>intégrer</a:t>
            </a:r>
            <a:r>
              <a:rPr lang="en-US" sz="2000" dirty="0" smtClean="0"/>
              <a:t> les solutions </a:t>
            </a:r>
            <a:r>
              <a:rPr lang="en-US" sz="2000" dirty="0" err="1" smtClean="0"/>
              <a:t>dans</a:t>
            </a:r>
            <a:r>
              <a:rPr lang="en-US" sz="2000" dirty="0" smtClean="0"/>
              <a:t> la routine et </a:t>
            </a:r>
            <a:r>
              <a:rPr lang="en-US" sz="2000" dirty="0" err="1" smtClean="0"/>
              <a:t>réaliser</a:t>
            </a:r>
            <a:r>
              <a:rPr lang="en-US" sz="2000" dirty="0" smtClean="0"/>
              <a:t> des audits.</a:t>
            </a: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17</a:t>
            </a:fld>
            <a:endParaRPr lang="fr-FR">
              <a:solidFill>
                <a:prstClr val="black">
                  <a:tint val="75000"/>
                </a:prstClr>
              </a:solidFill>
            </a:endParaRPr>
          </a:p>
        </p:txBody>
      </p:sp>
    </p:spTree>
    <p:extLst>
      <p:ext uri="{BB962C8B-B14F-4D97-AF65-F5344CB8AC3E}">
        <p14:creationId xmlns:p14="http://schemas.microsoft.com/office/powerpoint/2010/main" val="144147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smtClean="0">
                <a:solidFill>
                  <a:srgbClr val="002060"/>
                </a:solidFill>
              </a:rPr>
              <a:t>Exécution</a:t>
            </a:r>
            <a:endParaRPr lang="fr-FR" sz="2400" b="1"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18</a:t>
            </a:fld>
            <a:endParaRPr lang="fr-FR">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728788"/>
            <a:ext cx="752475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552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smtClean="0">
                <a:solidFill>
                  <a:srgbClr val="002060"/>
                </a:solidFill>
              </a:rPr>
              <a:t>Evaluation</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rmAutofit/>
          </a:bodyPr>
          <a:lstStyle/>
          <a:p>
            <a:r>
              <a:rPr lang="en-US" sz="2400" b="1" dirty="0" smtClean="0">
                <a:solidFill>
                  <a:schemeClr val="tx2"/>
                </a:solidFill>
              </a:rPr>
              <a:t>Observations </a:t>
            </a:r>
            <a:r>
              <a:rPr lang="en-US" sz="2400" b="1" dirty="0" err="1" smtClean="0">
                <a:solidFill>
                  <a:schemeClr val="tx2"/>
                </a:solidFill>
              </a:rPr>
              <a:t>directes</a:t>
            </a:r>
            <a:r>
              <a:rPr lang="en-US" sz="2400" b="1" dirty="0" smtClean="0">
                <a:solidFill>
                  <a:schemeClr val="tx2"/>
                </a:solidFill>
              </a:rPr>
              <a:t> </a:t>
            </a:r>
            <a:r>
              <a:rPr lang="en-US" sz="2400" dirty="0" smtClean="0"/>
              <a:t>(de </a:t>
            </a:r>
            <a:r>
              <a:rPr lang="en-US" sz="2400" dirty="0" err="1" smtClean="0"/>
              <a:t>processus</a:t>
            </a:r>
            <a:r>
              <a:rPr lang="en-US" sz="2400" dirty="0" smtClean="0"/>
              <a:t>) </a:t>
            </a:r>
            <a:r>
              <a:rPr lang="en-US" sz="2400" dirty="0" err="1" smtClean="0"/>
              <a:t>réalisées</a:t>
            </a:r>
            <a:r>
              <a:rPr lang="en-US" sz="2400" dirty="0" smtClean="0"/>
              <a:t> </a:t>
            </a:r>
            <a:r>
              <a:rPr lang="en-US" sz="2400" dirty="0" smtClean="0"/>
              <a:t>par les senior </a:t>
            </a:r>
            <a:r>
              <a:rPr lang="en-US" sz="2400" dirty="0" err="1" smtClean="0"/>
              <a:t>docteurs</a:t>
            </a:r>
            <a:r>
              <a:rPr lang="en-US" sz="2400" dirty="0" smtClean="0"/>
              <a:t> et </a:t>
            </a:r>
            <a:r>
              <a:rPr lang="en-US" sz="2400" dirty="0" err="1" smtClean="0"/>
              <a:t>infirmiers</a:t>
            </a:r>
            <a:endParaRPr lang="en-US" sz="2400" dirty="0" smtClean="0"/>
          </a:p>
          <a:p>
            <a:r>
              <a:rPr lang="en-US" sz="2400" dirty="0" smtClean="0"/>
              <a:t>Importance </a:t>
            </a:r>
            <a:r>
              <a:rPr lang="en-US" sz="2400" dirty="0"/>
              <a:t>d</a:t>
            </a:r>
            <a:r>
              <a:rPr lang="en-US" sz="2400" dirty="0" smtClean="0"/>
              <a:t>u </a:t>
            </a:r>
            <a:r>
              <a:rPr lang="en-US" sz="2400" b="1" dirty="0" smtClean="0">
                <a:solidFill>
                  <a:schemeClr val="tx2"/>
                </a:solidFill>
              </a:rPr>
              <a:t>timing</a:t>
            </a:r>
          </a:p>
          <a:p>
            <a:pPr lvl="1"/>
            <a:r>
              <a:rPr lang="en-US" sz="1800" dirty="0" smtClean="0"/>
              <a:t>Audit </a:t>
            </a:r>
            <a:r>
              <a:rPr lang="en-US" sz="1800" dirty="0" err="1" smtClean="0"/>
              <a:t>avant</a:t>
            </a:r>
            <a:r>
              <a:rPr lang="en-US" sz="1800" dirty="0" smtClean="0"/>
              <a:t> </a:t>
            </a:r>
            <a:r>
              <a:rPr lang="en-US" sz="1800" dirty="0" err="1" smtClean="0"/>
              <a:t>l’introduction</a:t>
            </a:r>
            <a:r>
              <a:rPr lang="en-US" sz="1800" dirty="0" smtClean="0"/>
              <a:t> </a:t>
            </a:r>
            <a:r>
              <a:rPr lang="en-US" sz="1800" dirty="0" err="1" smtClean="0"/>
              <a:t>d’une</a:t>
            </a:r>
            <a:r>
              <a:rPr lang="en-US" sz="1800" dirty="0" smtClean="0"/>
              <a:t> intervention </a:t>
            </a:r>
            <a:r>
              <a:rPr lang="en-US" sz="1800" dirty="0" err="1" smtClean="0"/>
              <a:t>facilite</a:t>
            </a:r>
            <a:r>
              <a:rPr lang="en-US" sz="1800" dirty="0" smtClean="0"/>
              <a:t> </a:t>
            </a:r>
            <a:r>
              <a:rPr lang="en-US" sz="1800" dirty="0" err="1" smtClean="0"/>
              <a:t>l’identification</a:t>
            </a:r>
            <a:r>
              <a:rPr lang="en-US" sz="1800" dirty="0" smtClean="0"/>
              <a:t> des </a:t>
            </a:r>
            <a:r>
              <a:rPr lang="en-US" sz="1800" dirty="0" err="1" smtClean="0"/>
              <a:t>défauts</a:t>
            </a:r>
            <a:endParaRPr lang="en-US" sz="1800" dirty="0" smtClean="0"/>
          </a:p>
          <a:p>
            <a:r>
              <a:rPr lang="en-US" sz="2400" b="1" dirty="0" err="1" smtClean="0">
                <a:solidFill>
                  <a:schemeClr val="tx2"/>
                </a:solidFill>
              </a:rPr>
              <a:t>Partage</a:t>
            </a:r>
            <a:r>
              <a:rPr lang="en-US" sz="2400" b="1" dirty="0" smtClean="0">
                <a:solidFill>
                  <a:schemeClr val="tx2"/>
                </a:solidFill>
              </a:rPr>
              <a:t> des </a:t>
            </a:r>
            <a:r>
              <a:rPr lang="en-US" sz="2400" b="1" dirty="0" err="1" smtClean="0">
                <a:solidFill>
                  <a:schemeClr val="tx2"/>
                </a:solidFill>
              </a:rPr>
              <a:t>données</a:t>
            </a:r>
            <a:endParaRPr lang="en-US" sz="2400" b="1" dirty="0" smtClean="0">
              <a:solidFill>
                <a:schemeClr val="tx2"/>
              </a:solidFill>
            </a:endParaRPr>
          </a:p>
          <a:p>
            <a:pPr lvl="1"/>
            <a:r>
              <a:rPr lang="en-US" sz="1800" dirty="0" err="1" smtClean="0"/>
              <a:t>Opportunité</a:t>
            </a:r>
            <a:r>
              <a:rPr lang="en-US" sz="1800" dirty="0" smtClean="0"/>
              <a:t> pour engager, former </a:t>
            </a:r>
          </a:p>
          <a:p>
            <a:r>
              <a:rPr lang="en-US" sz="2400" dirty="0" smtClean="0"/>
              <a:t>Feedback </a:t>
            </a:r>
            <a:r>
              <a:rPr lang="en-US" sz="2400" dirty="0" err="1" smtClean="0"/>
              <a:t>en</a:t>
            </a:r>
            <a:r>
              <a:rPr lang="en-US" sz="2400" dirty="0" smtClean="0"/>
              <a:t> temps </a:t>
            </a:r>
            <a:r>
              <a:rPr lang="en-US" sz="2400" dirty="0" err="1" smtClean="0"/>
              <a:t>réel</a:t>
            </a:r>
            <a:r>
              <a:rPr lang="en-US" sz="2400" dirty="0" smtClean="0"/>
              <a:t> et rapport </a:t>
            </a:r>
            <a:r>
              <a:rPr lang="en-US" sz="2400" dirty="0" err="1" smtClean="0"/>
              <a:t>trimestriel</a:t>
            </a:r>
            <a:endParaRPr lang="en-US" sz="2400" dirty="0" smtClean="0"/>
          </a:p>
          <a:p>
            <a:r>
              <a:rPr lang="en-US" sz="2400" dirty="0" smtClean="0"/>
              <a:t>Feedback </a:t>
            </a:r>
            <a:r>
              <a:rPr lang="en-US" sz="2400" dirty="0" err="1" smtClean="0"/>
              <a:t>personnalisé</a:t>
            </a:r>
            <a:endParaRPr lang="en-US" sz="2400" dirty="0" smtClean="0"/>
          </a:p>
          <a:p>
            <a:pPr lvl="1"/>
            <a:r>
              <a:rPr lang="en-US" sz="1800" dirty="0" err="1" smtClean="0"/>
              <a:t>Alerte</a:t>
            </a:r>
            <a:r>
              <a:rPr lang="en-US" sz="1800" dirty="0" smtClean="0"/>
              <a:t> des </a:t>
            </a:r>
            <a:r>
              <a:rPr lang="en-US" sz="1800" dirty="0" err="1" smtClean="0"/>
              <a:t>cliniciens</a:t>
            </a:r>
            <a:r>
              <a:rPr lang="en-US" sz="1800" dirty="0" smtClean="0"/>
              <a:t> sur </a:t>
            </a:r>
            <a:r>
              <a:rPr lang="en-US" sz="1800" dirty="0" err="1" smtClean="0"/>
              <a:t>leurs</a:t>
            </a:r>
            <a:r>
              <a:rPr lang="en-US" sz="1800" dirty="0" smtClean="0"/>
              <a:t> </a:t>
            </a:r>
            <a:r>
              <a:rPr lang="en-US" sz="1800" dirty="0" err="1" smtClean="0"/>
              <a:t>déviances</a:t>
            </a:r>
            <a:endParaRPr lang="en-US" sz="1800" dirty="0" smtClean="0"/>
          </a:p>
          <a:p>
            <a:r>
              <a:rPr lang="en-US" sz="2400" dirty="0" err="1" smtClean="0"/>
              <a:t>Vérification</a:t>
            </a:r>
            <a:r>
              <a:rPr lang="en-US" sz="2400" dirty="0" smtClean="0"/>
              <a:t> </a:t>
            </a:r>
            <a:r>
              <a:rPr lang="en-US" sz="2400" dirty="0" err="1" smtClean="0"/>
              <a:t>extérieur</a:t>
            </a:r>
            <a:r>
              <a:rPr lang="en-US" sz="2400" dirty="0" smtClean="0"/>
              <a:t> du </a:t>
            </a:r>
            <a:r>
              <a:rPr lang="en-US" sz="2400" dirty="0" err="1" smtClean="0"/>
              <a:t>processus</a:t>
            </a:r>
            <a:r>
              <a:rPr lang="en-US" sz="2400" dirty="0" smtClean="0"/>
              <a:t> </a:t>
            </a:r>
            <a:r>
              <a:rPr lang="en-US" sz="2400" dirty="0" err="1" smtClean="0"/>
              <a:t>d’implémentation</a:t>
            </a:r>
            <a:r>
              <a:rPr lang="en-US" sz="2400" dirty="0" smtClean="0"/>
              <a:t> et </a:t>
            </a:r>
            <a:r>
              <a:rPr lang="en-US" sz="2400" dirty="0" err="1" smtClean="0"/>
              <a:t>d’évaluation</a:t>
            </a:r>
            <a:endParaRPr lang="en-US" sz="2400" dirty="0" smtClean="0"/>
          </a:p>
          <a:p>
            <a:endParaRPr lang="en-US" sz="2400" dirty="0" smtClean="0"/>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19</a:t>
            </a:fld>
            <a:endParaRPr lang="fr-FR">
              <a:solidFill>
                <a:prstClr val="black">
                  <a:tint val="75000"/>
                </a:prstClr>
              </a:solidFill>
            </a:endParaRPr>
          </a:p>
        </p:txBody>
      </p:sp>
    </p:spTree>
    <p:extLst>
      <p:ext uri="{BB962C8B-B14F-4D97-AF65-F5344CB8AC3E}">
        <p14:creationId xmlns:p14="http://schemas.microsoft.com/office/powerpoint/2010/main" val="312316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Les principes</a:t>
            </a:r>
            <a:endParaRPr lang="fr-FR" b="1" dirty="0">
              <a:solidFill>
                <a:schemeClr val="tx2"/>
              </a:solidFill>
            </a:endParaRPr>
          </a:p>
        </p:txBody>
      </p:sp>
      <p:sp>
        <p:nvSpPr>
          <p:cNvPr id="3" name="Espace réservé du contenu 2"/>
          <p:cNvSpPr>
            <a:spLocks noGrp="1"/>
          </p:cNvSpPr>
          <p:nvPr>
            <p:ph idx="1"/>
          </p:nvPr>
        </p:nvSpPr>
        <p:spPr/>
        <p:txBody>
          <a:bodyPr/>
          <a:lstStyle/>
          <a:p>
            <a:r>
              <a:rPr lang="fr-FR" dirty="0" smtClean="0"/>
              <a:t>CUSP</a:t>
            </a:r>
          </a:p>
          <a:p>
            <a:r>
              <a:rPr lang="fr-FR" dirty="0"/>
              <a:t>4’E</a:t>
            </a:r>
          </a:p>
          <a:p>
            <a:r>
              <a:rPr lang="fr-FR" dirty="0" smtClean="0"/>
              <a:t>SUSP</a:t>
            </a:r>
          </a:p>
          <a:p>
            <a:r>
              <a:rPr lang="fr-FR" dirty="0" smtClean="0"/>
              <a:t>Stratégie multimodale</a:t>
            </a:r>
          </a:p>
          <a:p>
            <a:r>
              <a:rPr lang="fr-FR" dirty="0" smtClean="0"/>
              <a:t>BIM</a:t>
            </a:r>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0AD0478D-3E42-4AA6-9E4C-ADA96855F39F}" type="slidenum">
              <a:rPr lang="fr-FR" smtClean="0"/>
              <a:t>2</a:t>
            </a:fld>
            <a:endParaRPr lang="fr-FR"/>
          </a:p>
        </p:txBody>
      </p:sp>
      <p:sp>
        <p:nvSpPr>
          <p:cNvPr id="6" name="Rectangle 5"/>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spTree>
    <p:extLst>
      <p:ext uri="{BB962C8B-B14F-4D97-AF65-F5344CB8AC3E}">
        <p14:creationId xmlns:p14="http://schemas.microsoft.com/office/powerpoint/2010/main" val="96849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r>
              <a:rPr lang="fr-FR" sz="4000" dirty="0" smtClean="0">
                <a:solidFill>
                  <a:srgbClr val="002060"/>
                </a:solidFill>
              </a:rPr>
              <a:t>Souhaits des professionnels</a:t>
            </a:r>
            <a:endParaRPr lang="fr-FR" sz="2400"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20</a:t>
            </a:fld>
            <a:endParaRPr lang="fr-FR">
              <a:solidFill>
                <a:prstClr val="black">
                  <a:tint val="75000"/>
                </a:prstClr>
              </a:solidFill>
            </a:endParaRPr>
          </a:p>
        </p:txBody>
      </p:sp>
      <p:sp>
        <p:nvSpPr>
          <p:cNvPr id="8" name="Espace réservé du contenu 1"/>
          <p:cNvSpPr>
            <a:spLocks noGrp="1"/>
          </p:cNvSpPr>
          <p:nvPr>
            <p:ph idx="1"/>
          </p:nvPr>
        </p:nvSpPr>
        <p:spPr>
          <a:xfrm>
            <a:off x="179512" y="1779612"/>
            <a:ext cx="8496944" cy="4457700"/>
          </a:xfrm>
        </p:spPr>
        <p:txBody>
          <a:bodyPr>
            <a:noAutofit/>
          </a:bodyPr>
          <a:lstStyle/>
          <a:p>
            <a:pPr>
              <a:buFont typeface="Arial" panose="020B0604020202020204" pitchFamily="34" charset="0"/>
              <a:buChar char="•"/>
            </a:pPr>
            <a:r>
              <a:rPr lang="fr-FR" sz="2400" dirty="0" smtClean="0">
                <a:solidFill>
                  <a:srgbClr val="000000"/>
                </a:solidFill>
                <a:latin typeface="Calibri" panose="020F0502020204030204" pitchFamily="34" charset="0"/>
                <a:cs typeface="Calibri" panose="020F0502020204030204" pitchFamily="34" charset="0"/>
              </a:rPr>
              <a:t>Détail/spécificité dans le rapport </a:t>
            </a:r>
            <a:r>
              <a:rPr lang="fr-FR" sz="2400" b="1" dirty="0" smtClean="0">
                <a:solidFill>
                  <a:schemeClr val="tx2"/>
                </a:solidFill>
                <a:latin typeface="Calibri" panose="020F0502020204030204" pitchFamily="34" charset="0"/>
                <a:cs typeface="Calibri" panose="020F0502020204030204" pitchFamily="34" charset="0"/>
              </a:rPr>
              <a:t>adapté au lecteur</a:t>
            </a:r>
          </a:p>
          <a:p>
            <a:pPr>
              <a:buFont typeface="Arial" panose="020B0604020202020204" pitchFamily="34" charset="0"/>
              <a:buChar char="•"/>
            </a:pPr>
            <a:r>
              <a:rPr lang="fr-FR" sz="2400" dirty="0" smtClean="0">
                <a:solidFill>
                  <a:srgbClr val="000000"/>
                </a:solidFill>
                <a:latin typeface="Calibri" panose="020F0502020204030204" pitchFamily="34" charset="0"/>
                <a:cs typeface="Calibri" panose="020F0502020204030204" pitchFamily="34" charset="0"/>
              </a:rPr>
              <a:t>Comparaison/</a:t>
            </a:r>
            <a:r>
              <a:rPr lang="fr-FR" sz="2400" dirty="0" err="1" smtClean="0">
                <a:solidFill>
                  <a:srgbClr val="000000"/>
                </a:solidFill>
                <a:latin typeface="Calibri" panose="020F0502020204030204" pitchFamily="34" charset="0"/>
                <a:cs typeface="Calibri" panose="020F0502020204030204" pitchFamily="34" charset="0"/>
              </a:rPr>
              <a:t>benchmarking</a:t>
            </a:r>
            <a:r>
              <a:rPr lang="fr-FR" sz="2400" dirty="0" smtClean="0">
                <a:solidFill>
                  <a:srgbClr val="000000"/>
                </a:solidFill>
                <a:latin typeface="Calibri" panose="020F0502020204030204" pitchFamily="34" charset="0"/>
                <a:cs typeface="Calibri" panose="020F0502020204030204" pitchFamily="34" charset="0"/>
              </a:rPr>
              <a:t> basé sur le </a:t>
            </a:r>
            <a:r>
              <a:rPr lang="fr-FR" sz="2400" b="1" dirty="0" smtClean="0">
                <a:solidFill>
                  <a:schemeClr val="tx2"/>
                </a:solidFill>
                <a:latin typeface="Calibri" panose="020F0502020204030204" pitchFamily="34" charset="0"/>
                <a:cs typeface="Calibri" panose="020F0502020204030204" pitchFamily="34" charset="0"/>
              </a:rPr>
              <a:t>case mix</a:t>
            </a:r>
          </a:p>
          <a:p>
            <a:pPr>
              <a:buFont typeface="Arial" panose="020B0604020202020204" pitchFamily="34" charset="0"/>
              <a:buChar char="•"/>
            </a:pPr>
            <a:r>
              <a:rPr lang="fr-FR" sz="2400" dirty="0" smtClean="0">
                <a:solidFill>
                  <a:srgbClr val="000000"/>
                </a:solidFill>
                <a:latin typeface="Calibri" panose="020F0502020204030204" pitchFamily="34" charset="0"/>
                <a:cs typeface="Calibri" panose="020F0502020204030204" pitchFamily="34" charset="0"/>
              </a:rPr>
              <a:t>Données présentée au </a:t>
            </a:r>
            <a:r>
              <a:rPr lang="fr-FR" sz="2400" b="1" dirty="0" smtClean="0">
                <a:solidFill>
                  <a:schemeClr val="tx2"/>
                </a:solidFill>
                <a:latin typeface="Calibri" panose="020F0502020204030204" pitchFamily="34" charset="0"/>
                <a:cs typeface="Calibri" panose="020F0502020204030204" pitchFamily="34" charset="0"/>
              </a:rPr>
              <a:t>niveau individuel de manière longitudinale</a:t>
            </a:r>
            <a:r>
              <a:rPr lang="fr-FR" sz="2400" dirty="0" smtClean="0">
                <a:solidFill>
                  <a:srgbClr val="000000"/>
                </a:solidFill>
                <a:latin typeface="Calibri" panose="020F0502020204030204" pitchFamily="34" charset="0"/>
                <a:cs typeface="Calibri" panose="020F0502020204030204" pitchFamily="34" charset="0"/>
              </a:rPr>
              <a:t> pour l’interprétation des tendances</a:t>
            </a:r>
          </a:p>
          <a:p>
            <a:r>
              <a:rPr lang="fr-FR" sz="2400" dirty="0" smtClean="0">
                <a:solidFill>
                  <a:srgbClr val="000000"/>
                </a:solidFill>
                <a:latin typeface="Calibri" panose="020F0502020204030204" pitchFamily="34" charset="0"/>
                <a:cs typeface="Calibri" panose="020F0502020204030204" pitchFamily="34" charset="0"/>
              </a:rPr>
              <a:t>Restitution </a:t>
            </a:r>
            <a:r>
              <a:rPr lang="fr-FR" sz="2400" b="1" dirty="0" smtClean="0">
                <a:solidFill>
                  <a:schemeClr val="tx2"/>
                </a:solidFill>
                <a:latin typeface="Calibri" panose="020F0502020204030204" pitchFamily="34" charset="0"/>
                <a:cs typeface="Calibri" panose="020F0502020204030204" pitchFamily="34" charset="0"/>
              </a:rPr>
              <a:t>rapide </a:t>
            </a:r>
          </a:p>
          <a:p>
            <a:pPr>
              <a:buFont typeface="Arial" panose="020B0604020202020204" pitchFamily="34" charset="0"/>
              <a:buChar char="•"/>
            </a:pPr>
            <a:r>
              <a:rPr lang="fr-FR" sz="2400" b="1" dirty="0" smtClean="0">
                <a:solidFill>
                  <a:schemeClr val="tx2"/>
                </a:solidFill>
                <a:latin typeface="Calibri" panose="020F0502020204030204" pitchFamily="34" charset="0"/>
                <a:cs typeface="Calibri" panose="020F0502020204030204" pitchFamily="34" charset="0"/>
              </a:rPr>
              <a:t>Simplification des messages clés</a:t>
            </a:r>
          </a:p>
          <a:p>
            <a:pPr lvl="1">
              <a:buFont typeface="Arial" panose="020B0604020202020204" pitchFamily="34" charset="0"/>
              <a:buChar char="–"/>
            </a:pPr>
            <a:r>
              <a:rPr lang="fr-FR" sz="1800" dirty="0" smtClean="0">
                <a:solidFill>
                  <a:srgbClr val="000000"/>
                </a:solidFill>
                <a:latin typeface="Calibri" panose="020F0502020204030204" pitchFamily="34" charset="0"/>
                <a:cs typeface="Calibri" panose="020F0502020204030204" pitchFamily="34" charset="0"/>
              </a:rPr>
              <a:t>Présentation des résultats sur une page de résumé </a:t>
            </a:r>
          </a:p>
          <a:p>
            <a:pPr lvl="1">
              <a:buFont typeface="Arial" panose="020B0604020202020204" pitchFamily="34" charset="0"/>
              <a:buChar char="–"/>
            </a:pPr>
            <a:r>
              <a:rPr lang="fr-FR" sz="1800" dirty="0" smtClean="0">
                <a:solidFill>
                  <a:srgbClr val="000000"/>
                </a:solidFill>
                <a:latin typeface="Calibri" panose="020F0502020204030204" pitchFamily="34" charset="0"/>
                <a:cs typeface="Calibri" panose="020F0502020204030204" pitchFamily="34" charset="0"/>
              </a:rPr>
              <a:t>Graphiques et rédaction de rapports</a:t>
            </a:r>
          </a:p>
          <a:p>
            <a:pPr>
              <a:buFont typeface="Arial" panose="020B0604020202020204" pitchFamily="34" charset="0"/>
              <a:buChar char="•"/>
            </a:pPr>
            <a:r>
              <a:rPr lang="fr-FR" sz="2400" dirty="0" smtClean="0">
                <a:solidFill>
                  <a:srgbClr val="000000"/>
                </a:solidFill>
                <a:latin typeface="Calibri" panose="020F0502020204030204" pitchFamily="34" charset="0"/>
                <a:cs typeface="Calibri" panose="020F0502020204030204" pitchFamily="34" charset="0"/>
              </a:rPr>
              <a:t>Une approche plus </a:t>
            </a:r>
            <a:r>
              <a:rPr lang="fr-FR" sz="2400" b="1" dirty="0" smtClean="0">
                <a:solidFill>
                  <a:schemeClr val="tx2"/>
                </a:solidFill>
                <a:latin typeface="Calibri" panose="020F0502020204030204" pitchFamily="34" charset="0"/>
                <a:cs typeface="Calibri" panose="020F0502020204030204" pitchFamily="34" charset="0"/>
              </a:rPr>
              <a:t>visuelle</a:t>
            </a:r>
          </a:p>
          <a:p>
            <a:pPr lvl="1">
              <a:buFont typeface="Arial" panose="020B0604020202020204" pitchFamily="34" charset="0"/>
              <a:buChar char="–"/>
            </a:pPr>
            <a:r>
              <a:rPr lang="fr-FR" sz="1800" dirty="0" smtClean="0">
                <a:solidFill>
                  <a:srgbClr val="000000"/>
                </a:solidFill>
                <a:latin typeface="Calibri" panose="020F0502020204030204" pitchFamily="34" charset="0"/>
                <a:cs typeface="Calibri" panose="020F0502020204030204" pitchFamily="34" charset="0"/>
              </a:rPr>
              <a:t>Préférence de l’infographie plutôt que des nombres et statistiques</a:t>
            </a:r>
            <a:endParaRPr lang="fr-FR" sz="1800" dirty="0">
              <a:solidFill>
                <a:srgbClr val="000000"/>
              </a:solidFill>
              <a:latin typeface="Calibri" panose="020F0502020204030204" pitchFamily="34" charset="0"/>
              <a:cs typeface="Calibri" panose="020F0502020204030204" pitchFamily="34" charset="0"/>
            </a:endParaRPr>
          </a:p>
        </p:txBody>
      </p:sp>
      <p:sp>
        <p:nvSpPr>
          <p:cNvPr id="9" name="Freeform 7" descr="Communication is complete, clear, brief and timely."/>
          <p:cNvSpPr/>
          <p:nvPr/>
        </p:nvSpPr>
        <p:spPr>
          <a:xfrm>
            <a:off x="7559812" y="1412776"/>
            <a:ext cx="1368152" cy="1224136"/>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fr-FR" sz="2000" b="1" dirty="0" smtClean="0">
                <a:solidFill>
                  <a:prstClr val="white"/>
                </a:solidFill>
                <a:latin typeface="Arial"/>
                <a:cs typeface="Arial"/>
              </a:rPr>
              <a:t>Complète</a:t>
            </a:r>
            <a:endParaRPr lang="fr-FR" sz="1500" b="1" dirty="0">
              <a:solidFill>
                <a:prstClr val="white"/>
              </a:solidFill>
              <a:latin typeface="Arial"/>
              <a:cs typeface="Arial"/>
            </a:endParaRPr>
          </a:p>
        </p:txBody>
      </p:sp>
      <p:sp>
        <p:nvSpPr>
          <p:cNvPr id="10" name="Freeform 8" descr="Communication is complete, clear, brief and timely."/>
          <p:cNvSpPr/>
          <p:nvPr/>
        </p:nvSpPr>
        <p:spPr>
          <a:xfrm>
            <a:off x="7559812" y="2780928"/>
            <a:ext cx="1368152" cy="122413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en-US" sz="2000" b="1" dirty="0" smtClean="0">
                <a:solidFill>
                  <a:prstClr val="white"/>
                </a:solidFill>
                <a:latin typeface="Arial"/>
                <a:cs typeface="Arial"/>
              </a:rPr>
              <a:t>Clair</a:t>
            </a:r>
            <a:endParaRPr lang="en-US" sz="2000" b="1" dirty="0">
              <a:solidFill>
                <a:prstClr val="white"/>
              </a:solidFill>
              <a:latin typeface="Arial"/>
              <a:cs typeface="Arial"/>
            </a:endParaRPr>
          </a:p>
        </p:txBody>
      </p:sp>
      <p:sp>
        <p:nvSpPr>
          <p:cNvPr id="11" name="Freeform 10" descr="Communication is complete, clear, brief and timely."/>
          <p:cNvSpPr/>
          <p:nvPr/>
        </p:nvSpPr>
        <p:spPr>
          <a:xfrm>
            <a:off x="7585901" y="4149080"/>
            <a:ext cx="1368152" cy="1224137"/>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en-US" sz="2000" b="1" dirty="0" err="1" smtClean="0">
                <a:solidFill>
                  <a:prstClr val="white"/>
                </a:solidFill>
                <a:latin typeface="Arial"/>
                <a:cs typeface="Arial"/>
              </a:rPr>
              <a:t>Bref</a:t>
            </a:r>
            <a:endParaRPr lang="en-US" sz="2000" b="1" dirty="0">
              <a:solidFill>
                <a:prstClr val="white"/>
              </a:solidFill>
              <a:latin typeface="Arial"/>
              <a:cs typeface="Arial"/>
            </a:endParaRPr>
          </a:p>
        </p:txBody>
      </p:sp>
      <p:sp>
        <p:nvSpPr>
          <p:cNvPr id="12" name="Freeform 11" descr="Communication is complete, clear, brief and timely."/>
          <p:cNvSpPr/>
          <p:nvPr/>
        </p:nvSpPr>
        <p:spPr>
          <a:xfrm>
            <a:off x="7575530" y="5517232"/>
            <a:ext cx="1378523" cy="1224136"/>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2" tIns="90762" rIns="90762" bIns="90762" numCol="1" spcCol="1271" anchor="ctr" anchorCtr="0">
            <a:noAutofit/>
          </a:bodyPr>
          <a:lstStyle/>
          <a:p>
            <a:pPr algn="ctr" defTabSz="488926">
              <a:lnSpc>
                <a:spcPct val="90000"/>
              </a:lnSpc>
              <a:spcBef>
                <a:spcPct val="0"/>
              </a:spcBef>
              <a:spcAft>
                <a:spcPct val="35000"/>
              </a:spcAft>
            </a:pPr>
            <a:r>
              <a:rPr lang="en-US" sz="2000" b="1" dirty="0" err="1" smtClean="0">
                <a:solidFill>
                  <a:prstClr val="white"/>
                </a:solidFill>
                <a:latin typeface="Arial"/>
                <a:cs typeface="Arial"/>
              </a:rPr>
              <a:t>Dans</a:t>
            </a:r>
            <a:r>
              <a:rPr lang="en-US" sz="2000" b="1" dirty="0" smtClean="0">
                <a:solidFill>
                  <a:prstClr val="white"/>
                </a:solidFill>
                <a:latin typeface="Arial"/>
                <a:cs typeface="Arial"/>
              </a:rPr>
              <a:t> les temps</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1357130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22" y="2014999"/>
            <a:ext cx="87534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628650" y="231229"/>
            <a:ext cx="7886700" cy="1325563"/>
          </a:xfrm>
        </p:spPr>
        <p:txBody>
          <a:bodyPr>
            <a:normAutofit/>
          </a:bodyPr>
          <a:lstStyle/>
          <a:p>
            <a:r>
              <a:rPr lang="en-US" sz="3600" dirty="0" err="1" smtClean="0">
                <a:solidFill>
                  <a:srgbClr val="002060"/>
                </a:solidFill>
              </a:rPr>
              <a:t>Utilisation</a:t>
            </a:r>
            <a:r>
              <a:rPr lang="en-US" sz="3600" dirty="0" smtClean="0">
                <a:solidFill>
                  <a:srgbClr val="002060"/>
                </a:solidFill>
              </a:rPr>
              <a:t> des </a:t>
            </a:r>
            <a:r>
              <a:rPr lang="en-US" sz="3600" dirty="0" err="1" smtClean="0">
                <a:solidFill>
                  <a:srgbClr val="002060"/>
                </a:solidFill>
              </a:rPr>
              <a:t>données</a:t>
            </a:r>
            <a:r>
              <a:rPr lang="en-US" sz="3600" dirty="0" smtClean="0">
                <a:solidFill>
                  <a:srgbClr val="002060"/>
                </a:solidFill>
              </a:rPr>
              <a:t> </a:t>
            </a:r>
            <a:br>
              <a:rPr lang="en-US" sz="3600" dirty="0" smtClean="0">
                <a:solidFill>
                  <a:srgbClr val="002060"/>
                </a:solidFill>
              </a:rPr>
            </a:br>
            <a:r>
              <a:rPr lang="en-US" sz="3600" dirty="0" smtClean="0">
                <a:solidFill>
                  <a:srgbClr val="002060"/>
                </a:solidFill>
              </a:rPr>
              <a:t>pour </a:t>
            </a:r>
            <a:r>
              <a:rPr lang="en-US" sz="3600" dirty="0" err="1" smtClean="0">
                <a:solidFill>
                  <a:srgbClr val="002060"/>
                </a:solidFill>
              </a:rPr>
              <a:t>améliorer</a:t>
            </a:r>
            <a:r>
              <a:rPr lang="en-US" sz="3600" dirty="0" smtClean="0">
                <a:solidFill>
                  <a:srgbClr val="002060"/>
                </a:solidFill>
              </a:rPr>
              <a:t> les </a:t>
            </a:r>
            <a:r>
              <a:rPr lang="en-US" sz="3600" dirty="0" err="1" smtClean="0">
                <a:solidFill>
                  <a:srgbClr val="002060"/>
                </a:solidFill>
              </a:rPr>
              <a:t>pratiques</a:t>
            </a:r>
            <a:endParaRPr lang="fr-FR" sz="2000"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484784"/>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21</a:t>
            </a:fld>
            <a:endParaRPr lang="fr-FR">
              <a:solidFill>
                <a:prstClr val="black">
                  <a:tint val="75000"/>
                </a:prstClr>
              </a:solidFill>
            </a:endParaRPr>
          </a:p>
        </p:txBody>
      </p:sp>
      <p:sp>
        <p:nvSpPr>
          <p:cNvPr id="8" name="Rectangle 7"/>
          <p:cNvSpPr/>
          <p:nvPr/>
        </p:nvSpPr>
        <p:spPr>
          <a:xfrm>
            <a:off x="3131840" y="6488669"/>
            <a:ext cx="5753883" cy="338555"/>
          </a:xfrm>
          <a:prstGeom prst="rect">
            <a:avLst/>
          </a:prstGeom>
        </p:spPr>
        <p:txBody>
          <a:bodyPr wrap="none" lIns="91436" tIns="45718" rIns="91436" bIns="45718">
            <a:spAutoFit/>
          </a:bodyPr>
          <a:lstStyle/>
          <a:p>
            <a:r>
              <a:rPr lang="fr-FR" sz="1600" i="1" dirty="0">
                <a:solidFill>
                  <a:prstClr val="black"/>
                </a:solidFill>
              </a:rPr>
              <a:t>De Vos, </a:t>
            </a:r>
            <a:r>
              <a:rPr lang="en-US" sz="1600" i="1" dirty="0">
                <a:solidFill>
                  <a:prstClr val="black"/>
                </a:solidFill>
              </a:rPr>
              <a:t>International Journal for Quality in Health Care, 2009</a:t>
            </a:r>
            <a:endParaRPr lang="fr-FR" sz="1600" i="1" dirty="0">
              <a:solidFill>
                <a:prstClr val="black"/>
              </a:solidFill>
            </a:endParaRPr>
          </a:p>
        </p:txBody>
      </p:sp>
      <p:sp>
        <p:nvSpPr>
          <p:cNvPr id="10" name="Espace réservé du contenu 1"/>
          <p:cNvSpPr>
            <a:spLocks noGrp="1"/>
          </p:cNvSpPr>
          <p:nvPr>
            <p:ph idx="1"/>
          </p:nvPr>
        </p:nvSpPr>
        <p:spPr>
          <a:xfrm>
            <a:off x="323528" y="1635596"/>
            <a:ext cx="10058400" cy="4457700"/>
          </a:xfrm>
        </p:spPr>
        <p:txBody>
          <a:bodyPr>
            <a:normAutofit/>
          </a:bodyPr>
          <a:lstStyle/>
          <a:p>
            <a:r>
              <a:rPr lang="en-US" sz="2400" b="1" dirty="0" smtClean="0">
                <a:solidFill>
                  <a:schemeClr val="tx2"/>
                </a:solidFill>
                <a:latin typeface="Calibri" panose="020F0502020204030204" pitchFamily="34" charset="0"/>
                <a:cs typeface="Calibri" panose="020F0502020204030204" pitchFamily="34" charset="0"/>
              </a:rPr>
              <a:t>Type de </a:t>
            </a:r>
            <a:r>
              <a:rPr lang="en-US" sz="2400" b="1" dirty="0" err="1" smtClean="0">
                <a:solidFill>
                  <a:schemeClr val="tx2"/>
                </a:solidFill>
                <a:latin typeface="Calibri" panose="020F0502020204030204" pitchFamily="34" charset="0"/>
                <a:cs typeface="Calibri" panose="020F0502020204030204" pitchFamily="34" charset="0"/>
              </a:rPr>
              <a:t>stratégies</a:t>
            </a:r>
            <a:r>
              <a:rPr lang="en-US" sz="2400" b="1" dirty="0" smtClean="0">
                <a:solidFill>
                  <a:schemeClr val="tx2"/>
                </a:solidFill>
                <a:latin typeface="Calibri" panose="020F0502020204030204" pitchFamily="34" charset="0"/>
                <a:cs typeface="Calibri" panose="020F0502020204030204" pitchFamily="34" charset="0"/>
              </a:rPr>
              <a:t> </a:t>
            </a:r>
            <a:r>
              <a:rPr lang="en-US" sz="2400" b="1" dirty="0" err="1" smtClean="0">
                <a:solidFill>
                  <a:schemeClr val="tx2"/>
                </a:solidFill>
                <a:latin typeface="Calibri" panose="020F0502020204030204" pitchFamily="34" charset="0"/>
                <a:cs typeface="Calibri" panose="020F0502020204030204" pitchFamily="34" charset="0"/>
              </a:rPr>
              <a:t>d’implémentation</a:t>
            </a:r>
            <a:r>
              <a:rPr lang="en-US" sz="2400" b="1" dirty="0" smtClean="0">
                <a:solidFill>
                  <a:schemeClr val="tx2"/>
                </a:solidFill>
                <a:latin typeface="Calibri" panose="020F0502020204030204" pitchFamily="34" charset="0"/>
                <a:cs typeface="Calibri" panose="020F0502020204030204" pitchFamily="34" charset="0"/>
              </a:rPr>
              <a:t> et </a:t>
            </a:r>
            <a:r>
              <a:rPr lang="en-US" sz="2400" b="1" dirty="0" err="1" smtClean="0">
                <a:solidFill>
                  <a:schemeClr val="tx2"/>
                </a:solidFill>
                <a:latin typeface="Calibri" panose="020F0502020204030204" pitchFamily="34" charset="0"/>
                <a:cs typeface="Calibri" panose="020F0502020204030204" pitchFamily="34" charset="0"/>
              </a:rPr>
              <a:t>leurs</a:t>
            </a:r>
            <a:r>
              <a:rPr lang="en-US" sz="2400" b="1" dirty="0" smtClean="0">
                <a:solidFill>
                  <a:schemeClr val="tx2"/>
                </a:solidFill>
                <a:latin typeface="Calibri" panose="020F0502020204030204" pitchFamily="34" charset="0"/>
                <a:cs typeface="Calibri" panose="020F0502020204030204" pitchFamily="34" charset="0"/>
              </a:rPr>
              <a:t> </a:t>
            </a:r>
            <a:r>
              <a:rPr lang="en-US" sz="2400" b="1" dirty="0" err="1" smtClean="0">
                <a:solidFill>
                  <a:schemeClr val="tx2"/>
                </a:solidFill>
                <a:latin typeface="Calibri" panose="020F0502020204030204" pitchFamily="34" charset="0"/>
                <a:cs typeface="Calibri" panose="020F0502020204030204" pitchFamily="34" charset="0"/>
              </a:rPr>
              <a:t>effets</a:t>
            </a:r>
            <a:endParaRPr lang="en-US" sz="2400" b="1" dirty="0">
              <a:solidFill>
                <a:schemeClr val="tx2"/>
              </a:solidFill>
              <a:latin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cs typeface="Calibri" panose="020F0502020204030204" pitchFamily="34" charset="0"/>
            </a:endParaRPr>
          </a:p>
          <a:p>
            <a:r>
              <a:rPr lang="en-US" sz="2400" b="1" dirty="0" err="1" smtClean="0">
                <a:solidFill>
                  <a:schemeClr val="tx2"/>
                </a:solidFill>
                <a:latin typeface="Calibri" panose="020F0502020204030204" pitchFamily="34" charset="0"/>
                <a:cs typeface="Calibri" panose="020F0502020204030204" pitchFamily="34" charset="0"/>
              </a:rPr>
              <a:t>Freins</a:t>
            </a:r>
            <a:r>
              <a:rPr lang="en-US" sz="2400" b="1" dirty="0" smtClean="0">
                <a:solidFill>
                  <a:schemeClr val="tx2"/>
                </a:solidFill>
                <a:latin typeface="Calibri" panose="020F0502020204030204" pitchFamily="34" charset="0"/>
                <a:cs typeface="Calibri" panose="020F0502020204030204" pitchFamily="34" charset="0"/>
              </a:rPr>
              <a:t> </a:t>
            </a:r>
            <a:r>
              <a:rPr lang="en-US" sz="2400" b="1" dirty="0" err="1" smtClean="0">
                <a:solidFill>
                  <a:schemeClr val="tx2"/>
                </a:solidFill>
                <a:latin typeface="Calibri" panose="020F0502020204030204" pitchFamily="34" charset="0"/>
                <a:cs typeface="Calibri" panose="020F0502020204030204" pitchFamily="34" charset="0"/>
              </a:rPr>
              <a:t>identifiés</a:t>
            </a:r>
            <a:r>
              <a:rPr lang="en-US" sz="2400" b="1" dirty="0" smtClean="0">
                <a:solidFill>
                  <a:schemeClr val="tx2"/>
                </a:solidFill>
                <a:latin typeface="Calibri" panose="020F0502020204030204" pitchFamily="34" charset="0"/>
                <a:cs typeface="Calibri" panose="020F0502020204030204" pitchFamily="34" charset="0"/>
              </a:rPr>
              <a:t> au </a:t>
            </a:r>
            <a:r>
              <a:rPr lang="en-US" sz="2400" b="1" dirty="0" err="1" smtClean="0">
                <a:solidFill>
                  <a:schemeClr val="tx2"/>
                </a:solidFill>
                <a:latin typeface="Calibri" panose="020F0502020204030204" pitchFamily="34" charset="0"/>
                <a:cs typeface="Calibri" panose="020F0502020204030204" pitchFamily="34" charset="0"/>
              </a:rPr>
              <a:t>changement</a:t>
            </a:r>
            <a:r>
              <a:rPr lang="en-US" sz="2400" b="1" dirty="0" smtClean="0">
                <a:solidFill>
                  <a:schemeClr val="tx2"/>
                </a:solidFill>
                <a:latin typeface="Calibri" panose="020F0502020204030204" pitchFamily="34" charset="0"/>
                <a:cs typeface="Calibri" panose="020F0502020204030204" pitchFamily="34" charset="0"/>
              </a:rPr>
              <a:t> </a:t>
            </a:r>
            <a:endParaRPr lang="fr-FR" sz="2400" b="1" dirty="0">
              <a:solidFill>
                <a:schemeClr val="tx2"/>
              </a:solidFill>
              <a:latin typeface="Calibri" panose="020F0502020204030204" pitchFamily="34" charset="0"/>
              <a:cs typeface="Calibri" panose="020F0502020204030204"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56" y="3861048"/>
            <a:ext cx="823360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154824" y="1628801"/>
            <a:ext cx="8881672" cy="1728192"/>
          </a:xfrm>
          <a:prstGeom prst="rect">
            <a:avLst/>
          </a:prstGeom>
          <a:noFill/>
          <a:ln w="9525" cap="flat" cmpd="sng" algn="ctr">
            <a:solidFill>
              <a:schemeClr val="tx2"/>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fr-FR" sz="1600" i="1">
              <a:solidFill>
                <a:srgbClr val="6E6E6F"/>
              </a:solidFill>
              <a:latin typeface="Verdana" pitchFamily="34" charset="0"/>
              <a:cs typeface="Times New Roman" pitchFamily="18" charset="0"/>
            </a:endParaRPr>
          </a:p>
        </p:txBody>
      </p:sp>
      <p:sp>
        <p:nvSpPr>
          <p:cNvPr id="14" name="Rectangle 13"/>
          <p:cNvSpPr/>
          <p:nvPr/>
        </p:nvSpPr>
        <p:spPr bwMode="auto">
          <a:xfrm>
            <a:off x="154824" y="3429000"/>
            <a:ext cx="8881672" cy="2088232"/>
          </a:xfrm>
          <a:prstGeom prst="rect">
            <a:avLst/>
          </a:prstGeom>
          <a:noFill/>
          <a:ln w="9525" cap="flat" cmpd="sng" algn="ctr">
            <a:solidFill>
              <a:schemeClr val="tx2"/>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fr-FR" sz="1600" i="1">
              <a:solidFill>
                <a:srgbClr val="6E6E6F"/>
              </a:solidFill>
              <a:latin typeface="Verdana" pitchFamily="34" charset="0"/>
              <a:cs typeface="Times New Roman" pitchFamily="18" charset="0"/>
            </a:endParaRPr>
          </a:p>
        </p:txBody>
      </p:sp>
      <p:sp>
        <p:nvSpPr>
          <p:cNvPr id="15" name="Rectangle 14"/>
          <p:cNvSpPr/>
          <p:nvPr/>
        </p:nvSpPr>
        <p:spPr bwMode="auto">
          <a:xfrm>
            <a:off x="179512" y="2944067"/>
            <a:ext cx="8593640" cy="196901"/>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fr-FR" sz="1600" i="1">
              <a:solidFill>
                <a:srgbClr val="6E6E6F"/>
              </a:solidFill>
              <a:latin typeface="Verdana" pitchFamily="34" charset="0"/>
              <a:cs typeface="Times New Roman" pitchFamily="18" charset="0"/>
            </a:endParaRPr>
          </a:p>
        </p:txBody>
      </p:sp>
      <p:sp>
        <p:nvSpPr>
          <p:cNvPr id="3" name="Rectangle 2"/>
          <p:cNvSpPr/>
          <p:nvPr/>
        </p:nvSpPr>
        <p:spPr>
          <a:xfrm>
            <a:off x="169572" y="5622339"/>
            <a:ext cx="8866924" cy="830997"/>
          </a:xfrm>
          <a:prstGeom prst="rect">
            <a:avLst/>
          </a:prstGeom>
          <a:solidFill>
            <a:srgbClr val="00B050"/>
          </a:solidFill>
        </p:spPr>
        <p:txBody>
          <a:bodyPr wrap="square">
            <a:spAutoFit/>
          </a:bodyPr>
          <a:lstStyle/>
          <a:p>
            <a:pPr algn="ctr"/>
            <a:r>
              <a:rPr lang="fr-FR" sz="2400" b="1" dirty="0" smtClean="0">
                <a:solidFill>
                  <a:prstClr val="white"/>
                </a:solidFill>
              </a:rPr>
              <a:t>Recevoir une rétro-information, combinée à de la formation, </a:t>
            </a:r>
          </a:p>
          <a:p>
            <a:pPr algn="ctr"/>
            <a:r>
              <a:rPr lang="fr-FR" sz="2400" b="1" dirty="0" smtClean="0">
                <a:solidFill>
                  <a:prstClr val="white"/>
                </a:solidFill>
              </a:rPr>
              <a:t>et le développement d’un plan d’amélioration</a:t>
            </a:r>
            <a:endParaRPr lang="fr-FR" sz="2400" b="1" dirty="0">
              <a:solidFill>
                <a:prstClr val="white"/>
              </a:solidFill>
            </a:endParaRPr>
          </a:p>
        </p:txBody>
      </p:sp>
    </p:spTree>
    <p:extLst>
      <p:ext uri="{BB962C8B-B14F-4D97-AF65-F5344CB8AC3E}">
        <p14:creationId xmlns:p14="http://schemas.microsoft.com/office/powerpoint/2010/main" val="3363998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r>
              <a:rPr lang="fr-FR" sz="3600" dirty="0" smtClean="0">
                <a:solidFill>
                  <a:srgbClr val="002060"/>
                </a:solidFill>
              </a:rPr>
              <a:t>Amélioration du feedback </a:t>
            </a:r>
            <a:r>
              <a:rPr lang="fr-FR" sz="3600" dirty="0" err="1" smtClean="0">
                <a:solidFill>
                  <a:srgbClr val="002060"/>
                </a:solidFill>
              </a:rPr>
              <a:t>HdM</a:t>
            </a:r>
            <a:endParaRPr lang="fr-FR" sz="2000" i="1" dirty="0">
              <a:solidFill>
                <a:srgbClr val="FF0000"/>
              </a:solidFill>
            </a:endParaRPr>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22</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6" name="ZoneTexte 5"/>
          <p:cNvSpPr txBox="1"/>
          <p:nvPr/>
        </p:nvSpPr>
        <p:spPr>
          <a:xfrm>
            <a:off x="6300192" y="6381328"/>
            <a:ext cx="2232248" cy="369332"/>
          </a:xfrm>
          <a:prstGeom prst="rect">
            <a:avLst/>
          </a:prstGeom>
          <a:noFill/>
        </p:spPr>
        <p:txBody>
          <a:bodyPr wrap="square" rtlCol="0">
            <a:spAutoFit/>
          </a:bodyPr>
          <a:lstStyle/>
          <a:p>
            <a:r>
              <a:rPr lang="fr-FR" i="1" dirty="0" err="1" smtClean="0">
                <a:solidFill>
                  <a:prstClr val="white">
                    <a:lumMod val="50000"/>
                  </a:prstClr>
                </a:solidFill>
              </a:rPr>
              <a:t>Stewardson</a:t>
            </a:r>
            <a:r>
              <a:rPr lang="fr-FR" i="1" dirty="0" smtClean="0">
                <a:solidFill>
                  <a:prstClr val="white">
                    <a:lumMod val="50000"/>
                  </a:prstClr>
                </a:solidFill>
              </a:rPr>
              <a:t> LID 2016</a:t>
            </a:r>
            <a:endParaRPr lang="fr-FR" i="1" dirty="0">
              <a:solidFill>
                <a:prstClr val="white">
                  <a:lumMod val="50000"/>
                </a:prstClr>
              </a:solidFill>
            </a:endParaRPr>
          </a:p>
        </p:txBody>
      </p:sp>
      <p:pic>
        <p:nvPicPr>
          <p:cNvPr id="14" name="Picture 2" descr="Picture 6"/>
          <p:cNvPicPr>
            <a:picLocks noChangeAspect="1"/>
          </p:cNvPicPr>
          <p:nvPr/>
        </p:nvPicPr>
        <p:blipFill>
          <a:blip r:embed="rId2"/>
          <a:srcRect/>
          <a:stretch>
            <a:fillRect/>
          </a:stretch>
        </p:blipFill>
        <p:spPr bwMode="auto">
          <a:xfrm>
            <a:off x="1645444" y="2757835"/>
            <a:ext cx="10223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 name="Text Box 3" descr="Text Box 9"/>
          <p:cNvSpPr txBox="1">
            <a:spLocks/>
          </p:cNvSpPr>
          <p:nvPr/>
        </p:nvSpPr>
        <p:spPr bwMode="auto">
          <a:xfrm>
            <a:off x="6560344" y="3297585"/>
            <a:ext cx="749300" cy="30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r>
              <a:rPr lang="x-none" altLang="x-none" sz="1500">
                <a:latin typeface="Arial" charset="0"/>
                <a:cs typeface="Arial" charset="0"/>
                <a:sym typeface="Arial" charset="0"/>
              </a:rPr>
              <a:t>Posters</a:t>
            </a:r>
          </a:p>
        </p:txBody>
      </p:sp>
      <p:sp>
        <p:nvSpPr>
          <p:cNvPr id="16" name="Text Box 4" descr="Text Box 10"/>
          <p:cNvSpPr txBox="1">
            <a:spLocks/>
          </p:cNvSpPr>
          <p:nvPr/>
        </p:nvSpPr>
        <p:spPr bwMode="auto">
          <a:xfrm>
            <a:off x="6560344" y="4369147"/>
            <a:ext cx="579437"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r>
              <a:rPr lang="x-none" altLang="x-none" sz="1500">
                <a:latin typeface="Arial" charset="0"/>
                <a:cs typeface="Arial" charset="0"/>
                <a:sym typeface="Arial" charset="0"/>
              </a:rPr>
              <a:t>Email</a:t>
            </a:r>
          </a:p>
        </p:txBody>
      </p:sp>
      <p:sp>
        <p:nvSpPr>
          <p:cNvPr id="17" name="AutoShape 5" descr="AutoShape 14"/>
          <p:cNvSpPr>
            <a:spLocks/>
          </p:cNvSpPr>
          <p:nvPr/>
        </p:nvSpPr>
        <p:spPr bwMode="auto">
          <a:xfrm rot="20564390">
            <a:off x="2780506" y="2540347"/>
            <a:ext cx="971550" cy="217488"/>
          </a:xfrm>
          <a:prstGeom prst="rightArrow">
            <a:avLst>
              <a:gd name="adj1" fmla="val 50000"/>
              <a:gd name="adj2" fmla="val 111679"/>
            </a:avLst>
          </a:prstGeom>
          <a:solidFill>
            <a:srgbClr val="CF006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endParaRPr lang="en-US" altLang="en-US" smtClean="0"/>
          </a:p>
        </p:txBody>
      </p:sp>
      <p:sp>
        <p:nvSpPr>
          <p:cNvPr id="18" name="AutoShape 6" descr="AutoShape 15"/>
          <p:cNvSpPr>
            <a:spLocks/>
          </p:cNvSpPr>
          <p:nvPr/>
        </p:nvSpPr>
        <p:spPr bwMode="auto">
          <a:xfrm rot="1067217">
            <a:off x="2786856" y="3556347"/>
            <a:ext cx="971550" cy="215900"/>
          </a:xfrm>
          <a:prstGeom prst="rightArrow">
            <a:avLst>
              <a:gd name="adj1" fmla="val 50000"/>
              <a:gd name="adj2" fmla="val 112500"/>
            </a:avLst>
          </a:prstGeom>
          <a:solidFill>
            <a:srgbClr val="CF006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endParaRPr lang="en-US" altLang="en-US" smtClean="0"/>
          </a:p>
        </p:txBody>
      </p:sp>
      <p:sp>
        <p:nvSpPr>
          <p:cNvPr id="19" name="AutoShape 7" descr="AutoShape 16"/>
          <p:cNvSpPr>
            <a:spLocks/>
          </p:cNvSpPr>
          <p:nvPr/>
        </p:nvSpPr>
        <p:spPr bwMode="auto">
          <a:xfrm>
            <a:off x="5533231" y="2326035"/>
            <a:ext cx="865188" cy="269875"/>
          </a:xfrm>
          <a:prstGeom prst="rightArrow">
            <a:avLst>
              <a:gd name="adj1" fmla="val 50000"/>
              <a:gd name="adj2" fmla="val 80147"/>
            </a:avLst>
          </a:prstGeom>
          <a:solidFill>
            <a:srgbClr val="CF006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endParaRPr lang="en-US" altLang="en-US" smtClean="0"/>
          </a:p>
        </p:txBody>
      </p:sp>
      <p:sp>
        <p:nvSpPr>
          <p:cNvPr id="20" name="AutoShape 8" descr="AutoShape 17"/>
          <p:cNvSpPr>
            <a:spLocks/>
          </p:cNvSpPr>
          <p:nvPr/>
        </p:nvSpPr>
        <p:spPr bwMode="auto">
          <a:xfrm rot="1379749">
            <a:off x="5533231" y="4269135"/>
            <a:ext cx="865188" cy="271462"/>
          </a:xfrm>
          <a:prstGeom prst="rightArrow">
            <a:avLst>
              <a:gd name="adj1" fmla="val 50000"/>
              <a:gd name="adj2" fmla="val 79679"/>
            </a:avLst>
          </a:prstGeom>
          <a:solidFill>
            <a:srgbClr val="CF006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endParaRPr lang="en-US" altLang="en-US" smtClean="0"/>
          </a:p>
        </p:txBody>
      </p:sp>
      <p:grpSp>
        <p:nvGrpSpPr>
          <p:cNvPr id="21" name="Group 9"/>
          <p:cNvGrpSpPr>
            <a:grpSpLocks/>
          </p:cNvGrpSpPr>
          <p:nvPr/>
        </p:nvGrpSpPr>
        <p:grpSpPr bwMode="auto">
          <a:xfrm>
            <a:off x="3752056" y="2021468"/>
            <a:ext cx="1673225" cy="969496"/>
            <a:chOff x="0" y="-23575"/>
            <a:chExt cx="1674019" cy="969311"/>
          </a:xfrm>
        </p:grpSpPr>
        <p:sp>
          <p:nvSpPr>
            <p:cNvPr id="29" name="Rectangle 28"/>
            <p:cNvSpPr>
              <a:spLocks/>
            </p:cNvSpPr>
            <p:nvPr/>
          </p:nvSpPr>
          <p:spPr bwMode="auto">
            <a:xfrm>
              <a:off x="0" y="117453"/>
              <a:ext cx="1674019" cy="68725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algn="ctr" eaLnBrk="1">
                <a:defRPr/>
              </a:pPr>
              <a:endParaRPr lang="en-US" altLang="en-US" smtClean="0"/>
            </a:p>
          </p:txBody>
        </p:sp>
        <p:sp>
          <p:nvSpPr>
            <p:cNvPr id="30" name="Text Box 11"/>
            <p:cNvSpPr txBox="1">
              <a:spLocks/>
            </p:cNvSpPr>
            <p:nvPr/>
          </p:nvSpPr>
          <p:spPr bwMode="auto">
            <a:xfrm>
              <a:off x="0" y="-23575"/>
              <a:ext cx="1674019" cy="969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algn="ctr" eaLnBrk="1">
                <a:defRPr/>
              </a:pPr>
              <a:r>
                <a:rPr lang="x-none" altLang="x-none" sz="2100" b="1" smtClean="0">
                  <a:solidFill>
                    <a:srgbClr val="1F497D"/>
                  </a:solidFill>
                  <a:latin typeface="Arial" charset="0"/>
                  <a:cs typeface="Arial" charset="0"/>
                  <a:sym typeface="Arial" charset="0"/>
                </a:rPr>
                <a:t>Individu</a:t>
              </a:r>
              <a:r>
                <a:rPr lang="fr-FR" altLang="x-none" sz="2100" b="1" dirty="0" smtClean="0">
                  <a:solidFill>
                    <a:srgbClr val="1F497D"/>
                  </a:solidFill>
                  <a:latin typeface="Arial" charset="0"/>
                  <a:cs typeface="Arial" charset="0"/>
                  <a:sym typeface="Arial" charset="0"/>
                </a:rPr>
                <a:t>e</a:t>
              </a:r>
              <a:r>
                <a:rPr lang="x-none" altLang="x-none" sz="2100" b="1" smtClean="0">
                  <a:solidFill>
                    <a:srgbClr val="1F497D"/>
                  </a:solidFill>
                  <a:latin typeface="Arial" charset="0"/>
                  <a:cs typeface="Arial" charset="0"/>
                  <a:sym typeface="Arial" charset="0"/>
                </a:rPr>
                <a:t>l</a:t>
              </a:r>
              <a:endParaRPr lang="x-none" altLang="x-none" sz="2100" b="1">
                <a:solidFill>
                  <a:srgbClr val="1F497D"/>
                </a:solidFill>
                <a:latin typeface="Arial" charset="0"/>
                <a:cs typeface="Arial" charset="0"/>
                <a:sym typeface="Arial" charset="0"/>
              </a:endParaRPr>
            </a:p>
            <a:p>
              <a:pPr algn="ctr" eaLnBrk="1">
                <a:defRPr/>
              </a:pPr>
              <a:r>
                <a:rPr lang="x-none" altLang="x-none" smtClean="0">
                  <a:latin typeface="Arial" charset="0"/>
                  <a:cs typeface="Arial" charset="0"/>
                  <a:sym typeface="Arial" charset="0"/>
                </a:rPr>
                <a:t>Immediat </a:t>
              </a:r>
              <a:endParaRPr lang="fr-FR" altLang="x-none" dirty="0" smtClean="0">
                <a:latin typeface="Arial" charset="0"/>
                <a:cs typeface="Arial" charset="0"/>
                <a:sym typeface="Arial" charset="0"/>
              </a:endParaRPr>
            </a:p>
            <a:p>
              <a:pPr algn="ctr" eaLnBrk="1">
                <a:defRPr/>
              </a:pPr>
              <a:r>
                <a:rPr lang="x-none" altLang="x-none" smtClean="0">
                  <a:latin typeface="Arial" charset="0"/>
                  <a:cs typeface="Arial" charset="0"/>
                  <a:sym typeface="Arial" charset="0"/>
                </a:rPr>
                <a:t>&amp; </a:t>
              </a:r>
              <a:r>
                <a:rPr lang="fr-FR" altLang="x-none" dirty="0" smtClean="0">
                  <a:latin typeface="Arial" charset="0"/>
                  <a:cs typeface="Arial" charset="0"/>
                  <a:sym typeface="Arial" charset="0"/>
                </a:rPr>
                <a:t>écrit</a:t>
              </a:r>
              <a:endParaRPr lang="x-none" altLang="x-none">
                <a:latin typeface="Arial" charset="0"/>
                <a:cs typeface="Arial" charset="0"/>
                <a:sym typeface="Arial" charset="0"/>
              </a:endParaRPr>
            </a:p>
          </p:txBody>
        </p:sp>
      </p:grpSp>
      <p:sp>
        <p:nvSpPr>
          <p:cNvPr id="22" name="Text Box 12" descr="Text Box 9"/>
          <p:cNvSpPr txBox="1">
            <a:spLocks/>
          </p:cNvSpPr>
          <p:nvPr/>
        </p:nvSpPr>
        <p:spPr bwMode="auto">
          <a:xfrm>
            <a:off x="6560344" y="2276872"/>
            <a:ext cx="1730602"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r>
              <a:rPr lang="fr-FR" altLang="x-none" sz="1500" dirty="0" smtClean="0">
                <a:latin typeface="Arial" charset="0"/>
                <a:cs typeface="Arial" charset="0"/>
                <a:sym typeface="Arial" charset="0"/>
              </a:rPr>
              <a:t>Carte de </a:t>
            </a:r>
            <a:r>
              <a:rPr lang="x-none" altLang="x-none" sz="1500" smtClean="0">
                <a:latin typeface="Arial" charset="0"/>
                <a:cs typeface="Arial" charset="0"/>
                <a:sym typeface="Arial" charset="0"/>
              </a:rPr>
              <a:t>Feedback</a:t>
            </a:r>
            <a:endParaRPr lang="x-none" altLang="x-none" sz="1500">
              <a:latin typeface="Arial" charset="0"/>
              <a:cs typeface="Arial" charset="0"/>
              <a:sym typeface="Arial" charset="0"/>
            </a:endParaRPr>
          </a:p>
        </p:txBody>
      </p:sp>
      <p:sp>
        <p:nvSpPr>
          <p:cNvPr id="23" name="AutoShape 13" descr="AutoShape 16"/>
          <p:cNvSpPr>
            <a:spLocks/>
          </p:cNvSpPr>
          <p:nvPr/>
        </p:nvSpPr>
        <p:spPr bwMode="auto">
          <a:xfrm rot="20259327">
            <a:off x="5528469" y="3567460"/>
            <a:ext cx="865187" cy="269875"/>
          </a:xfrm>
          <a:prstGeom prst="rightArrow">
            <a:avLst>
              <a:gd name="adj1" fmla="val 50000"/>
              <a:gd name="adj2" fmla="val 80147"/>
            </a:avLst>
          </a:prstGeom>
          <a:solidFill>
            <a:srgbClr val="CF006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endParaRPr lang="en-US" altLang="en-US" smtClean="0"/>
          </a:p>
        </p:txBody>
      </p:sp>
      <p:sp>
        <p:nvSpPr>
          <p:cNvPr id="24" name="Text Box 14" descr="ZoneTexte 14"/>
          <p:cNvSpPr txBox="1">
            <a:spLocks/>
          </p:cNvSpPr>
          <p:nvPr/>
        </p:nvSpPr>
        <p:spPr bwMode="auto">
          <a:xfrm>
            <a:off x="3320256" y="3675410"/>
            <a:ext cx="2430463" cy="969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algn="ctr" eaLnBrk="1">
              <a:defRPr/>
            </a:pPr>
            <a:r>
              <a:rPr lang="x-none" altLang="x-none" sz="2100" b="1" smtClean="0">
                <a:solidFill>
                  <a:srgbClr val="1F497D"/>
                </a:solidFill>
                <a:latin typeface="Arial" charset="0"/>
                <a:cs typeface="Arial" charset="0"/>
                <a:sym typeface="Arial" charset="0"/>
              </a:rPr>
              <a:t>Aggr</a:t>
            </a:r>
            <a:r>
              <a:rPr lang="fr-FR" altLang="x-none" sz="2100" b="1" dirty="0" err="1" smtClean="0">
                <a:solidFill>
                  <a:srgbClr val="1F497D"/>
                </a:solidFill>
                <a:latin typeface="Arial" charset="0"/>
                <a:cs typeface="Arial" charset="0"/>
                <a:sym typeface="Arial" charset="0"/>
              </a:rPr>
              <a:t>égé</a:t>
            </a:r>
            <a:endParaRPr lang="x-none" altLang="x-none" sz="2100" b="1">
              <a:solidFill>
                <a:srgbClr val="1F497D"/>
              </a:solidFill>
              <a:latin typeface="Arial" charset="0"/>
              <a:cs typeface="Arial" charset="0"/>
              <a:sym typeface="Arial" charset="0"/>
            </a:endParaRPr>
          </a:p>
          <a:p>
            <a:pPr algn="ctr" eaLnBrk="1">
              <a:defRPr/>
            </a:pPr>
            <a:r>
              <a:rPr lang="fr-FR" altLang="x-none" dirty="0" smtClean="0">
                <a:latin typeface="Arial" charset="0"/>
                <a:cs typeface="Arial" charset="0"/>
                <a:sym typeface="Arial" charset="0"/>
              </a:rPr>
              <a:t>Unité</a:t>
            </a:r>
            <a:r>
              <a:rPr lang="x-none" altLang="x-none" smtClean="0">
                <a:latin typeface="Arial" charset="0"/>
                <a:cs typeface="Arial" charset="0"/>
                <a:sym typeface="Arial" charset="0"/>
              </a:rPr>
              <a:t> </a:t>
            </a:r>
            <a:r>
              <a:rPr lang="x-none" altLang="x-none">
                <a:latin typeface="Arial" charset="0"/>
                <a:cs typeface="Arial" charset="0"/>
                <a:sym typeface="Arial" charset="0"/>
              </a:rPr>
              <a:t>&amp; </a:t>
            </a:r>
            <a:r>
              <a:rPr lang="fr-FR" altLang="x-none" dirty="0" smtClean="0">
                <a:latin typeface="Arial" charset="0"/>
                <a:cs typeface="Arial" charset="0"/>
                <a:sym typeface="Arial" charset="0"/>
              </a:rPr>
              <a:t>service</a:t>
            </a:r>
            <a:endParaRPr lang="x-none" altLang="x-none">
              <a:latin typeface="Arial" charset="0"/>
              <a:cs typeface="Arial" charset="0"/>
              <a:sym typeface="Arial" charset="0"/>
            </a:endParaRPr>
          </a:p>
          <a:p>
            <a:pPr algn="ctr" eaLnBrk="1">
              <a:defRPr/>
            </a:pPr>
            <a:r>
              <a:rPr lang="fr-FR" altLang="x-none" dirty="0" smtClean="0">
                <a:latin typeface="Arial" charset="0"/>
                <a:cs typeface="Arial" charset="0"/>
                <a:sym typeface="Arial" charset="0"/>
              </a:rPr>
              <a:t>Tous les 3 mois</a:t>
            </a:r>
            <a:endParaRPr lang="x-none" altLang="x-none">
              <a:latin typeface="Arial" charset="0"/>
              <a:cs typeface="Arial" charset="0"/>
              <a:sym typeface="Arial" charset="0"/>
            </a:endParaRPr>
          </a:p>
        </p:txBody>
      </p:sp>
      <p:sp>
        <p:nvSpPr>
          <p:cNvPr id="25" name="Text Box 15" descr="Text Box 10"/>
          <p:cNvSpPr txBox="1">
            <a:spLocks/>
          </p:cNvSpPr>
          <p:nvPr/>
        </p:nvSpPr>
        <p:spPr bwMode="auto">
          <a:xfrm>
            <a:off x="1589881" y="3891310"/>
            <a:ext cx="1227259"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eaLnBrk="1">
              <a:defRPr/>
            </a:pPr>
            <a:r>
              <a:rPr lang="fr-FR" altLang="x-none" sz="1500" dirty="0" smtClean="0">
                <a:latin typeface="Arial" charset="0"/>
                <a:cs typeface="Arial" charset="0"/>
                <a:sym typeface="Arial" charset="0"/>
              </a:rPr>
              <a:t>Observations</a:t>
            </a:r>
            <a:endParaRPr lang="x-none" altLang="x-none" sz="1500">
              <a:latin typeface="Arial" charset="0"/>
              <a:cs typeface="Arial" charset="0"/>
              <a:sym typeface="Arial" charset="0"/>
            </a:endParaRPr>
          </a:p>
        </p:txBody>
      </p:sp>
      <p:grpSp>
        <p:nvGrpSpPr>
          <p:cNvPr id="26" name="Group 16"/>
          <p:cNvGrpSpPr>
            <a:grpSpLocks/>
          </p:cNvGrpSpPr>
          <p:nvPr/>
        </p:nvGrpSpPr>
        <p:grpSpPr bwMode="auto">
          <a:xfrm>
            <a:off x="2777331" y="4869160"/>
            <a:ext cx="4343400" cy="1382988"/>
            <a:chOff x="0" y="-128518"/>
            <a:chExt cx="4343270" cy="899295"/>
          </a:xfrm>
        </p:grpSpPr>
        <p:sp>
          <p:nvSpPr>
            <p:cNvPr id="27" name="AutoShape 17"/>
            <p:cNvSpPr>
              <a:spLocks/>
            </p:cNvSpPr>
            <p:nvPr/>
          </p:nvSpPr>
          <p:spPr bwMode="auto">
            <a:xfrm>
              <a:off x="0" y="0"/>
              <a:ext cx="4343270" cy="642258"/>
            </a:xfrm>
            <a:prstGeom prst="roundRect">
              <a:avLst>
                <a:gd name="adj" fmla="val 16667"/>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algn="ctr" eaLnBrk="1">
                <a:defRPr/>
              </a:pPr>
              <a:endParaRPr lang="en-US" altLang="en-US" smtClean="0">
                <a:solidFill>
                  <a:srgbClr val="FFFFFF"/>
                </a:solidFill>
              </a:endParaRPr>
            </a:p>
          </p:txBody>
        </p:sp>
        <p:sp>
          <p:nvSpPr>
            <p:cNvPr id="28" name="Text Box 18"/>
            <p:cNvSpPr txBox="1">
              <a:spLocks/>
            </p:cNvSpPr>
            <p:nvPr/>
          </p:nvSpPr>
          <p:spPr bwMode="auto">
            <a:xfrm>
              <a:off x="31749" y="-128518"/>
              <a:ext cx="4279772" cy="899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nchor="ctr">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a:lstStyle>
            <a:p>
              <a:pPr algn="ctr" eaLnBrk="1">
                <a:defRPr/>
              </a:pPr>
              <a:r>
                <a:rPr lang="fr-FR" altLang="x-none" dirty="0" smtClean="0">
                  <a:solidFill>
                    <a:srgbClr val="FFFFFF"/>
                  </a:solidFill>
                  <a:latin typeface="Arial" charset="0"/>
                  <a:cs typeface="Arial" charset="0"/>
                  <a:sym typeface="Arial" charset="0"/>
                </a:rPr>
                <a:t>Les 2 accompagnés par un </a:t>
              </a:r>
              <a:r>
                <a:rPr lang="fr-FR" altLang="x-none" dirty="0" err="1" smtClean="0">
                  <a:solidFill>
                    <a:srgbClr val="FFFFFF"/>
                  </a:solidFill>
                  <a:latin typeface="Arial" charset="0"/>
                  <a:cs typeface="Arial" charset="0"/>
                  <a:sym typeface="Arial" charset="0"/>
                </a:rPr>
                <a:t>benchmarking</a:t>
              </a:r>
              <a:r>
                <a:rPr lang="fr-FR" altLang="x-none" dirty="0" smtClean="0">
                  <a:solidFill>
                    <a:srgbClr val="FFFFFF"/>
                  </a:solidFill>
                  <a:latin typeface="Arial" charset="0"/>
                  <a:cs typeface="Arial" charset="0"/>
                  <a:sym typeface="Arial" charset="0"/>
                </a:rPr>
                <a:t> et l’établissement d’objectifs</a:t>
              </a:r>
              <a:r>
                <a:rPr lang="x-none" altLang="x-none" smtClean="0">
                  <a:solidFill>
                    <a:srgbClr val="FFFFFF"/>
                  </a:solidFill>
                  <a:latin typeface="Arial" charset="0"/>
                  <a:cs typeface="Arial" charset="0"/>
                  <a:sym typeface="Arial" charset="0"/>
                </a:rPr>
                <a:t> </a:t>
              </a:r>
              <a:r>
                <a:rPr lang="x-none" altLang="x-none">
                  <a:solidFill>
                    <a:srgbClr val="FFFFFF"/>
                  </a:solidFill>
                  <a:latin typeface="Arial" charset="0"/>
                  <a:cs typeface="Arial" charset="0"/>
                  <a:sym typeface="Arial" charset="0"/>
                </a:rPr>
                <a:t>(80%)</a:t>
              </a:r>
            </a:p>
          </p:txBody>
        </p:sp>
      </p:grpSp>
    </p:spTree>
    <p:extLst>
      <p:ext uri="{BB962C8B-B14F-4D97-AF65-F5344CB8AC3E}">
        <p14:creationId xmlns:p14="http://schemas.microsoft.com/office/powerpoint/2010/main" val="3828783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normAutofit/>
          </a:bodyPr>
          <a:lstStyle/>
          <a:p>
            <a:r>
              <a:rPr lang="fr-FR" sz="3600" dirty="0" smtClean="0">
                <a:solidFill>
                  <a:srgbClr val="002060"/>
                </a:solidFill>
              </a:rPr>
              <a:t>Amélioration du feedback </a:t>
            </a:r>
            <a:r>
              <a:rPr lang="fr-FR" sz="3600" dirty="0" err="1" smtClean="0">
                <a:solidFill>
                  <a:srgbClr val="002060"/>
                </a:solidFill>
              </a:rPr>
              <a:t>HdM</a:t>
            </a:r>
            <a:endParaRPr lang="fr-FR" sz="2000"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23</a:t>
            </a:fld>
            <a:endParaRPr lang="fr-FR">
              <a:solidFill>
                <a:prstClr val="black">
                  <a:tint val="75000"/>
                </a:prstClr>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850" y="1844824"/>
            <a:ext cx="3254134" cy="4620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043" y="1772816"/>
            <a:ext cx="3133241" cy="468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173850" y="1340768"/>
            <a:ext cx="3254134" cy="523220"/>
          </a:xfrm>
          <a:prstGeom prst="rect">
            <a:avLst/>
          </a:prstGeom>
          <a:solidFill>
            <a:schemeClr val="tx2"/>
          </a:solidFill>
        </p:spPr>
        <p:txBody>
          <a:bodyPr wrap="square" rtlCol="0">
            <a:spAutoFit/>
          </a:bodyPr>
          <a:lstStyle/>
          <a:p>
            <a:pPr algn="ctr"/>
            <a:r>
              <a:rPr lang="fr-FR" sz="2800" b="1" dirty="0" smtClean="0">
                <a:solidFill>
                  <a:prstClr val="white"/>
                </a:solidFill>
              </a:rPr>
              <a:t>Collectif</a:t>
            </a:r>
            <a:endParaRPr lang="fr-FR" sz="2800" b="1" dirty="0">
              <a:solidFill>
                <a:prstClr val="white"/>
              </a:solidFill>
            </a:endParaRPr>
          </a:p>
        </p:txBody>
      </p:sp>
      <p:sp>
        <p:nvSpPr>
          <p:cNvPr id="11" name="ZoneTexte 10"/>
          <p:cNvSpPr txBox="1"/>
          <p:nvPr/>
        </p:nvSpPr>
        <p:spPr>
          <a:xfrm>
            <a:off x="4716874" y="1340768"/>
            <a:ext cx="3123410" cy="523220"/>
          </a:xfrm>
          <a:prstGeom prst="rect">
            <a:avLst/>
          </a:prstGeom>
          <a:solidFill>
            <a:schemeClr val="tx2"/>
          </a:solidFill>
        </p:spPr>
        <p:txBody>
          <a:bodyPr wrap="square" rtlCol="0">
            <a:spAutoFit/>
          </a:bodyPr>
          <a:lstStyle/>
          <a:p>
            <a:pPr algn="ctr"/>
            <a:r>
              <a:rPr lang="fr-FR" sz="2800" b="1" dirty="0" smtClean="0">
                <a:solidFill>
                  <a:prstClr val="white"/>
                </a:solidFill>
              </a:rPr>
              <a:t>Individuel</a:t>
            </a:r>
            <a:endParaRPr lang="fr-FR" sz="2800" b="1" dirty="0">
              <a:solidFill>
                <a:prstClr val="white"/>
              </a:solidFill>
            </a:endParaRPr>
          </a:p>
        </p:txBody>
      </p:sp>
      <p:sp>
        <p:nvSpPr>
          <p:cNvPr id="6" name="ZoneTexte 5"/>
          <p:cNvSpPr txBox="1"/>
          <p:nvPr/>
        </p:nvSpPr>
        <p:spPr>
          <a:xfrm>
            <a:off x="6228184" y="6488668"/>
            <a:ext cx="2232248" cy="369332"/>
          </a:xfrm>
          <a:prstGeom prst="rect">
            <a:avLst/>
          </a:prstGeom>
          <a:noFill/>
        </p:spPr>
        <p:txBody>
          <a:bodyPr wrap="square" rtlCol="0">
            <a:spAutoFit/>
          </a:bodyPr>
          <a:lstStyle/>
          <a:p>
            <a:r>
              <a:rPr lang="fr-FR" i="1" dirty="0" err="1" smtClean="0">
                <a:solidFill>
                  <a:prstClr val="white">
                    <a:lumMod val="50000"/>
                  </a:prstClr>
                </a:solidFill>
              </a:rPr>
              <a:t>Stewardson</a:t>
            </a:r>
            <a:r>
              <a:rPr lang="fr-FR" i="1" dirty="0" smtClean="0">
                <a:solidFill>
                  <a:prstClr val="white">
                    <a:lumMod val="50000"/>
                  </a:prstClr>
                </a:solidFill>
              </a:rPr>
              <a:t> LID 2016</a:t>
            </a:r>
            <a:endParaRPr lang="fr-FR" i="1" dirty="0">
              <a:solidFill>
                <a:prstClr val="white">
                  <a:lumMod val="50000"/>
                </a:prstClr>
              </a:solidFill>
            </a:endParaRPr>
          </a:p>
        </p:txBody>
      </p:sp>
    </p:spTree>
    <p:extLst>
      <p:ext uri="{BB962C8B-B14F-4D97-AF65-F5344CB8AC3E}">
        <p14:creationId xmlns:p14="http://schemas.microsoft.com/office/powerpoint/2010/main" val="2231560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normAutofit/>
          </a:bodyPr>
          <a:lstStyle/>
          <a:p>
            <a:r>
              <a:rPr lang="fr-FR" sz="3600" dirty="0" smtClean="0">
                <a:solidFill>
                  <a:srgbClr val="002060"/>
                </a:solidFill>
              </a:rPr>
              <a:t>Feedback basé sur les normes sociales</a:t>
            </a:r>
            <a:endParaRPr lang="fr-FR" sz="2000" i="1" dirty="0">
              <a:solidFill>
                <a:srgbClr val="FF0000"/>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24</a:t>
            </a:fld>
            <a:endParaRPr lang="fr-FR">
              <a:solidFill>
                <a:prstClr val="black">
                  <a:tint val="75000"/>
                </a:prstClr>
              </a:solidFill>
            </a:endParaRPr>
          </a:p>
        </p:txBody>
      </p:sp>
      <p:sp>
        <p:nvSpPr>
          <p:cNvPr id="6" name="ZoneTexte 5"/>
          <p:cNvSpPr txBox="1"/>
          <p:nvPr/>
        </p:nvSpPr>
        <p:spPr>
          <a:xfrm>
            <a:off x="6228184" y="6315494"/>
            <a:ext cx="3096344" cy="369332"/>
          </a:xfrm>
          <a:prstGeom prst="rect">
            <a:avLst/>
          </a:prstGeom>
          <a:noFill/>
        </p:spPr>
        <p:txBody>
          <a:bodyPr wrap="square" rtlCol="0">
            <a:spAutoFit/>
          </a:bodyPr>
          <a:lstStyle/>
          <a:p>
            <a:r>
              <a:rPr lang="fr-FR" i="1" dirty="0" err="1" smtClean="0">
                <a:solidFill>
                  <a:prstClr val="white">
                    <a:lumMod val="50000"/>
                  </a:prstClr>
                </a:solidFill>
              </a:rPr>
              <a:t>Hallsworth</a:t>
            </a:r>
            <a:r>
              <a:rPr lang="fr-FR" i="1" dirty="0" smtClean="0">
                <a:solidFill>
                  <a:prstClr val="white">
                    <a:lumMod val="50000"/>
                  </a:prstClr>
                </a:solidFill>
              </a:rPr>
              <a:t> Lancet 2016</a:t>
            </a:r>
            <a:endParaRPr lang="fr-FR" i="1" dirty="0">
              <a:solidFill>
                <a:prstClr val="white">
                  <a:lumMod val="50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4" y="1700808"/>
            <a:ext cx="2941724" cy="4253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131840" y="1772816"/>
            <a:ext cx="6264696" cy="2954655"/>
          </a:xfrm>
          <a:prstGeom prst="rect">
            <a:avLst/>
          </a:prstGeom>
          <a:noFill/>
        </p:spPr>
        <p:txBody>
          <a:bodyPr wrap="square" rtlCol="0">
            <a:spAutoFit/>
          </a:bodyPr>
          <a:lstStyle/>
          <a:p>
            <a:pPr marL="285750" indent="-285750">
              <a:buFont typeface="Arial" panose="020B0604020202020204" pitchFamily="34" charset="0"/>
              <a:buChar char="•"/>
            </a:pPr>
            <a:r>
              <a:rPr lang="fr-FR" sz="2000" b="1" dirty="0" smtClean="0">
                <a:solidFill>
                  <a:srgbClr val="1F497D"/>
                </a:solidFill>
              </a:rPr>
              <a:t>Comparaison</a:t>
            </a:r>
            <a:r>
              <a:rPr lang="fr-FR" sz="2000" dirty="0" smtClean="0">
                <a:solidFill>
                  <a:prstClr val="black"/>
                </a:solidFill>
              </a:rPr>
              <a:t> des taux de prescription au niveau local</a:t>
            </a:r>
          </a:p>
          <a:p>
            <a:pPr lvl="1"/>
            <a:r>
              <a:rPr lang="fr-FR" dirty="0" smtClean="0">
                <a:solidFill>
                  <a:prstClr val="black"/>
                </a:solidFill>
                <a:sym typeface="Wingdings" panose="05000000000000000000" pitchFamily="2" charset="2"/>
              </a:rPr>
              <a:t> </a:t>
            </a:r>
            <a:r>
              <a:rPr lang="fr-FR" dirty="0" smtClean="0">
                <a:solidFill>
                  <a:prstClr val="black"/>
                </a:solidFill>
              </a:rPr>
              <a:t>Appropriation du message</a:t>
            </a:r>
          </a:p>
          <a:p>
            <a:pPr marL="285750" indent="-285750">
              <a:buFont typeface="Arial" panose="020B0604020202020204" pitchFamily="34" charset="0"/>
              <a:buChar char="•"/>
            </a:pPr>
            <a:endParaRPr lang="fr-FR" sz="800" dirty="0" smtClean="0">
              <a:solidFill>
                <a:prstClr val="black"/>
              </a:solidFill>
            </a:endParaRPr>
          </a:p>
          <a:p>
            <a:pPr marL="285750" indent="-285750">
              <a:buFont typeface="Arial" panose="020B0604020202020204" pitchFamily="34" charset="0"/>
              <a:buChar char="•"/>
            </a:pPr>
            <a:r>
              <a:rPr lang="fr-FR" sz="2000" dirty="0" smtClean="0">
                <a:solidFill>
                  <a:prstClr val="black"/>
                </a:solidFill>
              </a:rPr>
              <a:t>Lettre envoyée par une </a:t>
            </a:r>
            <a:r>
              <a:rPr lang="fr-FR" sz="2000" b="1" dirty="0" smtClean="0">
                <a:solidFill>
                  <a:srgbClr val="1F497D"/>
                </a:solidFill>
              </a:rPr>
              <a:t>personne haut placée</a:t>
            </a:r>
          </a:p>
          <a:p>
            <a:pPr marL="285750" indent="-285750">
              <a:buFont typeface="Arial" panose="020B0604020202020204" pitchFamily="34" charset="0"/>
              <a:buChar char="•"/>
            </a:pPr>
            <a:endParaRPr lang="fr-FR" sz="800" dirty="0" smtClean="0">
              <a:solidFill>
                <a:prstClr val="black"/>
              </a:solidFill>
            </a:endParaRPr>
          </a:p>
          <a:p>
            <a:pPr marL="285750" indent="-285750">
              <a:buFont typeface="Arial" panose="020B0604020202020204" pitchFamily="34" charset="0"/>
              <a:buChar char="•"/>
            </a:pPr>
            <a:r>
              <a:rPr lang="fr-FR" sz="2000" dirty="0" smtClean="0">
                <a:solidFill>
                  <a:prstClr val="black"/>
                </a:solidFill>
              </a:rPr>
              <a:t>Suggestion de </a:t>
            </a:r>
            <a:r>
              <a:rPr lang="fr-FR" sz="2000" b="1" dirty="0" smtClean="0">
                <a:solidFill>
                  <a:srgbClr val="1F497D"/>
                </a:solidFill>
              </a:rPr>
              <a:t>3 actions faisables </a:t>
            </a:r>
            <a:r>
              <a:rPr lang="fr-FR" sz="2000" dirty="0" smtClean="0">
                <a:solidFill>
                  <a:prstClr val="black"/>
                </a:solidFill>
              </a:rPr>
              <a:t>pour réduire les prescription non nécessaires:</a:t>
            </a:r>
          </a:p>
          <a:p>
            <a:pPr marL="800100" lvl="1" indent="-342900">
              <a:buFont typeface="+mj-lt"/>
              <a:buAutoNum type="arabicPeriod"/>
            </a:pPr>
            <a:r>
              <a:rPr lang="fr-FR" dirty="0" smtClean="0">
                <a:solidFill>
                  <a:prstClr val="black"/>
                </a:solidFill>
              </a:rPr>
              <a:t>Conseils d’hygiène/soins aux patients </a:t>
            </a:r>
          </a:p>
          <a:p>
            <a:pPr marL="800100" lvl="1" indent="-342900">
              <a:buFont typeface="+mj-lt"/>
              <a:buAutoNum type="arabicPeriod"/>
            </a:pPr>
            <a:r>
              <a:rPr lang="fr-FR" dirty="0" smtClean="0">
                <a:solidFill>
                  <a:prstClr val="black"/>
                </a:solidFill>
              </a:rPr>
              <a:t>Proposition de délai de prescription</a:t>
            </a:r>
          </a:p>
          <a:p>
            <a:pPr marL="800100" lvl="1" indent="-342900">
              <a:buFont typeface="+mj-lt"/>
              <a:buAutoNum type="arabicPeriod"/>
            </a:pPr>
            <a:r>
              <a:rPr lang="fr-FR" dirty="0" smtClean="0">
                <a:solidFill>
                  <a:prstClr val="black"/>
                </a:solidFill>
              </a:rPr>
              <a:t>Parler du sujet avec les autres prescripteurs sur ses propre pratiques</a:t>
            </a:r>
            <a:endParaRPr lang="fr-FR"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010" y="4876516"/>
            <a:ext cx="1269417" cy="15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5132457"/>
            <a:ext cx="2808312" cy="88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905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pPr algn="ctr"/>
            <a:r>
              <a:rPr lang="fr-FR" sz="4000" b="1" dirty="0" smtClean="0">
                <a:solidFill>
                  <a:srgbClr val="002060"/>
                </a:solidFill>
              </a:rPr>
              <a:t>Expérience SUSP</a:t>
            </a:r>
            <a:endParaRPr lang="fr-FR" sz="2400" b="1" i="1" dirty="0">
              <a:solidFill>
                <a:srgbClr val="FF0000"/>
              </a:solidFill>
            </a:endParaRPr>
          </a:p>
        </p:txBody>
      </p:sp>
      <p:sp>
        <p:nvSpPr>
          <p:cNvPr id="3" name="Espace réservé du contenu 2"/>
          <p:cNvSpPr>
            <a:spLocks noGrp="1"/>
          </p:cNvSpPr>
          <p:nvPr>
            <p:ph idx="1"/>
          </p:nvPr>
        </p:nvSpPr>
        <p:spPr>
          <a:xfrm>
            <a:off x="457200" y="1456184"/>
            <a:ext cx="8229600" cy="4997152"/>
          </a:xfrm>
        </p:spPr>
        <p:txBody>
          <a:bodyPr>
            <a:normAutofit/>
          </a:bodyPr>
          <a:lstStyle/>
          <a:p>
            <a:r>
              <a:rPr lang="en-US" sz="2400" dirty="0" smtClean="0"/>
              <a:t>Plan </a:t>
            </a:r>
            <a:r>
              <a:rPr lang="en-US" sz="2400" dirty="0" err="1" smtClean="0"/>
              <a:t>d’action</a:t>
            </a:r>
            <a:r>
              <a:rPr lang="en-US" sz="2400" dirty="0" smtClean="0"/>
              <a:t> </a:t>
            </a:r>
            <a:r>
              <a:rPr lang="en-US" sz="2400" b="1" dirty="0" smtClean="0">
                <a:solidFill>
                  <a:schemeClr val="tx2"/>
                </a:solidFill>
              </a:rPr>
              <a:t>pas a pas</a:t>
            </a:r>
          </a:p>
          <a:p>
            <a:r>
              <a:rPr lang="en-US" sz="2400" dirty="0" smtClean="0"/>
              <a:t>Adapter les </a:t>
            </a:r>
            <a:r>
              <a:rPr lang="en-US" sz="2400" dirty="0" err="1" smtClean="0"/>
              <a:t>recommandation</a:t>
            </a:r>
            <a:r>
              <a:rPr lang="en-US" sz="2400" dirty="0" smtClean="0"/>
              <a:t> </a:t>
            </a:r>
            <a:r>
              <a:rPr lang="en-US" sz="2400" dirty="0" err="1" smtClean="0"/>
              <a:t>en</a:t>
            </a:r>
            <a:r>
              <a:rPr lang="en-US" sz="2400" dirty="0" smtClean="0"/>
              <a:t> </a:t>
            </a:r>
            <a:r>
              <a:rPr lang="en-US" sz="2400" dirty="0" err="1" smtClean="0"/>
              <a:t>fonction</a:t>
            </a:r>
            <a:r>
              <a:rPr lang="en-US" sz="2400" dirty="0" smtClean="0"/>
              <a:t> du </a:t>
            </a:r>
            <a:r>
              <a:rPr lang="en-US" sz="2400" dirty="0" err="1" smtClean="0"/>
              <a:t>parcours</a:t>
            </a:r>
            <a:r>
              <a:rPr lang="en-US" sz="2400" dirty="0" smtClean="0"/>
              <a:t> de </a:t>
            </a:r>
            <a:r>
              <a:rPr lang="en-US" sz="2400" dirty="0" err="1" smtClean="0"/>
              <a:t>soins</a:t>
            </a:r>
            <a:r>
              <a:rPr lang="en-US" sz="2400" dirty="0" smtClean="0"/>
              <a:t> (</a:t>
            </a:r>
            <a:r>
              <a:rPr lang="en-US" sz="2400" dirty="0" err="1" smtClean="0"/>
              <a:t>intégration</a:t>
            </a:r>
            <a:r>
              <a:rPr lang="en-US" sz="2400" dirty="0" smtClean="0"/>
              <a:t> de </a:t>
            </a:r>
            <a:r>
              <a:rPr lang="en-US" sz="2400" dirty="0" err="1" smtClean="0"/>
              <a:t>tous</a:t>
            </a:r>
            <a:r>
              <a:rPr lang="en-US" sz="2400" dirty="0" smtClean="0"/>
              <a:t> les </a:t>
            </a:r>
            <a:r>
              <a:rPr lang="en-US" sz="2400" dirty="0" err="1" smtClean="0"/>
              <a:t>professionels</a:t>
            </a:r>
            <a:r>
              <a:rPr lang="en-US" sz="2400" dirty="0" smtClean="0"/>
              <a:t>)</a:t>
            </a:r>
          </a:p>
          <a:p>
            <a:r>
              <a:rPr lang="en-US" sz="2400" b="1" dirty="0" smtClean="0">
                <a:solidFill>
                  <a:schemeClr val="tx2"/>
                </a:solidFill>
              </a:rPr>
              <a:t>Donner la main aux </a:t>
            </a:r>
            <a:r>
              <a:rPr lang="en-US" sz="2400" b="1" dirty="0" err="1" smtClean="0">
                <a:solidFill>
                  <a:schemeClr val="tx2"/>
                </a:solidFill>
              </a:rPr>
              <a:t>équipes</a:t>
            </a:r>
            <a:r>
              <a:rPr lang="en-US" sz="2400" b="1" dirty="0" smtClean="0">
                <a:solidFill>
                  <a:schemeClr val="tx2"/>
                </a:solidFill>
              </a:rPr>
              <a:t> </a:t>
            </a:r>
            <a:r>
              <a:rPr lang="en-US" sz="2400" dirty="0" smtClean="0"/>
              <a:t>et aux </a:t>
            </a:r>
            <a:r>
              <a:rPr lang="en-US" sz="2400" dirty="0" err="1" smtClean="0"/>
              <a:t>professionnels</a:t>
            </a:r>
            <a:r>
              <a:rPr lang="en-US" sz="2400" dirty="0" smtClean="0"/>
              <a:t> de terrain</a:t>
            </a:r>
          </a:p>
          <a:p>
            <a:r>
              <a:rPr lang="en-US" sz="2400" b="1" dirty="0" err="1" smtClean="0">
                <a:solidFill>
                  <a:schemeClr val="tx2"/>
                </a:solidFill>
              </a:rPr>
              <a:t>Laisser</a:t>
            </a:r>
            <a:r>
              <a:rPr lang="en-US" sz="2400" b="1" dirty="0" smtClean="0">
                <a:solidFill>
                  <a:schemeClr val="tx2"/>
                </a:solidFill>
              </a:rPr>
              <a:t> les </a:t>
            </a:r>
            <a:r>
              <a:rPr lang="en-US" sz="2400" b="1" dirty="0" err="1" smtClean="0">
                <a:solidFill>
                  <a:schemeClr val="tx2"/>
                </a:solidFill>
              </a:rPr>
              <a:t>équipes</a:t>
            </a:r>
            <a:r>
              <a:rPr lang="en-US" sz="2400" b="1" dirty="0" smtClean="0">
                <a:solidFill>
                  <a:schemeClr val="tx2"/>
                </a:solidFill>
              </a:rPr>
              <a:t> </a:t>
            </a:r>
            <a:r>
              <a:rPr lang="en-US" sz="2400" b="1" dirty="0" err="1" smtClean="0">
                <a:solidFill>
                  <a:schemeClr val="tx2"/>
                </a:solidFill>
              </a:rPr>
              <a:t>réaliser</a:t>
            </a:r>
            <a:r>
              <a:rPr lang="en-US" sz="2400" b="1" dirty="0" smtClean="0">
                <a:solidFill>
                  <a:schemeClr val="tx2"/>
                </a:solidFill>
              </a:rPr>
              <a:t> les adaptations</a:t>
            </a:r>
          </a:p>
          <a:p>
            <a:r>
              <a:rPr lang="en-US" sz="2400" dirty="0" err="1" smtClean="0"/>
              <a:t>Batir</a:t>
            </a:r>
            <a:r>
              <a:rPr lang="en-US" sz="2400" dirty="0" smtClean="0"/>
              <a:t> et </a:t>
            </a:r>
            <a:r>
              <a:rPr lang="en-US" sz="2400" dirty="0" err="1" smtClean="0"/>
              <a:t>catalyser</a:t>
            </a:r>
            <a:r>
              <a:rPr lang="en-US" sz="2400" dirty="0" smtClean="0"/>
              <a:t> les actions </a:t>
            </a:r>
            <a:r>
              <a:rPr lang="en-US" sz="2400" dirty="0" err="1" smtClean="0"/>
              <a:t>autour</a:t>
            </a:r>
            <a:r>
              <a:rPr lang="en-US" sz="2400" dirty="0" smtClean="0"/>
              <a:t> de </a:t>
            </a:r>
            <a:r>
              <a:rPr lang="en-US" sz="2400" dirty="0" err="1" smtClean="0"/>
              <a:t>l’appropriation</a:t>
            </a:r>
            <a:r>
              <a:rPr lang="en-US" sz="2400" dirty="0" smtClean="0"/>
              <a:t> </a:t>
            </a:r>
            <a:r>
              <a:rPr lang="en-US" sz="2400" dirty="0" err="1" smtClean="0"/>
              <a:t>individuelle</a:t>
            </a:r>
            <a:r>
              <a:rPr lang="en-US" sz="2400" dirty="0" smtClean="0"/>
              <a:t> et collective</a:t>
            </a:r>
          </a:p>
          <a:p>
            <a:r>
              <a:rPr lang="en-US" sz="2400" dirty="0" err="1" smtClean="0"/>
              <a:t>Utiliser</a:t>
            </a:r>
            <a:r>
              <a:rPr lang="en-US" sz="2400" dirty="0" smtClean="0"/>
              <a:t> les </a:t>
            </a:r>
            <a:r>
              <a:rPr lang="en-US" sz="2400" b="1" dirty="0" err="1" smtClean="0">
                <a:solidFill>
                  <a:schemeClr val="tx2"/>
                </a:solidFill>
              </a:rPr>
              <a:t>données</a:t>
            </a:r>
            <a:r>
              <a:rPr lang="en-US" sz="2400" b="1" dirty="0" smtClean="0">
                <a:solidFill>
                  <a:schemeClr val="tx2"/>
                </a:solidFill>
              </a:rPr>
              <a:t> pour </a:t>
            </a:r>
            <a:r>
              <a:rPr lang="en-US" sz="2400" b="1" dirty="0" err="1" smtClean="0">
                <a:solidFill>
                  <a:schemeClr val="tx2"/>
                </a:solidFill>
              </a:rPr>
              <a:t>sensibiliser</a:t>
            </a:r>
            <a:endParaRPr lang="en-US" sz="2400" b="1" dirty="0" smtClean="0">
              <a:solidFill>
                <a:schemeClr val="tx2"/>
              </a:solidFill>
            </a:endParaRPr>
          </a:p>
          <a:p>
            <a:r>
              <a:rPr lang="en-US" sz="2400" b="1" dirty="0" err="1" smtClean="0">
                <a:solidFill>
                  <a:schemeClr val="tx2"/>
                </a:solidFill>
              </a:rPr>
              <a:t>Récompenser</a:t>
            </a:r>
            <a:r>
              <a:rPr lang="en-US" sz="2400" dirty="0" smtClean="0"/>
              <a:t> les </a:t>
            </a:r>
            <a:r>
              <a:rPr lang="en-US" sz="2400" dirty="0" err="1" smtClean="0"/>
              <a:t>équipes</a:t>
            </a:r>
            <a:r>
              <a:rPr lang="en-US" sz="2400" dirty="0" smtClean="0"/>
              <a:t> et le travail avec un esprit de </a:t>
            </a:r>
            <a:r>
              <a:rPr lang="en-US" sz="2400" b="1" dirty="0" smtClean="0">
                <a:solidFill>
                  <a:schemeClr val="tx2"/>
                </a:solidFill>
              </a:rPr>
              <a:t>culture de </a:t>
            </a:r>
            <a:r>
              <a:rPr lang="en-US" sz="2400" b="1" dirty="0" err="1" smtClean="0">
                <a:solidFill>
                  <a:schemeClr val="tx2"/>
                </a:solidFill>
              </a:rPr>
              <a:t>sécurité</a:t>
            </a:r>
            <a:endParaRPr lang="en-US" sz="2400" b="1" dirty="0" smtClean="0">
              <a:solidFill>
                <a:schemeClr val="tx2"/>
              </a:solidFill>
            </a:endParaRPr>
          </a:p>
          <a:p>
            <a:r>
              <a:rPr lang="en-US" sz="2400" dirty="0" err="1" smtClean="0"/>
              <a:t>Considérer</a:t>
            </a:r>
            <a:r>
              <a:rPr lang="en-US" sz="2400" dirty="0" smtClean="0"/>
              <a:t> les </a:t>
            </a:r>
            <a:r>
              <a:rPr lang="en-US" sz="2400" dirty="0" err="1" smtClean="0"/>
              <a:t>ressources</a:t>
            </a:r>
            <a:r>
              <a:rPr lang="en-US" sz="2400" dirty="0" smtClean="0"/>
              <a:t> </a:t>
            </a:r>
            <a:r>
              <a:rPr lang="en-US" sz="2400" dirty="0" err="1" smtClean="0"/>
              <a:t>nécessaires</a:t>
            </a:r>
            <a:r>
              <a:rPr lang="en-US" sz="2400" dirty="0" smtClean="0"/>
              <a:t> </a:t>
            </a:r>
            <a:r>
              <a:rPr lang="en-US" sz="2400" dirty="0" err="1" smtClean="0"/>
              <a:t>notamment</a:t>
            </a:r>
            <a:r>
              <a:rPr lang="en-US" sz="2400" dirty="0" smtClean="0"/>
              <a:t> pour les observations/audits.</a:t>
            </a: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25</a:t>
            </a:fld>
            <a:endParaRPr lang="fr-FR">
              <a:solidFill>
                <a:prstClr val="black">
                  <a:tint val="75000"/>
                </a:prstClr>
              </a:solidFill>
            </a:endParaRPr>
          </a:p>
        </p:txBody>
      </p:sp>
    </p:spTree>
    <p:extLst>
      <p:ext uri="{BB962C8B-B14F-4D97-AF65-F5344CB8AC3E}">
        <p14:creationId xmlns:p14="http://schemas.microsoft.com/office/powerpoint/2010/main" val="1438671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tx2"/>
                </a:solidFill>
              </a:rPr>
              <a:t>Stratégie multimodale </a:t>
            </a:r>
            <a:endParaRPr lang="fr-FR" b="1" dirty="0">
              <a:solidFill>
                <a:schemeClr val="tx2"/>
              </a:solidFill>
            </a:endParaRPr>
          </a:p>
        </p:txBody>
      </p:sp>
      <p:sp>
        <p:nvSpPr>
          <p:cNvPr id="3" name="Sous-titre 2"/>
          <p:cNvSpPr>
            <a:spLocks noGrp="1"/>
          </p:cNvSpPr>
          <p:nvPr>
            <p:ph type="subTitle" idx="1"/>
          </p:nvPr>
        </p:nvSpPr>
        <p:spPr/>
        <p:txBody>
          <a:bodyPr/>
          <a:lstStyle/>
          <a:p>
            <a:r>
              <a:rPr lang="fr-FR" dirty="0" smtClean="0"/>
              <a:t>OMS</a:t>
            </a:r>
            <a:endParaRPr lang="fr-FR" dirty="0"/>
          </a:p>
        </p:txBody>
      </p:sp>
      <p:sp>
        <p:nvSpPr>
          <p:cNvPr id="4" name="Espace réservé du numéro de diapositive 3"/>
          <p:cNvSpPr>
            <a:spLocks noGrp="1"/>
          </p:cNvSpPr>
          <p:nvPr>
            <p:ph type="sldNum" sz="quarter" idx="12"/>
          </p:nvPr>
        </p:nvSpPr>
        <p:spPr/>
        <p:txBody>
          <a:bodyPr/>
          <a:lstStyle/>
          <a:p>
            <a:fld id="{0AD0478D-3E42-4AA6-9E4C-ADA96855F39F}" type="slidenum">
              <a:rPr lang="fr-FR" smtClean="0"/>
              <a:t>26</a:t>
            </a:fld>
            <a:endParaRPr lang="fr-FR"/>
          </a:p>
        </p:txBody>
      </p:sp>
    </p:spTree>
    <p:extLst>
      <p:ext uri="{BB962C8B-B14F-4D97-AF65-F5344CB8AC3E}">
        <p14:creationId xmlns:p14="http://schemas.microsoft.com/office/powerpoint/2010/main" val="379877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760"/>
            <a:ext cx="8229600" cy="1143000"/>
          </a:xfrm>
        </p:spPr>
        <p:txBody>
          <a:bodyPr/>
          <a:lstStyle/>
          <a:p>
            <a:pPr algn="ctr"/>
            <a:r>
              <a:rPr lang="fr-FR" sz="4000" b="1" dirty="0" smtClean="0">
                <a:solidFill>
                  <a:srgbClr val="002060"/>
                </a:solidFill>
              </a:rPr>
              <a:t>Stratégie multimodale</a:t>
            </a:r>
            <a:endParaRPr lang="fr-FR" sz="2400" b="1" i="1" dirty="0">
              <a:solidFill>
                <a:srgbClr val="FF0000"/>
              </a:solidFill>
            </a:endParaRPr>
          </a:p>
        </p:txBody>
      </p:sp>
      <p:sp>
        <p:nvSpPr>
          <p:cNvPr id="8" name="Espace réservé du contenu 7"/>
          <p:cNvSpPr>
            <a:spLocks noGrp="1"/>
          </p:cNvSpPr>
          <p:nvPr>
            <p:ph idx="1"/>
          </p:nvPr>
        </p:nvSpPr>
        <p:spPr/>
        <p:txBody>
          <a:bodyPr>
            <a:normAutofit fontScale="77500" lnSpcReduction="20000"/>
          </a:bodyPr>
          <a:lstStyle/>
          <a:p>
            <a:pPr marL="514350" indent="-514350">
              <a:buFont typeface="+mj-lt"/>
              <a:buAutoNum type="arabicPeriod"/>
            </a:pPr>
            <a:r>
              <a:rPr lang="fr-FR" b="1" dirty="0" smtClean="0">
                <a:solidFill>
                  <a:schemeClr val="tx2"/>
                </a:solidFill>
              </a:rPr>
              <a:t>Changement </a:t>
            </a:r>
            <a:r>
              <a:rPr lang="fr-FR" b="1" dirty="0">
                <a:solidFill>
                  <a:schemeClr val="tx2"/>
                </a:solidFill>
              </a:rPr>
              <a:t>de système </a:t>
            </a:r>
            <a:endParaRPr lang="fr-FR" b="1" dirty="0" smtClean="0">
              <a:solidFill>
                <a:schemeClr val="tx2"/>
              </a:solidFill>
            </a:endParaRPr>
          </a:p>
          <a:p>
            <a:pPr marL="914400" lvl="1" indent="-514350"/>
            <a:r>
              <a:rPr lang="fr-FR" dirty="0" smtClean="0"/>
              <a:t>requis pour le changement de pratiques, y compris l’infrastructure, équipement, et autres ressources</a:t>
            </a:r>
          </a:p>
          <a:p>
            <a:pPr marL="514350" indent="-514350">
              <a:buFont typeface="+mj-lt"/>
              <a:buAutoNum type="arabicPeriod"/>
            </a:pPr>
            <a:r>
              <a:rPr lang="fr-FR" b="1" dirty="0" smtClean="0">
                <a:solidFill>
                  <a:schemeClr val="tx2"/>
                </a:solidFill>
              </a:rPr>
              <a:t>Formation et apprentissage </a:t>
            </a:r>
            <a:endParaRPr lang="fr-FR" dirty="0" smtClean="0">
              <a:solidFill>
                <a:schemeClr val="tx2"/>
              </a:solidFill>
            </a:endParaRPr>
          </a:p>
          <a:p>
            <a:pPr marL="914400" lvl="1" indent="-514350"/>
            <a:r>
              <a:rPr lang="fr-FR" dirty="0" smtClean="0"/>
              <a:t>améliorer les connaissances</a:t>
            </a:r>
          </a:p>
          <a:p>
            <a:pPr marL="514350" indent="-514350">
              <a:buFont typeface="+mj-lt"/>
              <a:buAutoNum type="arabicPeriod"/>
            </a:pPr>
            <a:r>
              <a:rPr lang="fr-FR" b="1" dirty="0" smtClean="0">
                <a:solidFill>
                  <a:schemeClr val="tx2"/>
                </a:solidFill>
              </a:rPr>
              <a:t>Monitoring et feedback</a:t>
            </a:r>
          </a:p>
          <a:p>
            <a:pPr marL="914400" lvl="1" indent="-514350"/>
            <a:r>
              <a:rPr lang="fr-FR" dirty="0" smtClean="0"/>
              <a:t>Pour évaluer le problème, orienter le </a:t>
            </a:r>
            <a:r>
              <a:rPr lang="fr-FR" dirty="0" smtClean="0"/>
              <a:t>changement </a:t>
            </a:r>
            <a:r>
              <a:rPr lang="fr-FR" dirty="0" smtClean="0"/>
              <a:t>de manière adaptée, et </a:t>
            </a:r>
            <a:r>
              <a:rPr lang="fr-FR" dirty="0"/>
              <a:t>é</a:t>
            </a:r>
            <a:r>
              <a:rPr lang="fr-FR" dirty="0" smtClean="0"/>
              <a:t>valuer l’amélioration</a:t>
            </a:r>
          </a:p>
          <a:p>
            <a:pPr marL="514350" indent="-514350">
              <a:buFont typeface="+mj-lt"/>
              <a:buAutoNum type="arabicPeriod"/>
            </a:pPr>
            <a:r>
              <a:rPr lang="fr-FR" b="1" dirty="0" smtClean="0">
                <a:solidFill>
                  <a:schemeClr val="tx2"/>
                </a:solidFill>
              </a:rPr>
              <a:t>Rappels et communication</a:t>
            </a:r>
          </a:p>
          <a:p>
            <a:pPr marL="914400" lvl="1" indent="-514350"/>
            <a:r>
              <a:rPr lang="fr-FR" dirty="0" smtClean="0"/>
              <a:t>Promouvoir le désir d’action au bon moment</a:t>
            </a:r>
          </a:p>
          <a:p>
            <a:pPr marL="514350" indent="-514350">
              <a:buFont typeface="+mj-lt"/>
              <a:buAutoNum type="arabicPeriod"/>
            </a:pPr>
            <a:r>
              <a:rPr lang="fr-FR" b="1" dirty="0" smtClean="0">
                <a:solidFill>
                  <a:schemeClr val="tx2"/>
                </a:solidFill>
              </a:rPr>
              <a:t>Culture de sécurité</a:t>
            </a:r>
          </a:p>
          <a:p>
            <a:pPr marL="914400" lvl="1" indent="-514350"/>
            <a:r>
              <a:rPr lang="fr-FR" dirty="0" smtClean="0"/>
              <a:t>Créer un climat institutionnel mettant en valeur l’intervention, basé sur les leaders, champions et les modèles.</a:t>
            </a:r>
          </a:p>
          <a:p>
            <a:pPr marL="914400" lvl="1" indent="-514350"/>
            <a:endParaRPr lang="fr-FR" dirty="0" smtClean="0"/>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27</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spTree>
    <p:extLst>
      <p:ext uri="{BB962C8B-B14F-4D97-AF65-F5344CB8AC3E}">
        <p14:creationId xmlns:p14="http://schemas.microsoft.com/office/powerpoint/2010/main" val="398712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pPr algn="ctr"/>
            <a:r>
              <a:rPr lang="fr-FR" sz="4000" b="1" dirty="0" smtClean="0">
                <a:solidFill>
                  <a:schemeClr val="tx2"/>
                </a:solidFill>
              </a:rPr>
              <a:t>Stratégie multimodale</a:t>
            </a:r>
            <a:endParaRPr lang="fr-FR" sz="2400" b="1" i="1" dirty="0">
              <a:solidFill>
                <a:schemeClr val="tx2"/>
              </a:solidFill>
            </a:endParaRPr>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28</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700808"/>
            <a:ext cx="439871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937" y="1724372"/>
            <a:ext cx="4459559" cy="410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638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pPr algn="ctr"/>
            <a:r>
              <a:rPr lang="fr-FR" sz="4000" b="1" dirty="0" smtClean="0">
                <a:solidFill>
                  <a:srgbClr val="002060"/>
                </a:solidFill>
              </a:rPr>
              <a:t>Stratégie multimodale</a:t>
            </a:r>
            <a:endParaRPr lang="fr-FR" sz="2400" b="1" i="1" dirty="0">
              <a:solidFill>
                <a:srgbClr val="FF0000"/>
              </a:solidFill>
            </a:endParaRPr>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29</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5" y="1700808"/>
            <a:ext cx="44672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266" y="1635674"/>
            <a:ext cx="45243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53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Learn About CUSP” module of the Comprehensive Unit-Based Safety Program (CUSPT) Toolkit. The CUSP toolkit is a modular approach to patient safety, and modules presented in this toolkit are inter-connected and are aimed at improving patient safet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00" y="483052"/>
            <a:ext cx="7817454" cy="6040760"/>
          </a:xfrm>
          <a:prstGeom prst="rect">
            <a:avLst/>
          </a:prstGeom>
        </p:spPr>
      </p:pic>
    </p:spTree>
    <p:extLst>
      <p:ext uri="{BB962C8B-B14F-4D97-AF65-F5344CB8AC3E}">
        <p14:creationId xmlns:p14="http://schemas.microsoft.com/office/powerpoint/2010/main" val="41261856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pPr algn="ctr"/>
            <a:r>
              <a:rPr lang="fr-FR" sz="4000" b="1" dirty="0" smtClean="0">
                <a:solidFill>
                  <a:srgbClr val="002060"/>
                </a:solidFill>
              </a:rPr>
              <a:t>Stratégie multimodale</a:t>
            </a:r>
            <a:endParaRPr lang="fr-FR" sz="2400" b="1" i="1" dirty="0">
              <a:solidFill>
                <a:srgbClr val="FF0000"/>
              </a:solidFill>
            </a:endParaRPr>
          </a:p>
        </p:txBody>
      </p:sp>
      <p:sp>
        <p:nvSpPr>
          <p:cNvPr id="7" name="Espace réservé du numéro de diapositive 6"/>
          <p:cNvSpPr>
            <a:spLocks noGrp="1"/>
          </p:cNvSpPr>
          <p:nvPr>
            <p:ph type="sldNum" sz="quarter" idx="12"/>
          </p:nvPr>
        </p:nvSpPr>
        <p:spPr/>
        <p:txBody>
          <a:bodyPr/>
          <a:lstStyle/>
          <a:p>
            <a:fld id="{0B95312D-63DC-4356-9F57-2637F8B2BDD5}" type="slidenum">
              <a:rPr lang="fr-FR" smtClean="0">
                <a:solidFill>
                  <a:prstClr val="black">
                    <a:tint val="75000"/>
                  </a:prstClr>
                </a:solidFill>
              </a:rPr>
              <a:pPr/>
              <a:t>30</a:t>
            </a:fld>
            <a:endParaRPr lang="fr-FR">
              <a:solidFill>
                <a:prstClr val="black">
                  <a:tint val="75000"/>
                </a:prstClr>
              </a:solidFill>
            </a:endParaRPr>
          </a:p>
        </p:txBody>
      </p:sp>
      <p:sp>
        <p:nvSpPr>
          <p:cNvPr id="4" name="Rectangle 3"/>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5" name="Connecteur droit 4"/>
          <p:cNvCxnSpPr/>
          <p:nvPr/>
        </p:nvCxnSpPr>
        <p:spPr>
          <a:xfrm>
            <a:off x="971550" y="1268413"/>
            <a:ext cx="7272338" cy="0"/>
          </a:xfrm>
          <a:prstGeom prst="line">
            <a:avLst/>
          </a:prstGeom>
          <a:noFill/>
          <a:ln w="28575" cap="flat" cmpd="sng" algn="ctr">
            <a:solidFill>
              <a:srgbClr val="FF0000"/>
            </a:solidFill>
            <a:prstDash val="solid"/>
          </a:ln>
          <a:effectLst/>
        </p:spPr>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015" y="1916832"/>
            <a:ext cx="44386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964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651304" cy="1143000"/>
          </a:xfrm>
        </p:spPr>
        <p:txBody>
          <a:bodyPr>
            <a:noAutofit/>
          </a:bodyPr>
          <a:lstStyle/>
          <a:p>
            <a:r>
              <a:rPr lang="fr-FR" sz="3200" b="1" dirty="0" smtClean="0">
                <a:solidFill>
                  <a:schemeClr val="tx2"/>
                </a:solidFill>
              </a:rPr>
              <a:t>Stratégie multimodale de l’OMS et 4’E</a:t>
            </a:r>
            <a:endParaRPr lang="fr-FR" sz="3200" b="1" dirty="0">
              <a:solidFill>
                <a:schemeClr val="tx2"/>
              </a:solidFill>
            </a:endParaRPr>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3" name="AutoShape 2" descr="Résultat de recherche d'images pour &quot;stratégie multimodale OMS pitte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5900"/>
            <a:ext cx="4323898" cy="316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25389"/>
            <a:ext cx="3492673" cy="45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716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solidFill>
                  <a:schemeClr val="tx2"/>
                </a:solidFill>
              </a:rPr>
              <a:t>BIM: </a:t>
            </a:r>
            <a:r>
              <a:rPr lang="fr-FR" b="1" dirty="0" smtClean="0">
                <a:solidFill>
                  <a:schemeClr val="tx2"/>
                </a:solidFill>
              </a:rPr>
              <a:t/>
            </a:r>
            <a:br>
              <a:rPr lang="fr-FR" b="1" dirty="0" smtClean="0">
                <a:solidFill>
                  <a:schemeClr val="tx2"/>
                </a:solidFill>
              </a:rPr>
            </a:br>
            <a:r>
              <a:rPr lang="fr-FR" b="1" dirty="0" err="1" smtClean="0">
                <a:solidFill>
                  <a:schemeClr val="tx2"/>
                </a:solidFill>
              </a:rPr>
              <a:t>Barrier</a:t>
            </a:r>
            <a:r>
              <a:rPr lang="fr-FR" b="1" dirty="0" smtClean="0">
                <a:solidFill>
                  <a:schemeClr val="tx2"/>
                </a:solidFill>
              </a:rPr>
              <a:t> </a:t>
            </a:r>
            <a:r>
              <a:rPr lang="fr-FR" b="1" dirty="0">
                <a:solidFill>
                  <a:schemeClr val="tx2"/>
                </a:solidFill>
              </a:rPr>
              <a:t>Identification and Mitigation-</a:t>
            </a:r>
            <a:r>
              <a:rPr lang="fr-FR" b="1" dirty="0" err="1">
                <a:solidFill>
                  <a:schemeClr val="tx2"/>
                </a:solidFill>
              </a:rPr>
              <a:t>Tool</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05803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chemeClr val="tx2"/>
                </a:solidFill>
              </a:rPr>
              <a:t>BIM: </a:t>
            </a:r>
            <a:r>
              <a:rPr lang="fr-FR" sz="3200" b="1" dirty="0" err="1" smtClean="0">
                <a:solidFill>
                  <a:schemeClr val="tx2"/>
                </a:solidFill>
              </a:rPr>
              <a:t>Barrier</a:t>
            </a:r>
            <a:r>
              <a:rPr lang="fr-FR" sz="3200" b="1" dirty="0" smtClean="0">
                <a:solidFill>
                  <a:schemeClr val="tx2"/>
                </a:solidFill>
              </a:rPr>
              <a:t> </a:t>
            </a:r>
            <a:r>
              <a:rPr lang="fr-FR" sz="3200" b="1" dirty="0">
                <a:solidFill>
                  <a:schemeClr val="tx2"/>
                </a:solidFill>
              </a:rPr>
              <a:t>Identification and Mitigation-</a:t>
            </a:r>
            <a:r>
              <a:rPr lang="fr-FR" sz="3200" b="1" dirty="0" err="1">
                <a:solidFill>
                  <a:schemeClr val="tx2"/>
                </a:solidFill>
              </a:rPr>
              <a:t>Tool</a:t>
            </a:r>
            <a:endParaRPr lang="fr-FR" sz="3200" b="1" dirty="0">
              <a:solidFill>
                <a:schemeClr val="tx2"/>
              </a:solidFill>
            </a:endParaRPr>
          </a:p>
        </p:txBody>
      </p:sp>
      <p:sp>
        <p:nvSpPr>
          <p:cNvPr id="4" name="Espace réservé du contenu 3"/>
          <p:cNvSpPr>
            <a:spLocks noGrp="1"/>
          </p:cNvSpPr>
          <p:nvPr>
            <p:ph idx="1"/>
          </p:nvPr>
        </p:nvSpPr>
        <p:spPr/>
        <p:txBody>
          <a:bodyPr/>
          <a:lstStyle/>
          <a:p>
            <a:r>
              <a:rPr lang="en-US" dirty="0" err="1" smtClean="0"/>
              <a:t>Etape</a:t>
            </a:r>
            <a:r>
              <a:rPr lang="en-US" dirty="0" smtClean="0"/>
              <a:t> </a:t>
            </a:r>
            <a:r>
              <a:rPr lang="en-US" dirty="0"/>
              <a:t>1. </a:t>
            </a:r>
            <a:r>
              <a:rPr lang="en-US" dirty="0" err="1" smtClean="0"/>
              <a:t>Créer</a:t>
            </a:r>
            <a:r>
              <a:rPr lang="en-US" dirty="0" smtClean="0"/>
              <a:t> </a:t>
            </a:r>
            <a:r>
              <a:rPr lang="en-US" dirty="0" err="1" smtClean="0"/>
              <a:t>une</a:t>
            </a:r>
            <a:r>
              <a:rPr lang="en-US" dirty="0" smtClean="0"/>
              <a:t> </a:t>
            </a:r>
            <a:r>
              <a:rPr lang="en-US" dirty="0" err="1" smtClean="0"/>
              <a:t>équipe</a:t>
            </a:r>
            <a:r>
              <a:rPr lang="en-US" dirty="0" smtClean="0"/>
              <a:t> </a:t>
            </a:r>
            <a:r>
              <a:rPr lang="en-US" dirty="0" err="1" smtClean="0"/>
              <a:t>multidisciplinaire</a:t>
            </a:r>
            <a:endParaRPr lang="en-US" dirty="0"/>
          </a:p>
          <a:p>
            <a:r>
              <a:rPr lang="fr-FR" dirty="0" smtClean="0"/>
              <a:t>Etape </a:t>
            </a:r>
            <a:r>
              <a:rPr lang="fr-FR" dirty="0"/>
              <a:t>2. </a:t>
            </a:r>
            <a:r>
              <a:rPr lang="fr-FR" dirty="0" smtClean="0"/>
              <a:t>Identifier les barrières</a:t>
            </a:r>
            <a:endParaRPr lang="fr-FR" dirty="0"/>
          </a:p>
          <a:p>
            <a:r>
              <a:rPr lang="fr-FR" dirty="0" smtClean="0"/>
              <a:t>Etape </a:t>
            </a:r>
            <a:r>
              <a:rPr lang="fr-FR" dirty="0"/>
              <a:t>3. R</a:t>
            </a:r>
            <a:r>
              <a:rPr lang="fr-FR" dirty="0" smtClean="0"/>
              <a:t>ésumer les barrières</a:t>
            </a:r>
            <a:endParaRPr lang="fr-FR" dirty="0"/>
          </a:p>
          <a:p>
            <a:r>
              <a:rPr lang="fr-FR" dirty="0" smtClean="0"/>
              <a:t>Etape </a:t>
            </a:r>
            <a:r>
              <a:rPr lang="fr-FR" dirty="0"/>
              <a:t>4. </a:t>
            </a:r>
            <a:r>
              <a:rPr lang="fr-FR" dirty="0" smtClean="0"/>
              <a:t>Prioriser les barrières</a:t>
            </a:r>
            <a:endParaRPr lang="fr-FR" dirty="0"/>
          </a:p>
          <a:p>
            <a:r>
              <a:rPr lang="en-US" dirty="0" err="1" smtClean="0"/>
              <a:t>Etape</a:t>
            </a:r>
            <a:r>
              <a:rPr lang="en-US" dirty="0" smtClean="0"/>
              <a:t> </a:t>
            </a:r>
            <a:r>
              <a:rPr lang="en-US" dirty="0"/>
              <a:t>5. </a:t>
            </a:r>
            <a:r>
              <a:rPr lang="en-US" dirty="0" err="1" smtClean="0"/>
              <a:t>Développer</a:t>
            </a:r>
            <a:r>
              <a:rPr lang="en-US" dirty="0" smtClean="0"/>
              <a:t> un plan </a:t>
            </a:r>
            <a:r>
              <a:rPr lang="en-US" dirty="0" err="1" smtClean="0"/>
              <a:t>d’action</a:t>
            </a:r>
            <a:r>
              <a:rPr lang="en-US" dirty="0" smtClean="0"/>
              <a:t> pour </a:t>
            </a:r>
            <a:r>
              <a:rPr lang="en-US" dirty="0" err="1" smtClean="0"/>
              <a:t>chaque</a:t>
            </a:r>
            <a:r>
              <a:rPr lang="en-US" dirty="0" smtClean="0"/>
              <a:t> </a:t>
            </a:r>
            <a:r>
              <a:rPr lang="en-US" dirty="0" err="1" smtClean="0"/>
              <a:t>barrière</a:t>
            </a:r>
            <a:endParaRPr lang="fr-FR" dirty="0"/>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3" name="AutoShape 2" descr="Résultat de recherche d'images pour &quot;stratégie multimodale OMS pitte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2286000" y="5949280"/>
            <a:ext cx="6462464" cy="369332"/>
          </a:xfrm>
          <a:prstGeom prst="rect">
            <a:avLst/>
          </a:prstGeom>
        </p:spPr>
        <p:txBody>
          <a:bodyPr wrap="square">
            <a:spAutoFit/>
          </a:bodyPr>
          <a:lstStyle/>
          <a:p>
            <a:r>
              <a:rPr lang="fr-FR" dirty="0" err="1"/>
              <a:t>Gurses</a:t>
            </a:r>
            <a:r>
              <a:rPr lang="fr-FR" dirty="0"/>
              <a:t>. </a:t>
            </a:r>
            <a:r>
              <a:rPr lang="fr-FR" i="1" dirty="0" err="1"/>
              <a:t>Jt</a:t>
            </a:r>
            <a:r>
              <a:rPr lang="fr-FR" i="1" dirty="0"/>
              <a:t> </a:t>
            </a:r>
            <a:r>
              <a:rPr lang="fr-FR" i="1" dirty="0" err="1"/>
              <a:t>Comm</a:t>
            </a:r>
            <a:r>
              <a:rPr lang="fr-FR" i="1" dirty="0"/>
              <a:t> J </a:t>
            </a:r>
            <a:r>
              <a:rPr lang="fr-FR" i="1" dirty="0" err="1"/>
              <a:t>Qual</a:t>
            </a:r>
            <a:r>
              <a:rPr lang="fr-FR" i="1" dirty="0"/>
              <a:t> Patient </a:t>
            </a:r>
            <a:r>
              <a:rPr lang="fr-FR" i="1" dirty="0" err="1"/>
              <a:t>Saf</a:t>
            </a:r>
            <a:r>
              <a:rPr lang="fr-FR" i="1" dirty="0"/>
              <a:t> </a:t>
            </a:r>
            <a:r>
              <a:rPr lang="fr-FR" dirty="0"/>
              <a:t>2009;35:526</a:t>
            </a:r>
          </a:p>
        </p:txBody>
      </p:sp>
    </p:spTree>
    <p:extLst>
      <p:ext uri="{BB962C8B-B14F-4D97-AF65-F5344CB8AC3E}">
        <p14:creationId xmlns:p14="http://schemas.microsoft.com/office/powerpoint/2010/main" val="1489340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chemeClr val="tx2"/>
                </a:solidFill>
              </a:rPr>
              <a:t>BIM: </a:t>
            </a:r>
            <a:r>
              <a:rPr lang="fr-FR" sz="3200" b="1" dirty="0" err="1" smtClean="0">
                <a:solidFill>
                  <a:schemeClr val="tx2"/>
                </a:solidFill>
              </a:rPr>
              <a:t>Barrier</a:t>
            </a:r>
            <a:r>
              <a:rPr lang="fr-FR" sz="3200" b="1" dirty="0" smtClean="0">
                <a:solidFill>
                  <a:schemeClr val="tx2"/>
                </a:solidFill>
              </a:rPr>
              <a:t> </a:t>
            </a:r>
            <a:r>
              <a:rPr lang="fr-FR" sz="3200" b="1" dirty="0">
                <a:solidFill>
                  <a:schemeClr val="tx2"/>
                </a:solidFill>
              </a:rPr>
              <a:t>Identification and Mitigation-</a:t>
            </a:r>
            <a:r>
              <a:rPr lang="fr-FR" sz="3200" b="1" dirty="0" err="1">
                <a:solidFill>
                  <a:schemeClr val="tx2"/>
                </a:solidFill>
              </a:rPr>
              <a:t>Tool</a:t>
            </a:r>
            <a:endParaRPr lang="fr-FR" sz="3200" b="1" dirty="0">
              <a:solidFill>
                <a:schemeClr val="tx2"/>
              </a:solidFill>
            </a:endParaRPr>
          </a:p>
        </p:txBody>
      </p:sp>
      <p:sp>
        <p:nvSpPr>
          <p:cNvPr id="4" name="Espace réservé du contenu 3"/>
          <p:cNvSpPr>
            <a:spLocks noGrp="1"/>
          </p:cNvSpPr>
          <p:nvPr>
            <p:ph idx="1"/>
          </p:nvPr>
        </p:nvSpPr>
        <p:spPr/>
        <p:txBody>
          <a:bodyPr/>
          <a:lstStyle/>
          <a:p>
            <a:r>
              <a:rPr lang="fr-FR" dirty="0" smtClean="0"/>
              <a:t>Identification des barrières</a:t>
            </a:r>
            <a:endParaRPr lang="fr-FR" dirty="0"/>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3" name="AutoShape 2" descr="Résultat de recherche d'images pour &quot;stratégie multimodale OMS pitte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37" y="2204864"/>
            <a:ext cx="8748743" cy="455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858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chemeClr val="tx2"/>
                </a:solidFill>
              </a:rPr>
              <a:t>BIM: </a:t>
            </a:r>
            <a:r>
              <a:rPr lang="fr-FR" sz="3200" b="1" dirty="0" err="1" smtClean="0">
                <a:solidFill>
                  <a:schemeClr val="tx2"/>
                </a:solidFill>
              </a:rPr>
              <a:t>Barrier</a:t>
            </a:r>
            <a:r>
              <a:rPr lang="fr-FR" sz="3200" b="1" dirty="0" smtClean="0">
                <a:solidFill>
                  <a:schemeClr val="tx2"/>
                </a:solidFill>
              </a:rPr>
              <a:t> </a:t>
            </a:r>
            <a:r>
              <a:rPr lang="fr-FR" sz="3200" b="1" dirty="0">
                <a:solidFill>
                  <a:schemeClr val="tx2"/>
                </a:solidFill>
              </a:rPr>
              <a:t>Identification and Mitigation-</a:t>
            </a:r>
            <a:r>
              <a:rPr lang="fr-FR" sz="3200" b="1" dirty="0" err="1">
                <a:solidFill>
                  <a:schemeClr val="tx2"/>
                </a:solidFill>
              </a:rPr>
              <a:t>Tool</a:t>
            </a:r>
            <a:endParaRPr lang="fr-FR" sz="3200" b="1" dirty="0">
              <a:solidFill>
                <a:schemeClr val="tx2"/>
              </a:solidFill>
            </a:endParaRPr>
          </a:p>
        </p:txBody>
      </p:sp>
      <p:sp>
        <p:nvSpPr>
          <p:cNvPr id="4" name="Espace réservé du contenu 3"/>
          <p:cNvSpPr>
            <a:spLocks noGrp="1"/>
          </p:cNvSpPr>
          <p:nvPr>
            <p:ph idx="1"/>
          </p:nvPr>
        </p:nvSpPr>
        <p:spPr/>
        <p:txBody>
          <a:bodyPr/>
          <a:lstStyle/>
          <a:p>
            <a:r>
              <a:rPr lang="fr-FR" dirty="0" smtClean="0"/>
              <a:t>Résumé des barrières</a:t>
            </a:r>
            <a:endParaRPr lang="fr-FR" dirty="0"/>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3" name="AutoShape 2" descr="Résultat de recherche d'images pour &quot;stratégie multimodale OMS pitte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17" y="2348880"/>
            <a:ext cx="760080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896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chemeClr val="tx2"/>
                </a:solidFill>
              </a:rPr>
              <a:t>BIM: </a:t>
            </a:r>
            <a:r>
              <a:rPr lang="fr-FR" sz="3200" b="1" dirty="0" err="1" smtClean="0">
                <a:solidFill>
                  <a:schemeClr val="tx2"/>
                </a:solidFill>
              </a:rPr>
              <a:t>Barrier</a:t>
            </a:r>
            <a:r>
              <a:rPr lang="fr-FR" sz="3200" b="1" dirty="0" smtClean="0">
                <a:solidFill>
                  <a:schemeClr val="tx2"/>
                </a:solidFill>
              </a:rPr>
              <a:t> </a:t>
            </a:r>
            <a:r>
              <a:rPr lang="fr-FR" sz="3200" b="1" dirty="0">
                <a:solidFill>
                  <a:schemeClr val="tx2"/>
                </a:solidFill>
              </a:rPr>
              <a:t>Identification and Mitigation-</a:t>
            </a:r>
            <a:r>
              <a:rPr lang="fr-FR" sz="3200" b="1" dirty="0" err="1">
                <a:solidFill>
                  <a:schemeClr val="tx2"/>
                </a:solidFill>
              </a:rPr>
              <a:t>Tool</a:t>
            </a:r>
            <a:endParaRPr lang="fr-FR" sz="3200" b="1" dirty="0">
              <a:solidFill>
                <a:schemeClr val="tx2"/>
              </a:solidFill>
            </a:endParaRPr>
          </a:p>
        </p:txBody>
      </p:sp>
      <p:sp>
        <p:nvSpPr>
          <p:cNvPr id="4" name="Espace réservé du contenu 3"/>
          <p:cNvSpPr>
            <a:spLocks noGrp="1"/>
          </p:cNvSpPr>
          <p:nvPr>
            <p:ph idx="1"/>
          </p:nvPr>
        </p:nvSpPr>
        <p:spPr/>
        <p:txBody>
          <a:bodyPr/>
          <a:lstStyle/>
          <a:p>
            <a:r>
              <a:rPr lang="fr-FR" dirty="0" smtClean="0"/>
              <a:t>Priorisation des barrières</a:t>
            </a:r>
            <a:endParaRPr lang="fr-FR" dirty="0"/>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3" name="AutoShape 2" descr="Résultat de recherche d'images pour &quot;stratégie multimodale OMS pitte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19" y="2348880"/>
            <a:ext cx="8799761" cy="428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079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chemeClr val="tx2"/>
                </a:solidFill>
              </a:rPr>
              <a:t>BIM: </a:t>
            </a:r>
            <a:r>
              <a:rPr lang="fr-FR" sz="3200" b="1" dirty="0" err="1" smtClean="0">
                <a:solidFill>
                  <a:schemeClr val="tx2"/>
                </a:solidFill>
              </a:rPr>
              <a:t>Barrier</a:t>
            </a:r>
            <a:r>
              <a:rPr lang="fr-FR" sz="3200" b="1" dirty="0" smtClean="0">
                <a:solidFill>
                  <a:schemeClr val="tx2"/>
                </a:solidFill>
              </a:rPr>
              <a:t> </a:t>
            </a:r>
            <a:r>
              <a:rPr lang="fr-FR" sz="3200" b="1" dirty="0">
                <a:solidFill>
                  <a:schemeClr val="tx2"/>
                </a:solidFill>
              </a:rPr>
              <a:t>Identification and Mitigation-</a:t>
            </a:r>
            <a:r>
              <a:rPr lang="fr-FR" sz="3200" b="1" dirty="0" err="1">
                <a:solidFill>
                  <a:schemeClr val="tx2"/>
                </a:solidFill>
              </a:rPr>
              <a:t>Tool</a:t>
            </a:r>
            <a:endParaRPr lang="fr-FR" sz="3200" b="1" dirty="0">
              <a:solidFill>
                <a:schemeClr val="tx2"/>
              </a:solidFill>
            </a:endParaRPr>
          </a:p>
        </p:txBody>
      </p:sp>
      <p:sp>
        <p:nvSpPr>
          <p:cNvPr id="4" name="Espace réservé du contenu 3"/>
          <p:cNvSpPr>
            <a:spLocks noGrp="1"/>
          </p:cNvSpPr>
          <p:nvPr>
            <p:ph idx="1"/>
          </p:nvPr>
        </p:nvSpPr>
        <p:spPr/>
        <p:txBody>
          <a:bodyPr/>
          <a:lstStyle/>
          <a:p>
            <a:r>
              <a:rPr lang="fr-FR" dirty="0" smtClean="0"/>
              <a:t>Plan d’action</a:t>
            </a:r>
            <a:endParaRPr lang="fr-FR" dirty="0"/>
          </a:p>
        </p:txBody>
      </p:sp>
      <p:sp>
        <p:nvSpPr>
          <p:cNvPr id="13" name="Rectangle 12"/>
          <p:cNvSpPr/>
          <p:nvPr/>
        </p:nvSpPr>
        <p:spPr>
          <a:xfrm>
            <a:off x="0" y="-26988"/>
            <a:ext cx="9144000" cy="331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r-FR" dirty="0">
                <a:solidFill>
                  <a:prstClr val="white"/>
                </a:solidFill>
              </a:rPr>
              <a:t>G. </a:t>
            </a:r>
            <a:r>
              <a:rPr lang="fr-FR" dirty="0" err="1">
                <a:solidFill>
                  <a:prstClr val="white"/>
                </a:solidFill>
              </a:rPr>
              <a:t>Birgand</a:t>
            </a:r>
            <a:endParaRPr lang="fr-FR" dirty="0">
              <a:solidFill>
                <a:prstClr val="white"/>
              </a:solidFill>
            </a:endParaRPr>
          </a:p>
        </p:txBody>
      </p:sp>
      <p:cxnSp>
        <p:nvCxnSpPr>
          <p:cNvPr id="15" name="Connecteur droit 14"/>
          <p:cNvCxnSpPr/>
          <p:nvPr/>
        </p:nvCxnSpPr>
        <p:spPr>
          <a:xfrm>
            <a:off x="971550" y="1279299"/>
            <a:ext cx="7272338" cy="0"/>
          </a:xfrm>
          <a:prstGeom prst="line">
            <a:avLst/>
          </a:prstGeom>
          <a:noFill/>
          <a:ln w="28575" cap="flat" cmpd="sng" algn="ctr">
            <a:solidFill>
              <a:srgbClr val="FF0000"/>
            </a:solidFill>
            <a:prstDash val="solid"/>
          </a:ln>
          <a:effectLst/>
        </p:spPr>
      </p:cxnSp>
      <p:sp>
        <p:nvSpPr>
          <p:cNvPr id="3" name="AutoShape 2" descr="Résultat de recherche d'images pour &quot;stratégie multimodale OMS pitte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58437"/>
            <a:ext cx="8707412" cy="314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810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p:txBody>
          <a:bodyPr/>
          <a:lstStyle/>
          <a:p>
            <a:endParaRPr lang="fr-FR" altLang="fr-FR" smtClean="0"/>
          </a:p>
        </p:txBody>
      </p:sp>
      <p:sp>
        <p:nvSpPr>
          <p:cNvPr id="86019" name="Espace réservé du contenu 2"/>
          <p:cNvSpPr>
            <a:spLocks noGrp="1"/>
          </p:cNvSpPr>
          <p:nvPr>
            <p:ph idx="1"/>
          </p:nvPr>
        </p:nvSpPr>
        <p:spPr/>
        <p:txBody>
          <a:bodyPr/>
          <a:lstStyle/>
          <a:p>
            <a:endParaRPr lang="fr-FR" altLang="fr-FR" smtClean="0"/>
          </a:p>
        </p:txBody>
      </p:sp>
      <p:pic>
        <p:nvPicPr>
          <p:cNvPr id="4" name="Image 3"/>
          <p:cNvPicPr>
            <a:picLocks noChangeAspect="1"/>
          </p:cNvPicPr>
          <p:nvPr/>
        </p:nvPicPr>
        <p:blipFill>
          <a:blip r:embed="rId2"/>
          <a:stretch>
            <a:fillRect/>
          </a:stretch>
        </p:blipFill>
        <p:spPr>
          <a:xfrm>
            <a:off x="6856699" y="2269762"/>
            <a:ext cx="2130219" cy="2720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a:blip r:embed="rId3"/>
          <a:stretch>
            <a:fillRect/>
          </a:stretch>
        </p:blipFill>
        <p:spPr>
          <a:xfrm>
            <a:off x="2414129" y="2204864"/>
            <a:ext cx="2010342" cy="2850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a:blip r:embed="rId4"/>
          <a:stretch>
            <a:fillRect/>
          </a:stretch>
        </p:blipFill>
        <p:spPr>
          <a:xfrm>
            <a:off x="179512" y="2204864"/>
            <a:ext cx="2014817" cy="2850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0" y="0"/>
            <a:ext cx="9144000"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dirty="0"/>
              <a:t>G </a:t>
            </a:r>
            <a:r>
              <a:rPr lang="fr-FR" dirty="0" err="1"/>
              <a:t>Birgand</a:t>
            </a:r>
            <a:endParaRPr lang="en-US" dirty="0"/>
          </a:p>
        </p:txBody>
      </p:sp>
      <p:pic>
        <p:nvPicPr>
          <p:cNvPr id="8" name="Image 7"/>
          <p:cNvPicPr>
            <a:picLocks noChangeAspect="1"/>
          </p:cNvPicPr>
          <p:nvPr/>
        </p:nvPicPr>
        <p:blipFill>
          <a:blip r:embed="rId5"/>
          <a:stretch>
            <a:fillRect/>
          </a:stretch>
        </p:blipFill>
        <p:spPr>
          <a:xfrm>
            <a:off x="4626557" y="2204864"/>
            <a:ext cx="2030373" cy="2852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841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506" y="777050"/>
            <a:ext cx="8229600" cy="1143000"/>
          </a:xfrm>
        </p:spPr>
        <p:txBody>
          <a:bodyPr>
            <a:normAutofit/>
          </a:bodyPr>
          <a:lstStyle/>
          <a:p>
            <a:pPr algn="ctr"/>
            <a:r>
              <a:rPr lang="en-US" sz="3200" b="1" dirty="0" smtClean="0">
                <a:solidFill>
                  <a:schemeClr val="tx2"/>
                </a:solidFill>
              </a:rPr>
              <a:t>Le </a:t>
            </a:r>
            <a:r>
              <a:rPr lang="en-US" sz="3200" b="1" dirty="0" err="1" smtClean="0">
                <a:solidFill>
                  <a:schemeClr val="tx2"/>
                </a:solidFill>
              </a:rPr>
              <a:t>modèle</a:t>
            </a:r>
            <a:r>
              <a:rPr lang="en-US" sz="3200" b="1" dirty="0" smtClean="0">
                <a:solidFill>
                  <a:schemeClr val="tx2"/>
                </a:solidFill>
              </a:rPr>
              <a:t> CUSP</a:t>
            </a:r>
            <a:br>
              <a:rPr lang="en-US" sz="3200" b="1" dirty="0" smtClean="0">
                <a:solidFill>
                  <a:schemeClr val="tx2"/>
                </a:solidFill>
              </a:rPr>
            </a:br>
            <a:endParaRPr lang="en-US" sz="3200" b="1" dirty="0">
              <a:solidFill>
                <a:schemeClr val="tx2"/>
              </a:solidFill>
            </a:endParaRPr>
          </a:p>
        </p:txBody>
      </p:sp>
      <p:sp>
        <p:nvSpPr>
          <p:cNvPr id="3" name="Content Placeholder 2"/>
          <p:cNvSpPr>
            <a:spLocks noGrp="1"/>
          </p:cNvSpPr>
          <p:nvPr>
            <p:ph sz="quarter" idx="10"/>
          </p:nvPr>
        </p:nvSpPr>
        <p:spPr>
          <a:xfrm>
            <a:off x="866073" y="1686272"/>
            <a:ext cx="7882391" cy="4191000"/>
          </a:xfrm>
        </p:spPr>
        <p:txBody>
          <a:bodyPr>
            <a:noAutofit/>
          </a:bodyPr>
          <a:lstStyle/>
          <a:p>
            <a:pPr lvl="0">
              <a:buSzPct val="100000"/>
              <a:buBlip>
                <a:blip r:embed="rId3"/>
              </a:buBlip>
            </a:pPr>
            <a:r>
              <a:rPr lang="fr-FR" sz="2800" dirty="0" smtClean="0">
                <a:latin typeface="+mn-lt"/>
              </a:rPr>
              <a:t>S’imbrique dans plusieurs modèles de </a:t>
            </a:r>
            <a:r>
              <a:rPr lang="fr-FR" sz="2800" b="1" dirty="0" smtClean="0">
                <a:solidFill>
                  <a:schemeClr val="tx2"/>
                </a:solidFill>
                <a:latin typeface="+mn-lt"/>
              </a:rPr>
              <a:t>qualité et sécurité des soins </a:t>
            </a:r>
          </a:p>
          <a:p>
            <a:pPr lvl="0">
              <a:buSzPct val="100000"/>
              <a:buBlip>
                <a:blip r:embed="rId3"/>
              </a:buBlip>
            </a:pPr>
            <a:r>
              <a:rPr lang="fr-FR" sz="2800" dirty="0" smtClean="0">
                <a:latin typeface="+mn-lt"/>
              </a:rPr>
              <a:t>Inclus un </a:t>
            </a:r>
            <a:r>
              <a:rPr lang="fr-FR" sz="2800" b="1" dirty="0" smtClean="0">
                <a:solidFill>
                  <a:schemeClr val="tx2"/>
                </a:solidFill>
                <a:latin typeface="+mn-lt"/>
              </a:rPr>
              <a:t>large panel d’outils</a:t>
            </a:r>
            <a:r>
              <a:rPr lang="fr-FR" sz="2800" dirty="0" smtClean="0">
                <a:latin typeface="+mn-lt"/>
              </a:rPr>
              <a:t> et d’approches de qualité et sécurité </a:t>
            </a:r>
          </a:p>
          <a:p>
            <a:pPr lvl="0">
              <a:buSzPct val="100000"/>
              <a:buBlip>
                <a:blip r:embed="rId3"/>
              </a:buBlip>
            </a:pPr>
            <a:r>
              <a:rPr lang="fr-FR" sz="2800" dirty="0" smtClean="0">
                <a:latin typeface="+mn-lt"/>
              </a:rPr>
              <a:t>Basé sur la principe que </a:t>
            </a:r>
            <a:r>
              <a:rPr lang="fr-FR" sz="2800" b="1" dirty="0" smtClean="0">
                <a:solidFill>
                  <a:schemeClr val="tx2"/>
                </a:solidFill>
                <a:latin typeface="+mn-lt"/>
              </a:rPr>
              <a:t>toute culture est locale</a:t>
            </a:r>
            <a:r>
              <a:rPr lang="fr-FR" sz="2800" dirty="0" smtClean="0">
                <a:latin typeface="+mn-lt"/>
              </a:rPr>
              <a:t>, et que des travaux pour améliorer la culture doivent faire l’objet d’une </a:t>
            </a:r>
            <a:r>
              <a:rPr lang="fr-FR" sz="2800" b="1" dirty="0" smtClean="0">
                <a:solidFill>
                  <a:schemeClr val="tx2"/>
                </a:solidFill>
                <a:latin typeface="+mn-lt"/>
              </a:rPr>
              <a:t>appropriation au niveau de l’unité</a:t>
            </a:r>
            <a:r>
              <a:rPr lang="fr-FR" sz="2800" dirty="0" smtClean="0">
                <a:latin typeface="+mn-lt"/>
              </a:rPr>
              <a:t> </a:t>
            </a:r>
          </a:p>
          <a:p>
            <a:pPr lvl="0">
              <a:buSzPct val="100000"/>
              <a:buBlip>
                <a:blip r:embed="rId3"/>
              </a:buBlip>
            </a:pPr>
            <a:r>
              <a:rPr lang="fr-FR" sz="2800" dirty="0" smtClean="0">
                <a:latin typeface="+mn-lt"/>
              </a:rPr>
              <a:t>Peut s’appliquer par </a:t>
            </a:r>
            <a:r>
              <a:rPr lang="fr-FR" sz="2800" b="1" dirty="0" smtClean="0">
                <a:solidFill>
                  <a:schemeClr val="tx2"/>
                </a:solidFill>
                <a:latin typeface="+mn-lt"/>
              </a:rPr>
              <a:t>n’importe qui n’importe ou</a:t>
            </a:r>
            <a:r>
              <a:rPr lang="fr-FR" sz="2800" dirty="0" smtClean="0">
                <a:latin typeface="+mn-lt"/>
              </a:rPr>
              <a:t>. </a:t>
            </a:r>
            <a:endParaRPr lang="fr-FR" sz="2800" dirty="0">
              <a:latin typeface="+mn-lt"/>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3149661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18" y="838810"/>
            <a:ext cx="8229600" cy="1143000"/>
          </a:xfrm>
        </p:spPr>
        <p:txBody>
          <a:bodyPr>
            <a:normAutofit/>
          </a:bodyPr>
          <a:lstStyle/>
          <a:p>
            <a:pPr algn="ctr"/>
            <a:r>
              <a:rPr lang="en-US" sz="3200" b="1" dirty="0" smtClean="0">
                <a:solidFill>
                  <a:schemeClr val="tx2"/>
                </a:solidFill>
              </a:rPr>
              <a:t>Les Modules CUSP</a:t>
            </a:r>
            <a:br>
              <a:rPr lang="en-US" sz="3200" b="1" dirty="0" smtClean="0">
                <a:solidFill>
                  <a:schemeClr val="tx2"/>
                </a:solidFill>
              </a:rPr>
            </a:br>
            <a:endParaRPr lang="en-US" sz="3200" b="1" dirty="0">
              <a:solidFill>
                <a:schemeClr val="tx2"/>
              </a:solidFill>
            </a:endParaRPr>
          </a:p>
        </p:txBody>
      </p:sp>
      <p:sp>
        <p:nvSpPr>
          <p:cNvPr id="3" name="Content Placeholder 2"/>
          <p:cNvSpPr>
            <a:spLocks noGrp="1"/>
          </p:cNvSpPr>
          <p:nvPr>
            <p:ph sz="quarter" idx="10"/>
          </p:nvPr>
        </p:nvSpPr>
        <p:spPr>
          <a:xfrm>
            <a:off x="491849" y="1649553"/>
            <a:ext cx="8400631" cy="4702920"/>
          </a:xfrm>
        </p:spPr>
        <p:txBody>
          <a:bodyPr>
            <a:noAutofit/>
          </a:bodyPr>
          <a:lstStyle/>
          <a:p>
            <a:pPr marL="857250" lvl="1" indent="-457200">
              <a:buBlip>
                <a:blip r:embed="rId3"/>
              </a:buBlip>
            </a:pPr>
            <a:r>
              <a:rPr lang="en-US" sz="2800" dirty="0" smtClean="0">
                <a:latin typeface="+mn-lt"/>
              </a:rPr>
              <a:t>	</a:t>
            </a:r>
            <a:r>
              <a:rPr lang="en-US" sz="2800" dirty="0" err="1" smtClean="0">
                <a:latin typeface="+mn-lt"/>
              </a:rPr>
              <a:t>Apprendre</a:t>
            </a:r>
            <a:r>
              <a:rPr lang="en-US" sz="2800" dirty="0" smtClean="0">
                <a:latin typeface="+mn-lt"/>
              </a:rPr>
              <a:t> le CUSP</a:t>
            </a:r>
            <a:endParaRPr lang="en-US" sz="2800" dirty="0">
              <a:latin typeface="+mn-lt"/>
            </a:endParaRPr>
          </a:p>
          <a:p>
            <a:pPr marL="857250" lvl="1" indent="-457200">
              <a:buBlip>
                <a:blip r:embed="rId3"/>
              </a:buBlip>
            </a:pPr>
            <a:r>
              <a:rPr lang="en-US" sz="2800" dirty="0" smtClean="0">
                <a:latin typeface="+mn-lt"/>
              </a:rPr>
              <a:t>	Assembler/</a:t>
            </a:r>
            <a:r>
              <a:rPr lang="en-US" sz="2800" dirty="0" err="1" smtClean="0">
                <a:latin typeface="+mn-lt"/>
              </a:rPr>
              <a:t>construire</a:t>
            </a:r>
            <a:r>
              <a:rPr lang="en-US" sz="2800" dirty="0" smtClean="0">
                <a:latin typeface="+mn-lt"/>
              </a:rPr>
              <a:t>  </a:t>
            </a:r>
            <a:r>
              <a:rPr lang="en-US" sz="2800" dirty="0" err="1" smtClean="0">
                <a:latin typeface="+mn-lt"/>
              </a:rPr>
              <a:t>l’équipe</a:t>
            </a:r>
            <a:endParaRPr lang="en-US" sz="2800" dirty="0">
              <a:latin typeface="+mn-lt"/>
            </a:endParaRPr>
          </a:p>
          <a:p>
            <a:pPr marL="857250" lvl="1" indent="-457200">
              <a:buBlip>
                <a:blip r:embed="rId3"/>
              </a:buBlip>
            </a:pPr>
            <a:r>
              <a:rPr lang="en-US" sz="2800" dirty="0" smtClean="0">
                <a:latin typeface="+mn-lt"/>
              </a:rPr>
              <a:t>	Engager le cadre </a:t>
            </a:r>
            <a:r>
              <a:rPr lang="en-US" sz="2800" dirty="0" err="1" smtClean="0">
                <a:latin typeface="+mn-lt"/>
              </a:rPr>
              <a:t>supérieur</a:t>
            </a:r>
            <a:r>
              <a:rPr lang="en-US" sz="2800" dirty="0" smtClean="0">
                <a:latin typeface="+mn-lt"/>
              </a:rPr>
              <a:t> / chef de service</a:t>
            </a:r>
            <a:endParaRPr lang="en-US" sz="2800" dirty="0">
              <a:latin typeface="+mn-lt"/>
            </a:endParaRPr>
          </a:p>
          <a:p>
            <a:pPr marL="857250" lvl="1" indent="-457200">
              <a:buBlip>
                <a:blip r:embed="rId3"/>
              </a:buBlip>
            </a:pPr>
            <a:r>
              <a:rPr lang="en-US" sz="2800" dirty="0" smtClean="0">
                <a:latin typeface="+mn-lt"/>
              </a:rPr>
              <a:t>	</a:t>
            </a:r>
            <a:r>
              <a:rPr lang="en-US" sz="2800" dirty="0" err="1" smtClean="0">
                <a:latin typeface="+mn-lt"/>
              </a:rPr>
              <a:t>Comprendre</a:t>
            </a:r>
            <a:r>
              <a:rPr lang="en-US" sz="2800" dirty="0" smtClean="0">
                <a:latin typeface="+mn-lt"/>
              </a:rPr>
              <a:t> la science de la </a:t>
            </a:r>
            <a:r>
              <a:rPr lang="en-US" sz="2800" dirty="0" err="1" smtClean="0">
                <a:latin typeface="+mn-lt"/>
              </a:rPr>
              <a:t>sécurité</a:t>
            </a:r>
            <a:r>
              <a:rPr lang="en-US" sz="2800" dirty="0" smtClean="0">
                <a:latin typeface="+mn-lt"/>
              </a:rPr>
              <a:t> </a:t>
            </a:r>
            <a:endParaRPr lang="en-US" sz="2800" dirty="0">
              <a:latin typeface="+mn-lt"/>
            </a:endParaRPr>
          </a:p>
          <a:p>
            <a:pPr marL="857250" lvl="1" indent="-457200">
              <a:buBlip>
                <a:blip r:embed="rId3"/>
              </a:buBlip>
            </a:pPr>
            <a:r>
              <a:rPr lang="en-US" sz="2800" dirty="0" smtClean="0">
                <a:latin typeface="+mn-lt"/>
              </a:rPr>
              <a:t>	Identifier les </a:t>
            </a:r>
            <a:r>
              <a:rPr lang="en-US" sz="2800" dirty="0" err="1" smtClean="0">
                <a:latin typeface="+mn-lt"/>
              </a:rPr>
              <a:t>défauts</a:t>
            </a:r>
            <a:r>
              <a:rPr lang="en-US" sz="2800" dirty="0" smtClean="0">
                <a:latin typeface="+mn-lt"/>
              </a:rPr>
              <a:t> par le “</a:t>
            </a:r>
            <a:r>
              <a:rPr lang="en-US" sz="2800" dirty="0" err="1" smtClean="0">
                <a:latin typeface="+mn-lt"/>
              </a:rPr>
              <a:t>Sensemaking</a:t>
            </a:r>
            <a:r>
              <a:rPr lang="en-US" sz="2800" dirty="0" smtClean="0">
                <a:latin typeface="+mn-lt"/>
              </a:rPr>
              <a:t>” </a:t>
            </a:r>
            <a:r>
              <a:rPr lang="fr-FR" sz="2800" dirty="0">
                <a:latin typeface="+mn-lt"/>
              </a:rPr>
              <a:t>l’étude de la relation des individus et des groupes </a:t>
            </a:r>
            <a:endParaRPr lang="en-US" sz="2800" dirty="0">
              <a:latin typeface="+mn-lt"/>
            </a:endParaRPr>
          </a:p>
          <a:p>
            <a:pPr marL="857250" lvl="1" indent="-457200">
              <a:buBlip>
                <a:blip r:embed="rId3"/>
              </a:buBlip>
            </a:pPr>
            <a:r>
              <a:rPr lang="en-US" sz="2800" dirty="0" smtClean="0">
                <a:latin typeface="+mn-lt"/>
              </a:rPr>
              <a:t>	Implementer un travail </a:t>
            </a:r>
            <a:r>
              <a:rPr lang="en-US" sz="2800" dirty="0" err="1" smtClean="0">
                <a:latin typeface="+mn-lt"/>
              </a:rPr>
              <a:t>d’équipe</a:t>
            </a:r>
            <a:r>
              <a:rPr lang="en-US" sz="2800" dirty="0" smtClean="0">
                <a:latin typeface="+mn-lt"/>
              </a:rPr>
              <a:t> et de communication</a:t>
            </a:r>
            <a:endParaRPr lang="en-US" sz="2800" dirty="0">
              <a:latin typeface="+mn-lt"/>
            </a:endParaRPr>
          </a:p>
          <a:p>
            <a:pPr marL="857250" lvl="1" indent="-457200">
              <a:buBlip>
                <a:blip r:embed="rId3"/>
              </a:buBlip>
            </a:pPr>
            <a:r>
              <a:rPr lang="en-US" sz="2800" dirty="0" smtClean="0">
                <a:latin typeface="+mn-lt"/>
              </a:rPr>
              <a:t>	</a:t>
            </a:r>
            <a:r>
              <a:rPr lang="en-US" sz="2800" dirty="0" err="1" smtClean="0">
                <a:latin typeface="+mn-lt"/>
              </a:rPr>
              <a:t>Appliquer</a:t>
            </a:r>
            <a:r>
              <a:rPr lang="en-US" sz="2800" dirty="0" smtClean="0">
                <a:latin typeface="+mn-lt"/>
              </a:rPr>
              <a:t> le CUSP</a:t>
            </a:r>
            <a:endParaRPr lang="en-US" sz="2800" dirty="0">
              <a:latin typeface="+mn-lt"/>
            </a:endParaRPr>
          </a:p>
          <a:p>
            <a:pPr marL="0" lvl="0">
              <a:lnSpc>
                <a:spcPct val="120000"/>
              </a:lnSpc>
              <a:buNone/>
            </a:pPr>
            <a:endParaRPr lang="en-US" sz="2800" i="1" dirty="0" smtClean="0">
              <a:latin typeface="+mn-lt"/>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36495884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620" y="621649"/>
            <a:ext cx="8229600" cy="1143000"/>
          </a:xfrm>
        </p:spPr>
        <p:txBody>
          <a:bodyPr>
            <a:normAutofit/>
          </a:bodyPr>
          <a:lstStyle/>
          <a:p>
            <a:pPr algn="ctr"/>
            <a:r>
              <a:rPr lang="en-US" sz="3200" b="1" dirty="0" err="1" smtClean="0">
                <a:solidFill>
                  <a:schemeClr val="tx2"/>
                </a:solidFill>
              </a:rPr>
              <a:t>Constituer</a:t>
            </a:r>
            <a:r>
              <a:rPr lang="en-US" sz="3200" b="1" dirty="0" smtClean="0">
                <a:solidFill>
                  <a:schemeClr val="tx2"/>
                </a:solidFill>
              </a:rPr>
              <a:t> </a:t>
            </a:r>
            <a:r>
              <a:rPr lang="en-US" sz="3200" b="1" dirty="0" err="1" smtClean="0">
                <a:solidFill>
                  <a:schemeClr val="tx2"/>
                </a:solidFill>
              </a:rPr>
              <a:t>l’équipe</a:t>
            </a:r>
            <a:endParaRPr lang="en-US" sz="3200" b="1" dirty="0">
              <a:solidFill>
                <a:schemeClr val="tx2"/>
              </a:solidFill>
            </a:endParaRPr>
          </a:p>
        </p:txBody>
      </p:sp>
      <p:sp>
        <p:nvSpPr>
          <p:cNvPr id="3" name="Content Placeholder 2"/>
          <p:cNvSpPr>
            <a:spLocks noGrp="1"/>
          </p:cNvSpPr>
          <p:nvPr>
            <p:ph sz="quarter" idx="10"/>
          </p:nvPr>
        </p:nvSpPr>
        <p:spPr>
          <a:xfrm>
            <a:off x="683568" y="1772816"/>
            <a:ext cx="7860090" cy="4191000"/>
          </a:xfrm>
        </p:spPr>
        <p:txBody>
          <a:bodyPr>
            <a:normAutofit/>
          </a:bodyPr>
          <a:lstStyle/>
          <a:p>
            <a:pPr lvl="0">
              <a:buSzPct val="100000"/>
              <a:buBlip>
                <a:blip r:embed="rId3"/>
              </a:buBlip>
            </a:pPr>
            <a:r>
              <a:rPr lang="en-US" sz="2800" dirty="0" err="1" smtClean="0">
                <a:latin typeface="+mn-lt"/>
              </a:rPr>
              <a:t>Comprendre</a:t>
            </a:r>
            <a:r>
              <a:rPr lang="en-US" sz="2800" dirty="0" smtClean="0">
                <a:latin typeface="+mn-lt"/>
              </a:rPr>
              <a:t> </a:t>
            </a:r>
            <a:r>
              <a:rPr lang="en-US" sz="2800" dirty="0" err="1" smtClean="0">
                <a:latin typeface="+mn-lt"/>
              </a:rPr>
              <a:t>d’importance</a:t>
            </a:r>
            <a:r>
              <a:rPr lang="en-US" sz="2800" dirty="0" smtClean="0">
                <a:latin typeface="+mn-lt"/>
              </a:rPr>
              <a:t> de </a:t>
            </a:r>
            <a:r>
              <a:rPr lang="en-US" sz="2800" dirty="0" err="1" smtClean="0">
                <a:latin typeface="+mn-lt"/>
              </a:rPr>
              <a:t>votre</a:t>
            </a:r>
            <a:r>
              <a:rPr lang="en-US" sz="2800" dirty="0" smtClean="0">
                <a:latin typeface="+mn-lt"/>
              </a:rPr>
              <a:t> </a:t>
            </a:r>
            <a:r>
              <a:rPr lang="en-US" sz="2800" dirty="0" err="1" smtClean="0">
                <a:latin typeface="+mn-lt"/>
              </a:rPr>
              <a:t>équipe</a:t>
            </a:r>
            <a:r>
              <a:rPr lang="en-US" sz="2800" dirty="0" smtClean="0">
                <a:latin typeface="+mn-lt"/>
              </a:rPr>
              <a:t> CUSP  </a:t>
            </a:r>
          </a:p>
          <a:p>
            <a:pPr lvl="0">
              <a:buSzPct val="100000"/>
              <a:buBlip>
                <a:blip r:embed="rId3"/>
              </a:buBlip>
            </a:pPr>
            <a:r>
              <a:rPr lang="en-US" sz="2800" dirty="0" err="1" smtClean="0">
                <a:latin typeface="+mn-lt"/>
              </a:rPr>
              <a:t>Développer</a:t>
            </a:r>
            <a:r>
              <a:rPr lang="en-US" sz="2800" dirty="0" smtClean="0">
                <a:latin typeface="+mn-lt"/>
              </a:rPr>
              <a:t> </a:t>
            </a:r>
            <a:r>
              <a:rPr lang="en-US" sz="2800" dirty="0" err="1" smtClean="0">
                <a:latin typeface="+mn-lt"/>
              </a:rPr>
              <a:t>une</a:t>
            </a:r>
            <a:r>
              <a:rPr lang="en-US" sz="2800" dirty="0" smtClean="0">
                <a:latin typeface="+mn-lt"/>
              </a:rPr>
              <a:t> </a:t>
            </a:r>
            <a:r>
              <a:rPr lang="en-US" sz="2800" dirty="0" err="1" smtClean="0">
                <a:latin typeface="+mn-lt"/>
              </a:rPr>
              <a:t>stratégie</a:t>
            </a:r>
            <a:r>
              <a:rPr lang="en-US" sz="2800" dirty="0" smtClean="0">
                <a:latin typeface="+mn-lt"/>
              </a:rPr>
              <a:t> pour </a:t>
            </a:r>
            <a:r>
              <a:rPr lang="en-US" sz="2800" dirty="0" err="1" smtClean="0">
                <a:latin typeface="+mn-lt"/>
              </a:rPr>
              <a:t>batir</a:t>
            </a:r>
            <a:r>
              <a:rPr lang="en-US" sz="2800" dirty="0" smtClean="0">
                <a:latin typeface="+mn-lt"/>
              </a:rPr>
              <a:t> </a:t>
            </a:r>
            <a:r>
              <a:rPr lang="en-US" sz="2800" dirty="0" err="1" smtClean="0">
                <a:latin typeface="+mn-lt"/>
              </a:rPr>
              <a:t>une</a:t>
            </a:r>
            <a:r>
              <a:rPr lang="en-US" sz="2800" dirty="0" smtClean="0">
                <a:latin typeface="+mn-lt"/>
              </a:rPr>
              <a:t> bonne </a:t>
            </a:r>
            <a:r>
              <a:rPr lang="en-US" sz="2800" dirty="0" err="1" smtClean="0">
                <a:latin typeface="+mn-lt"/>
              </a:rPr>
              <a:t>équipe</a:t>
            </a:r>
            <a:r>
              <a:rPr lang="en-US" sz="2800" dirty="0" smtClean="0">
                <a:latin typeface="+mn-lt"/>
              </a:rPr>
              <a:t> </a:t>
            </a:r>
          </a:p>
          <a:p>
            <a:pPr lvl="0">
              <a:buSzPct val="100000"/>
              <a:buBlip>
                <a:blip r:embed="rId3"/>
              </a:buBlip>
            </a:pPr>
            <a:r>
              <a:rPr lang="en-US" sz="2800" dirty="0" smtClean="0">
                <a:latin typeface="+mn-lt"/>
              </a:rPr>
              <a:t>Identifier les </a:t>
            </a:r>
            <a:r>
              <a:rPr lang="en-US" sz="2800" dirty="0" err="1" smtClean="0">
                <a:latin typeface="+mn-lt"/>
              </a:rPr>
              <a:t>caractéristiques</a:t>
            </a:r>
            <a:r>
              <a:rPr lang="en-US" sz="2800" dirty="0" smtClean="0">
                <a:latin typeface="+mn-lt"/>
              </a:rPr>
              <a:t> </a:t>
            </a:r>
            <a:r>
              <a:rPr lang="en-US" sz="2800" dirty="0" err="1" smtClean="0">
                <a:latin typeface="+mn-lt"/>
              </a:rPr>
              <a:t>d’une</a:t>
            </a:r>
            <a:r>
              <a:rPr lang="en-US" sz="2800" dirty="0" smtClean="0">
                <a:latin typeface="+mn-lt"/>
              </a:rPr>
              <a:t> </a:t>
            </a:r>
            <a:r>
              <a:rPr lang="en-US" sz="2800" dirty="0" err="1" smtClean="0">
                <a:latin typeface="+mn-lt"/>
              </a:rPr>
              <a:t>équipe</a:t>
            </a:r>
            <a:r>
              <a:rPr lang="en-US" sz="2800" dirty="0" smtClean="0">
                <a:latin typeface="+mn-lt"/>
              </a:rPr>
              <a:t> </a:t>
            </a:r>
            <a:r>
              <a:rPr lang="en-US" sz="2800" dirty="0" err="1" smtClean="0">
                <a:latin typeface="+mn-lt"/>
              </a:rPr>
              <a:t>efficace</a:t>
            </a:r>
            <a:r>
              <a:rPr lang="en-US" sz="2800" dirty="0" smtClean="0">
                <a:latin typeface="+mn-lt"/>
              </a:rPr>
              <a:t> et des </a:t>
            </a:r>
            <a:r>
              <a:rPr lang="en-US" sz="2800" dirty="0" err="1" smtClean="0">
                <a:latin typeface="+mn-lt"/>
              </a:rPr>
              <a:t>barrières</a:t>
            </a:r>
            <a:r>
              <a:rPr lang="en-US" sz="2800" dirty="0" smtClean="0">
                <a:latin typeface="+mn-lt"/>
              </a:rPr>
              <a:t> à la performance de </a:t>
            </a:r>
            <a:r>
              <a:rPr lang="en-US" sz="2800" dirty="0" err="1" smtClean="0">
                <a:latin typeface="+mn-lt"/>
              </a:rPr>
              <a:t>l’équipe</a:t>
            </a:r>
            <a:endParaRPr lang="en-US" sz="2800" dirty="0" smtClean="0">
              <a:latin typeface="+mn-lt"/>
            </a:endParaRPr>
          </a:p>
          <a:p>
            <a:pPr lvl="0">
              <a:buSzPct val="100000"/>
              <a:buBlip>
                <a:blip r:embed="rId3"/>
              </a:buBlip>
            </a:pPr>
            <a:r>
              <a:rPr lang="en-US" sz="2800" dirty="0" err="1" smtClean="0">
                <a:latin typeface="+mn-lt"/>
              </a:rPr>
              <a:t>Définir</a:t>
            </a:r>
            <a:r>
              <a:rPr lang="en-US" sz="2800" dirty="0" smtClean="0">
                <a:latin typeface="+mn-lt"/>
              </a:rPr>
              <a:t> les </a:t>
            </a:r>
            <a:r>
              <a:rPr lang="en-US" sz="2800" dirty="0" err="1" smtClean="0">
                <a:latin typeface="+mn-lt"/>
              </a:rPr>
              <a:t>roels</a:t>
            </a:r>
            <a:r>
              <a:rPr lang="en-US" sz="2800" dirty="0" smtClean="0">
                <a:latin typeface="+mn-lt"/>
              </a:rPr>
              <a:t> et </a:t>
            </a:r>
            <a:r>
              <a:rPr lang="en-US" sz="2800" dirty="0" err="1" smtClean="0">
                <a:latin typeface="+mn-lt"/>
              </a:rPr>
              <a:t>responsabilités</a:t>
            </a:r>
            <a:r>
              <a:rPr lang="en-US" sz="2800" dirty="0" smtClean="0">
                <a:latin typeface="+mn-lt"/>
              </a:rPr>
              <a:t> des </a:t>
            </a:r>
            <a:r>
              <a:rPr lang="en-US" sz="2800" dirty="0" err="1" smtClean="0">
                <a:latin typeface="+mn-lt"/>
              </a:rPr>
              <a:t>membres</a:t>
            </a:r>
            <a:r>
              <a:rPr lang="en-US" sz="2800" dirty="0" smtClean="0">
                <a:latin typeface="+mn-lt"/>
              </a:rPr>
              <a:t> de </a:t>
            </a:r>
            <a:r>
              <a:rPr lang="en-US" sz="2800" dirty="0" err="1" smtClean="0">
                <a:latin typeface="+mn-lt"/>
              </a:rPr>
              <a:t>l’équipe</a:t>
            </a:r>
            <a:endParaRPr lang="en-US" sz="2800" dirty="0" smtClean="0">
              <a:latin typeface="+mn-lt"/>
            </a:endParaRPr>
          </a:p>
          <a:p>
            <a:pPr marL="0" lvl="0" indent="0">
              <a:buSzPct val="100000"/>
              <a:buNone/>
            </a:pPr>
            <a:endParaRPr lang="en-US" sz="2800" dirty="0">
              <a:latin typeface="+mn-lt"/>
            </a:endParaRPr>
          </a:p>
          <a:p>
            <a:pPr lvl="0">
              <a:buNone/>
            </a:pPr>
            <a:endParaRPr lang="en-US" sz="2800" dirty="0">
              <a:latin typeface="+mn-lt"/>
            </a:endParaRPr>
          </a:p>
          <a:p>
            <a:pPr lvl="0">
              <a:buNone/>
            </a:pPr>
            <a:endParaRPr lang="en-US" sz="2800" i="1" dirty="0">
              <a:latin typeface="+mn-lt"/>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6</a:t>
            </a:fld>
            <a:endParaRPr lang="en-US" dirty="0"/>
          </a:p>
        </p:txBody>
      </p:sp>
      <p:pic>
        <p:nvPicPr>
          <p:cNvPr id="5" name="Picture 4" descr="Team members standing together."/>
          <p:cNvPicPr>
            <a:picLocks noChangeAspect="1"/>
          </p:cNvPicPr>
          <p:nvPr/>
        </p:nvPicPr>
        <p:blipFill>
          <a:blip r:embed="rId4"/>
          <a:stretch>
            <a:fillRect/>
          </a:stretch>
        </p:blipFill>
        <p:spPr>
          <a:xfrm>
            <a:off x="6516216" y="4761148"/>
            <a:ext cx="3505265" cy="2628949"/>
          </a:xfrm>
          <a:prstGeom prst="rect">
            <a:avLst/>
          </a:prstGeom>
        </p:spPr>
      </p:pic>
    </p:spTree>
    <p:extLst>
      <p:ext uri="{BB962C8B-B14F-4D97-AF65-F5344CB8AC3E}">
        <p14:creationId xmlns:p14="http://schemas.microsoft.com/office/powerpoint/2010/main" val="9661452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609600"/>
            <a:ext cx="8229600" cy="1143000"/>
          </a:xfrm>
        </p:spPr>
        <p:txBody>
          <a:bodyPr/>
          <a:lstStyle/>
          <a:p>
            <a:pPr algn="ctr"/>
            <a:r>
              <a:rPr lang="en-US" sz="3200" b="1" dirty="0" smtClean="0">
                <a:solidFill>
                  <a:schemeClr val="tx2"/>
                </a:solidFill>
                <a:ea typeface="ＭＳ Ｐゴシック" charset="-128"/>
              </a:rPr>
              <a:t>Engager les </a:t>
            </a:r>
            <a:r>
              <a:rPr lang="en-US" sz="3200" b="1" dirty="0" err="1" smtClean="0">
                <a:solidFill>
                  <a:schemeClr val="tx2"/>
                </a:solidFill>
                <a:ea typeface="ＭＳ Ｐゴシック" charset="-128"/>
              </a:rPr>
              <a:t>responsables</a:t>
            </a:r>
            <a:r>
              <a:rPr lang="en-US" sz="3200" b="1" dirty="0" smtClean="0">
                <a:solidFill>
                  <a:schemeClr val="tx2"/>
                </a:solidFill>
                <a:ea typeface="ＭＳ Ｐゴシック" charset="-128"/>
              </a:rPr>
              <a:t> </a:t>
            </a:r>
            <a:r>
              <a:rPr lang="en-US" sz="3200" b="1" dirty="0" err="1" smtClean="0">
                <a:solidFill>
                  <a:schemeClr val="tx2"/>
                </a:solidFill>
                <a:ea typeface="ＭＳ Ｐゴシック" charset="-128"/>
              </a:rPr>
              <a:t>d’établissement</a:t>
            </a:r>
            <a:endParaRPr lang="en-US" sz="3200" b="1" dirty="0" smtClean="0">
              <a:solidFill>
                <a:schemeClr val="tx2"/>
              </a:solidFill>
              <a:ea typeface="ＭＳ Ｐゴシック" charset="-128"/>
            </a:endParaRPr>
          </a:p>
        </p:txBody>
      </p:sp>
      <p:sp>
        <p:nvSpPr>
          <p:cNvPr id="5123" name="Slide Number Placeholder 3"/>
          <p:cNvSpPr>
            <a:spLocks noGrp="1"/>
          </p:cNvSpPr>
          <p:nvPr>
            <p:ph type="sldNum" sz="quarter" idx="4294967295"/>
          </p:nvPr>
        </p:nvSpPr>
        <p:spPr bwMode="auto">
          <a:xfrm>
            <a:off x="6705600" y="6096000"/>
            <a:ext cx="2133600" cy="365125"/>
          </a:xfrm>
          <a:prstGeom prst="rect">
            <a:avLst/>
          </a:prstGeom>
          <a:noFill/>
          <a:ln>
            <a:miter lim="800000"/>
            <a:headEnd/>
            <a:tailEnd/>
          </a:ln>
        </p:spPr>
        <p:txBody>
          <a:bodyPr/>
          <a:lstStyle/>
          <a:p>
            <a:fld id="{EFD40D0F-9A7D-409A-9563-D81BB15683A8}" type="slidenum">
              <a:rPr lang="en-US"/>
              <a:pPr/>
              <a:t>7</a:t>
            </a:fld>
            <a:endParaRPr lang="en-US" dirty="0"/>
          </a:p>
        </p:txBody>
      </p:sp>
      <p:sp>
        <p:nvSpPr>
          <p:cNvPr id="5124" name="Rectangle 4"/>
          <p:cNvSpPr>
            <a:spLocks noChangeArrowheads="1"/>
          </p:cNvSpPr>
          <p:nvPr/>
        </p:nvSpPr>
        <p:spPr bwMode="auto">
          <a:xfrm>
            <a:off x="9855200" y="6129338"/>
            <a:ext cx="269875" cy="276225"/>
          </a:xfrm>
          <a:prstGeom prst="rect">
            <a:avLst/>
          </a:prstGeom>
          <a:noFill/>
          <a:ln w="9525">
            <a:noFill/>
            <a:miter lim="800000"/>
            <a:headEnd/>
            <a:tailEnd/>
          </a:ln>
        </p:spPr>
        <p:txBody>
          <a:bodyPr wrap="none">
            <a:spAutoFit/>
          </a:bodyPr>
          <a:lstStyle/>
          <a:p>
            <a:pPr algn="r"/>
            <a:fld id="{1D68B21C-7709-4CE7-A88F-0F5920DC4830}" type="slidenum">
              <a:rPr lang="en-US" sz="1200">
                <a:solidFill>
                  <a:srgbClr val="898989"/>
                </a:solidFill>
              </a:rPr>
              <a:pPr algn="r"/>
              <a:t>7</a:t>
            </a:fld>
            <a:endParaRPr lang="en-US" sz="1200" dirty="0">
              <a:solidFill>
                <a:srgbClr val="898989"/>
              </a:solidFill>
            </a:endParaRPr>
          </a:p>
        </p:txBody>
      </p:sp>
      <p:grpSp>
        <p:nvGrpSpPr>
          <p:cNvPr id="23" name="Group 22" descr="1. Identify characteristics to search for when recruiting the Senior Executive &#10;2. Describe the responsibilities of the Senior Executive &#10;3. Explain the role of the Senior Executive in addressing technical and adaptive work &#10;4. Explain how to engage the Senior Executive and develop shared accountability for the work  &#10;"/>
          <p:cNvGrpSpPr/>
          <p:nvPr/>
        </p:nvGrpSpPr>
        <p:grpSpPr>
          <a:xfrm>
            <a:off x="457200" y="2057400"/>
            <a:ext cx="8229600" cy="3539192"/>
            <a:chOff x="457200" y="2209800"/>
            <a:chExt cx="8229600" cy="3539192"/>
          </a:xfrm>
        </p:grpSpPr>
        <p:grpSp>
          <p:nvGrpSpPr>
            <p:cNvPr id="2" name="Group 1" descr="1. Identify characteristics to look for when recruiting the Senior Executive &#10;2. Describe the responsibilities of the Senior Executive &#10;3. Explain the role of the Senior Executive in addressing technical and adaptive work &#10;4. Describe how to engage the Senior Executive and develop shared accountability for the work &#10;"/>
            <p:cNvGrpSpPr/>
            <p:nvPr/>
          </p:nvGrpSpPr>
          <p:grpSpPr>
            <a:xfrm>
              <a:off x="457200" y="2209800"/>
              <a:ext cx="8153401" cy="3539192"/>
              <a:chOff x="457200" y="2286000"/>
              <a:chExt cx="8153401" cy="3539192"/>
            </a:xfrm>
          </p:grpSpPr>
          <p:grpSp>
            <p:nvGrpSpPr>
              <p:cNvPr id="6" name="Group 5"/>
              <p:cNvGrpSpPr/>
              <p:nvPr/>
            </p:nvGrpSpPr>
            <p:grpSpPr>
              <a:xfrm>
                <a:off x="457200" y="2286000"/>
                <a:ext cx="8153401" cy="2800528"/>
                <a:chOff x="457199" y="1905000"/>
                <a:chExt cx="8153401" cy="2800528"/>
              </a:xfrm>
            </p:grpSpPr>
            <p:grpSp>
              <p:nvGrpSpPr>
                <p:cNvPr id="7" name="Group 16"/>
                <p:cNvGrpSpPr/>
                <p:nvPr/>
              </p:nvGrpSpPr>
              <p:grpSpPr>
                <a:xfrm rot="10800000" flipV="1">
                  <a:off x="457199" y="2056537"/>
                  <a:ext cx="8153401" cy="2648991"/>
                  <a:chOff x="457199" y="2056537"/>
                  <a:chExt cx="8153401" cy="2648991"/>
                </a:xfrm>
              </p:grpSpPr>
              <p:sp>
                <p:nvSpPr>
                  <p:cNvPr id="13" name="L-Shape 2"/>
                  <p:cNvSpPr/>
                  <p:nvPr/>
                </p:nvSpPr>
                <p:spPr>
                  <a:xfrm rot="5400000" flipV="1">
                    <a:off x="7173507"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4" name="Freeform 13"/>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5" name="L-Shape 14"/>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6" name="L-Shape 15"/>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7" name="Freeform 16"/>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8" name="Freeform 17"/>
                  <p:cNvSpPr/>
                  <p:nvPr/>
                </p:nvSpPr>
                <p:spPr>
                  <a:xfrm rot="10800000" flipV="1">
                    <a:off x="457199" y="2056537"/>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defTabSz="800100">
                      <a:lnSpc>
                        <a:spcPct val="90000"/>
                      </a:lnSpc>
                      <a:spcBef>
                        <a:spcPct val="0"/>
                      </a:spcBef>
                      <a:spcAft>
                        <a:spcPct val="35000"/>
                      </a:spcAft>
                    </a:pPr>
                    <a:endParaRPr lang="en-US" dirty="0">
                      <a:solidFill>
                        <a:prstClr val="black">
                          <a:hueOff val="0"/>
                          <a:satOff val="0"/>
                          <a:lumOff val="0"/>
                          <a:alphaOff val="0"/>
                        </a:prstClr>
                      </a:solidFill>
                      <a:latin typeface="Arial" pitchFamily="34" charset="0"/>
                      <a:cs typeface="Arial" pitchFamily="34" charset="0"/>
                    </a:endParaRPr>
                  </a:p>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9" name="Rectangle 18"/>
                  <p:cNvSpPr/>
                  <p:nvPr/>
                </p:nvSpPr>
                <p:spPr>
                  <a:xfrm>
                    <a:off x="6722205" y="4336196"/>
                    <a:ext cx="1701069" cy="369332"/>
                  </a:xfrm>
                  <a:prstGeom prst="rect">
                    <a:avLst/>
                  </a:prstGeom>
                </p:spPr>
                <p:txBody>
                  <a:bodyPr wrap="square">
                    <a:spAutoFit/>
                  </a:bodyPr>
                  <a:lstStyle/>
                  <a:p>
                    <a:endParaRPr lang="en-US" dirty="0"/>
                  </a:p>
                </p:txBody>
              </p:sp>
              <p:sp>
                <p:nvSpPr>
                  <p:cNvPr id="20" name="Rectangle 19"/>
                  <p:cNvSpPr/>
                  <p:nvPr/>
                </p:nvSpPr>
                <p:spPr>
                  <a:xfrm>
                    <a:off x="2548057" y="3157480"/>
                    <a:ext cx="1608608" cy="369332"/>
                  </a:xfrm>
                  <a:prstGeom prst="rect">
                    <a:avLst/>
                  </a:prstGeom>
                </p:spPr>
                <p:txBody>
                  <a:bodyPr wrap="square">
                    <a:spAutoFit/>
                  </a:bodyPr>
                  <a:lstStyle/>
                  <a:p>
                    <a:endParaRPr lang="en-US" dirty="0"/>
                  </a:p>
                </p:txBody>
              </p:sp>
            </p:grpSp>
            <p:sp>
              <p:nvSpPr>
                <p:cNvPr id="9" name="Rectangle 8"/>
                <p:cNvSpPr/>
                <p:nvPr/>
              </p:nvSpPr>
              <p:spPr>
                <a:xfrm>
                  <a:off x="609600" y="3429000"/>
                  <a:ext cx="1676400" cy="369332"/>
                </a:xfrm>
                <a:prstGeom prst="rect">
                  <a:avLst/>
                </a:prstGeom>
              </p:spPr>
              <p:txBody>
                <a:bodyPr wrap="square">
                  <a:spAutoFit/>
                </a:bodyPr>
                <a:lstStyle/>
                <a:p>
                  <a:endParaRPr lang="en-US" dirty="0"/>
                </a:p>
              </p:txBody>
            </p:sp>
            <p:sp>
              <p:nvSpPr>
                <p:cNvPr id="10" name="Freeform 9"/>
                <p:cNvSpPr/>
                <p:nvPr/>
              </p:nvSpPr>
              <p:spPr>
                <a:xfrm>
                  <a:off x="2731599" y="2953752"/>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1" name="Rectangle 10"/>
                <p:cNvSpPr/>
                <p:nvPr/>
              </p:nvSpPr>
              <p:spPr>
                <a:xfrm>
                  <a:off x="4800599" y="2590800"/>
                  <a:ext cx="1752599" cy="1938992"/>
                </a:xfrm>
                <a:prstGeom prst="rect">
                  <a:avLst/>
                </a:prstGeom>
              </p:spPr>
              <p:txBody>
                <a:bodyPr wrap="square">
                  <a:spAutoFit/>
                </a:bodyPr>
                <a:lstStyle/>
                <a:p>
                  <a:pPr lvl="0"/>
                  <a:r>
                    <a:rPr lang="en-US" sz="2000" dirty="0" err="1" smtClean="0">
                      <a:cs typeface="Arial" pitchFamily="34" charset="0"/>
                    </a:rPr>
                    <a:t>Expliquer</a:t>
                  </a:r>
                  <a:r>
                    <a:rPr lang="en-US" sz="2000" dirty="0" smtClean="0">
                      <a:cs typeface="Arial" pitchFamily="34" charset="0"/>
                    </a:rPr>
                    <a:t> son </a:t>
                  </a:r>
                  <a:r>
                    <a:rPr lang="en-US" sz="2000" b="1" dirty="0" smtClean="0">
                      <a:solidFill>
                        <a:schemeClr val="tx2"/>
                      </a:solidFill>
                      <a:cs typeface="Arial" pitchFamily="34" charset="0"/>
                    </a:rPr>
                    <a:t>role</a:t>
                  </a:r>
                  <a:r>
                    <a:rPr lang="en-US" sz="2000" dirty="0" smtClean="0">
                      <a:cs typeface="Arial" pitchFamily="34" charset="0"/>
                    </a:rPr>
                    <a:t> </a:t>
                  </a:r>
                  <a:r>
                    <a:rPr lang="en-US" sz="2000" dirty="0" err="1" smtClean="0">
                      <a:cs typeface="Arial" pitchFamily="34" charset="0"/>
                    </a:rPr>
                    <a:t>dans</a:t>
                  </a:r>
                  <a:r>
                    <a:rPr lang="en-US" sz="2000" dirty="0" smtClean="0">
                      <a:cs typeface="Arial" pitchFamily="34" charset="0"/>
                    </a:rPr>
                    <a:t> le </a:t>
                  </a:r>
                  <a:r>
                    <a:rPr lang="en-US" sz="2000" dirty="0" err="1" smtClean="0">
                      <a:cs typeface="Arial" pitchFamily="34" charset="0"/>
                    </a:rPr>
                    <a:t>traitement</a:t>
                  </a:r>
                  <a:r>
                    <a:rPr lang="en-US" sz="2000" dirty="0" smtClean="0">
                      <a:cs typeface="Arial" pitchFamily="34" charset="0"/>
                    </a:rPr>
                    <a:t> des </a:t>
                  </a:r>
                  <a:r>
                    <a:rPr lang="en-US" sz="2000" dirty="0" err="1" smtClean="0">
                      <a:cs typeface="Arial" pitchFamily="34" charset="0"/>
                    </a:rPr>
                    <a:t>approches</a:t>
                  </a:r>
                  <a:r>
                    <a:rPr lang="en-US" sz="2000" dirty="0" smtClean="0">
                      <a:cs typeface="Arial" pitchFamily="34" charset="0"/>
                    </a:rPr>
                    <a:t> </a:t>
                  </a:r>
                  <a:r>
                    <a:rPr lang="en-US" sz="2000" dirty="0" smtClean="0">
                      <a:cs typeface="Arial" pitchFamily="34" charset="0"/>
                    </a:rPr>
                    <a:t>techniques </a:t>
                  </a:r>
                  <a:r>
                    <a:rPr lang="en-US" sz="2000" dirty="0" smtClean="0">
                      <a:cs typeface="Arial" pitchFamily="34" charset="0"/>
                    </a:rPr>
                    <a:t>et </a:t>
                  </a:r>
                  <a:r>
                    <a:rPr lang="en-US" sz="2000" dirty="0" err="1" smtClean="0">
                      <a:cs typeface="Arial" pitchFamily="34" charset="0"/>
                    </a:rPr>
                    <a:t>adaptatives</a:t>
                  </a:r>
                  <a:endParaRPr lang="en-US" sz="2000" dirty="0">
                    <a:cs typeface="Arial" pitchFamily="34" charset="0"/>
                  </a:endParaRPr>
                </a:p>
              </p:txBody>
            </p:sp>
            <p:sp>
              <p:nvSpPr>
                <p:cNvPr id="12" name="L-Shape 11"/>
                <p:cNvSpPr/>
                <p:nvPr/>
              </p:nvSpPr>
              <p:spPr>
                <a:xfrm rot="5400000">
                  <a:off x="7156902" y="1453699"/>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
            <p:nvSpPr>
              <p:cNvPr id="21" name="Rectangle 20"/>
              <p:cNvSpPr/>
              <p:nvPr/>
            </p:nvSpPr>
            <p:spPr>
              <a:xfrm>
                <a:off x="685800" y="3886200"/>
                <a:ext cx="1981200" cy="1938992"/>
              </a:xfrm>
              <a:prstGeom prst="rect">
                <a:avLst/>
              </a:prstGeom>
            </p:spPr>
            <p:txBody>
              <a:bodyPr wrap="square">
                <a:spAutoFit/>
              </a:bodyPr>
              <a:lstStyle/>
              <a:p>
                <a:pPr lvl="0"/>
                <a:r>
                  <a:rPr lang="fr-FR" sz="2000" dirty="0" smtClean="0">
                    <a:cs typeface="Arial" pitchFamily="34" charset="0"/>
                  </a:rPr>
                  <a:t>Identifier </a:t>
                </a:r>
                <a:r>
                  <a:rPr lang="fr-FR" sz="2000" dirty="0">
                    <a:cs typeface="Arial" pitchFamily="34" charset="0"/>
                  </a:rPr>
                  <a:t>les </a:t>
                </a:r>
                <a:r>
                  <a:rPr lang="fr-FR" sz="2000" b="1" dirty="0">
                    <a:solidFill>
                      <a:schemeClr val="tx2"/>
                    </a:solidFill>
                    <a:cs typeface="Arial" pitchFamily="34" charset="0"/>
                  </a:rPr>
                  <a:t>caractéristiques à rechercher </a:t>
                </a:r>
                <a:r>
                  <a:rPr lang="fr-FR" sz="2000" dirty="0">
                    <a:cs typeface="Arial" pitchFamily="34" charset="0"/>
                  </a:rPr>
                  <a:t>lors du recrutement du cadre supérieur</a:t>
                </a:r>
                <a:endParaRPr lang="en-US" sz="2000" dirty="0">
                  <a:cs typeface="Arial" pitchFamily="34" charset="0"/>
                </a:endParaRPr>
              </a:p>
            </p:txBody>
          </p:sp>
          <p:sp>
            <p:nvSpPr>
              <p:cNvPr id="22" name="Rectangle 21"/>
              <p:cNvSpPr/>
              <p:nvPr/>
            </p:nvSpPr>
            <p:spPr>
              <a:xfrm>
                <a:off x="2743200" y="3400961"/>
                <a:ext cx="1981200" cy="1015663"/>
              </a:xfrm>
              <a:prstGeom prst="rect">
                <a:avLst/>
              </a:prstGeom>
            </p:spPr>
            <p:txBody>
              <a:bodyPr wrap="square">
                <a:spAutoFit/>
              </a:bodyPr>
              <a:lstStyle/>
              <a:p>
                <a:pPr lvl="0"/>
                <a:r>
                  <a:rPr lang="en-US" sz="2000" dirty="0" err="1" smtClean="0">
                    <a:cs typeface="Arial" pitchFamily="34" charset="0"/>
                  </a:rPr>
                  <a:t>Décrire</a:t>
                </a:r>
                <a:r>
                  <a:rPr lang="en-US" sz="2000" dirty="0" smtClean="0">
                    <a:cs typeface="Arial" pitchFamily="34" charset="0"/>
                  </a:rPr>
                  <a:t> </a:t>
                </a:r>
                <a:r>
                  <a:rPr lang="en-US" sz="2000" dirty="0" err="1" smtClean="0">
                    <a:cs typeface="Arial" pitchFamily="34" charset="0"/>
                  </a:rPr>
                  <a:t>ses</a:t>
                </a:r>
                <a:r>
                  <a:rPr lang="en-US" sz="2000" dirty="0" smtClean="0">
                    <a:cs typeface="Arial" pitchFamily="34" charset="0"/>
                  </a:rPr>
                  <a:t> </a:t>
                </a:r>
                <a:r>
                  <a:rPr lang="en-US" sz="2000" b="1" dirty="0" err="1" smtClean="0">
                    <a:solidFill>
                      <a:schemeClr val="tx2"/>
                    </a:solidFill>
                    <a:cs typeface="Arial" pitchFamily="34" charset="0"/>
                  </a:rPr>
                  <a:t>responsabilités</a:t>
                </a:r>
                <a:r>
                  <a:rPr lang="en-US" sz="2000" b="1" dirty="0" smtClean="0">
                    <a:solidFill>
                      <a:schemeClr val="tx2"/>
                    </a:solidFill>
                    <a:cs typeface="Arial" pitchFamily="34" charset="0"/>
                  </a:rPr>
                  <a:t> </a:t>
                </a:r>
                <a:r>
                  <a:rPr lang="en-US" sz="2000" dirty="0" err="1" smtClean="0">
                    <a:cs typeface="Arial" pitchFamily="34" charset="0"/>
                  </a:rPr>
                  <a:t>dans</a:t>
                </a:r>
                <a:r>
                  <a:rPr lang="en-US" sz="2000" dirty="0" smtClean="0">
                    <a:cs typeface="Arial" pitchFamily="34" charset="0"/>
                  </a:rPr>
                  <a:t> le </a:t>
                </a:r>
                <a:r>
                  <a:rPr lang="en-US" sz="2000" dirty="0" err="1" smtClean="0">
                    <a:cs typeface="Arial" pitchFamily="34" charset="0"/>
                  </a:rPr>
                  <a:t>projet</a:t>
                </a:r>
                <a:endParaRPr lang="en-US" sz="2000" dirty="0">
                  <a:cs typeface="Arial" pitchFamily="34" charset="0"/>
                </a:endParaRPr>
              </a:p>
            </p:txBody>
          </p:sp>
        </p:grpSp>
        <p:sp>
          <p:nvSpPr>
            <p:cNvPr id="24" name="Rectangle 23"/>
            <p:cNvSpPr/>
            <p:nvPr/>
          </p:nvSpPr>
          <p:spPr>
            <a:xfrm>
              <a:off x="6858000" y="2438400"/>
              <a:ext cx="1828800" cy="2554545"/>
            </a:xfrm>
            <a:prstGeom prst="rect">
              <a:avLst/>
            </a:prstGeom>
          </p:spPr>
          <p:txBody>
            <a:bodyPr wrap="square">
              <a:spAutoFit/>
            </a:bodyPr>
            <a:lstStyle/>
            <a:p>
              <a:r>
                <a:rPr lang="en-US" sz="2000" dirty="0" err="1" smtClean="0">
                  <a:cs typeface="Arial" pitchFamily="34" charset="0"/>
                </a:rPr>
                <a:t>Expliquer</a:t>
              </a:r>
              <a:r>
                <a:rPr lang="en-US" sz="2000" dirty="0" smtClean="0">
                  <a:cs typeface="Arial" pitchFamily="34" charset="0"/>
                </a:rPr>
                <a:t> </a:t>
              </a:r>
              <a:r>
                <a:rPr lang="en-US" sz="2000" b="1" dirty="0" smtClean="0">
                  <a:solidFill>
                    <a:schemeClr val="tx2"/>
                  </a:solidFill>
                  <a:cs typeface="Arial" pitchFamily="34" charset="0"/>
                </a:rPr>
                <a:t>comment engager </a:t>
              </a:r>
              <a:r>
                <a:rPr lang="en-US" sz="2000" dirty="0" smtClean="0">
                  <a:cs typeface="Arial" pitchFamily="34" charset="0"/>
                </a:rPr>
                <a:t>le chef et </a:t>
              </a:r>
              <a:r>
                <a:rPr lang="en-US" sz="2000" dirty="0" err="1" smtClean="0">
                  <a:cs typeface="Arial" pitchFamily="34" charset="0"/>
                </a:rPr>
                <a:t>développer</a:t>
              </a:r>
              <a:r>
                <a:rPr lang="en-US" sz="2000" dirty="0" smtClean="0">
                  <a:cs typeface="Arial" pitchFamily="34" charset="0"/>
                </a:rPr>
                <a:t> </a:t>
              </a:r>
              <a:r>
                <a:rPr lang="en-US" sz="2000" dirty="0" err="1" smtClean="0">
                  <a:cs typeface="Arial" pitchFamily="34" charset="0"/>
                </a:rPr>
                <a:t>une</a:t>
              </a:r>
              <a:r>
                <a:rPr lang="en-US" sz="2000" dirty="0" smtClean="0">
                  <a:cs typeface="Arial" pitchFamily="34" charset="0"/>
                </a:rPr>
                <a:t> </a:t>
              </a:r>
              <a:r>
                <a:rPr lang="en-US" sz="2000" dirty="0" err="1" smtClean="0">
                  <a:cs typeface="Arial" pitchFamily="34" charset="0"/>
                </a:rPr>
                <a:t>responsabilité</a:t>
              </a:r>
              <a:r>
                <a:rPr lang="en-US" sz="2000" dirty="0" smtClean="0">
                  <a:cs typeface="Arial" pitchFamily="34" charset="0"/>
                </a:rPr>
                <a:t> </a:t>
              </a:r>
              <a:r>
                <a:rPr lang="en-US" sz="2000" dirty="0" err="1" smtClean="0">
                  <a:cs typeface="Arial" pitchFamily="34" charset="0"/>
                </a:rPr>
                <a:t>partagée</a:t>
              </a:r>
              <a:r>
                <a:rPr lang="en-US" sz="2000" dirty="0" smtClean="0">
                  <a:cs typeface="Arial" pitchFamily="34" charset="0"/>
                </a:rPr>
                <a:t> du </a:t>
              </a:r>
              <a:r>
                <a:rPr lang="en-US" sz="2000" dirty="0" err="1" smtClean="0">
                  <a:cs typeface="Arial" pitchFamily="34" charset="0"/>
                </a:rPr>
                <a:t>projet</a:t>
              </a:r>
              <a:endParaRPr lang="en-US" sz="2000" dirty="0"/>
            </a:p>
          </p:txBody>
        </p:sp>
      </p:grpSp>
    </p:spTree>
    <p:extLst>
      <p:ext uri="{BB962C8B-B14F-4D97-AF65-F5344CB8AC3E}">
        <p14:creationId xmlns:p14="http://schemas.microsoft.com/office/powerpoint/2010/main" val="11210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29816"/>
            <a:ext cx="8229600" cy="1143000"/>
          </a:xfrm>
        </p:spPr>
        <p:txBody>
          <a:bodyPr/>
          <a:lstStyle/>
          <a:p>
            <a:pPr algn="ctr"/>
            <a:r>
              <a:rPr lang="fr-FR" sz="3200" b="1" dirty="0">
                <a:solidFill>
                  <a:schemeClr val="tx2"/>
                </a:solidFill>
                <a:ea typeface="ＭＳ Ｐゴシック" charset="-128"/>
              </a:rPr>
              <a:t>Comprendre la science de la sécurité </a:t>
            </a:r>
          </a:p>
        </p:txBody>
      </p:sp>
      <p:sp>
        <p:nvSpPr>
          <p:cNvPr id="3" name="Espace réservé du contenu 2"/>
          <p:cNvSpPr>
            <a:spLocks noGrp="1"/>
          </p:cNvSpPr>
          <p:nvPr>
            <p:ph sz="quarter" idx="10"/>
          </p:nvPr>
        </p:nvSpPr>
        <p:spPr/>
        <p:txBody>
          <a:bodyPr>
            <a:normAutofit/>
          </a:bodyPr>
          <a:lstStyle/>
          <a:p>
            <a:r>
              <a:rPr lang="fr-FR" sz="2800" dirty="0" smtClean="0">
                <a:latin typeface="+mn-lt"/>
              </a:rPr>
              <a:t>Décrire la </a:t>
            </a:r>
            <a:r>
              <a:rPr lang="fr-FR" sz="2800" dirty="0">
                <a:latin typeface="+mn-lt"/>
              </a:rPr>
              <a:t>science de la </a:t>
            </a:r>
            <a:r>
              <a:rPr lang="fr-FR" sz="2800" dirty="0" smtClean="0">
                <a:latin typeface="+mn-lt"/>
              </a:rPr>
              <a:t>sécurité </a:t>
            </a:r>
          </a:p>
          <a:p>
            <a:r>
              <a:rPr lang="fr-FR" sz="2800" dirty="0" smtClean="0">
                <a:latin typeface="+mn-lt"/>
              </a:rPr>
              <a:t>Expliquer </a:t>
            </a:r>
            <a:r>
              <a:rPr lang="fr-FR" sz="2800" dirty="0">
                <a:latin typeface="+mn-lt"/>
              </a:rPr>
              <a:t>comment la conception </a:t>
            </a:r>
            <a:r>
              <a:rPr lang="fr-FR" sz="2800" dirty="0" smtClean="0">
                <a:latin typeface="+mn-lt"/>
              </a:rPr>
              <a:t>d’un </a:t>
            </a:r>
            <a:r>
              <a:rPr lang="fr-FR" sz="2800" dirty="0">
                <a:latin typeface="+mn-lt"/>
              </a:rPr>
              <a:t>système affecte les </a:t>
            </a:r>
            <a:r>
              <a:rPr lang="fr-FR" sz="2800" dirty="0" smtClean="0">
                <a:latin typeface="+mn-lt"/>
              </a:rPr>
              <a:t>résultats </a:t>
            </a:r>
          </a:p>
          <a:p>
            <a:r>
              <a:rPr lang="fr-FR" sz="2800" dirty="0" smtClean="0">
                <a:latin typeface="+mn-lt"/>
              </a:rPr>
              <a:t>Énumérer </a:t>
            </a:r>
            <a:r>
              <a:rPr lang="fr-FR" sz="2800" dirty="0">
                <a:latin typeface="+mn-lt"/>
              </a:rPr>
              <a:t>les principes de </a:t>
            </a:r>
            <a:r>
              <a:rPr lang="fr-FR" sz="2800" dirty="0" smtClean="0">
                <a:latin typeface="+mn-lt"/>
              </a:rPr>
              <a:t>sécurité </a:t>
            </a:r>
          </a:p>
          <a:p>
            <a:r>
              <a:rPr lang="fr-FR" sz="2800" dirty="0" smtClean="0">
                <a:latin typeface="+mn-lt"/>
              </a:rPr>
              <a:t>Détaillez </a:t>
            </a:r>
            <a:r>
              <a:rPr lang="fr-FR" sz="2800" dirty="0">
                <a:latin typeface="+mn-lt"/>
              </a:rPr>
              <a:t>la </a:t>
            </a:r>
            <a:r>
              <a:rPr lang="fr-FR" sz="2800" b="1" dirty="0">
                <a:solidFill>
                  <a:schemeClr val="tx2"/>
                </a:solidFill>
                <a:latin typeface="+mn-lt"/>
              </a:rPr>
              <a:t>manière dont les équipes prennent des décisions judicieuses lorsque </a:t>
            </a:r>
            <a:r>
              <a:rPr lang="fr-FR" sz="2800" b="1" dirty="0" smtClean="0">
                <a:solidFill>
                  <a:schemeClr val="tx2"/>
                </a:solidFill>
                <a:latin typeface="+mn-lt"/>
              </a:rPr>
              <a:t>qu’il y a de nombreuses priorités.</a:t>
            </a:r>
            <a:endParaRPr lang="fr-FR" sz="2800" b="1" dirty="0">
              <a:solidFill>
                <a:schemeClr val="tx2"/>
              </a:solidFill>
              <a:latin typeface="+mn-lt"/>
            </a:endParaRPr>
          </a:p>
        </p:txBody>
      </p:sp>
      <p:sp>
        <p:nvSpPr>
          <p:cNvPr id="5123" name="Slide Number Placeholder 3"/>
          <p:cNvSpPr>
            <a:spLocks noGrp="1"/>
          </p:cNvSpPr>
          <p:nvPr>
            <p:ph type="sldNum" sz="quarter" idx="12"/>
          </p:nvPr>
        </p:nvSpPr>
        <p:spPr bwMode="auto">
          <a:prstGeom prst="rect">
            <a:avLst/>
          </a:prstGeom>
          <a:noFill/>
          <a:ln>
            <a:miter lim="800000"/>
            <a:headEnd/>
            <a:tailEnd/>
          </a:ln>
        </p:spPr>
        <p:txBody>
          <a:bodyPr/>
          <a:lstStyle/>
          <a:p>
            <a:fld id="{EFD40D0F-9A7D-409A-9563-D81BB15683A8}" type="slidenum">
              <a:rPr lang="en-US"/>
              <a:pPr/>
              <a:t>8</a:t>
            </a:fld>
            <a:endParaRPr lang="en-US" dirty="0"/>
          </a:p>
        </p:txBody>
      </p:sp>
      <p:sp>
        <p:nvSpPr>
          <p:cNvPr id="5124" name="Rectangle 4"/>
          <p:cNvSpPr>
            <a:spLocks noChangeArrowheads="1"/>
          </p:cNvSpPr>
          <p:nvPr/>
        </p:nvSpPr>
        <p:spPr bwMode="auto">
          <a:xfrm>
            <a:off x="9855200" y="6129338"/>
            <a:ext cx="269875" cy="276225"/>
          </a:xfrm>
          <a:prstGeom prst="rect">
            <a:avLst/>
          </a:prstGeom>
          <a:noFill/>
          <a:ln w="9525">
            <a:noFill/>
            <a:miter lim="800000"/>
            <a:headEnd/>
            <a:tailEnd/>
          </a:ln>
        </p:spPr>
        <p:txBody>
          <a:bodyPr wrap="none">
            <a:spAutoFit/>
          </a:bodyPr>
          <a:lstStyle/>
          <a:p>
            <a:pPr algn="r"/>
            <a:fld id="{1D68B21C-7709-4CE7-A88F-0F5920DC4830}" type="slidenum">
              <a:rPr lang="en-US" sz="1200">
                <a:solidFill>
                  <a:srgbClr val="898989"/>
                </a:solidFill>
              </a:rPr>
              <a:pPr algn="r"/>
              <a:t>8</a:t>
            </a:fld>
            <a:endParaRPr lang="en-US" sz="1200" dirty="0">
              <a:solidFill>
                <a:srgbClr val="898989"/>
              </a:solidFill>
            </a:endParaRPr>
          </a:p>
        </p:txBody>
      </p:sp>
    </p:spTree>
    <p:extLst>
      <p:ext uri="{BB962C8B-B14F-4D97-AF65-F5344CB8AC3E}">
        <p14:creationId xmlns:p14="http://schemas.microsoft.com/office/powerpoint/2010/main" val="157946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a:r>
              <a:rPr lang="fr-FR" sz="3200" b="1" dirty="0">
                <a:solidFill>
                  <a:schemeClr val="tx2"/>
                </a:solidFill>
                <a:ea typeface="ＭＳ Ｐゴシック" charset="-128"/>
              </a:rPr>
              <a:t>Identifier les défauts par le “</a:t>
            </a:r>
            <a:r>
              <a:rPr lang="fr-FR" sz="3200" b="1" dirty="0" err="1">
                <a:solidFill>
                  <a:schemeClr val="tx2"/>
                </a:solidFill>
                <a:ea typeface="ＭＳ Ｐゴシック" charset="-128"/>
              </a:rPr>
              <a:t>Sensemaking</a:t>
            </a:r>
            <a:r>
              <a:rPr lang="fr-FR" sz="3200" b="1" dirty="0" smtClean="0">
                <a:solidFill>
                  <a:schemeClr val="tx2"/>
                </a:solidFill>
                <a:ea typeface="ＭＳ Ｐゴシック" charset="-128"/>
              </a:rPr>
              <a:t>”</a:t>
            </a:r>
            <a:endParaRPr lang="fr-FR" sz="3200" b="1" dirty="0">
              <a:solidFill>
                <a:schemeClr val="tx2"/>
              </a:solidFill>
              <a:ea typeface="ＭＳ Ｐゴシック" charset="-128"/>
            </a:endParaRPr>
          </a:p>
        </p:txBody>
      </p:sp>
      <p:sp>
        <p:nvSpPr>
          <p:cNvPr id="3" name="Espace réservé du contenu 2"/>
          <p:cNvSpPr>
            <a:spLocks noGrp="1"/>
          </p:cNvSpPr>
          <p:nvPr>
            <p:ph sz="quarter" idx="10"/>
          </p:nvPr>
        </p:nvSpPr>
        <p:spPr/>
        <p:txBody>
          <a:bodyPr/>
          <a:lstStyle/>
          <a:p>
            <a:endParaRPr lang="fr-FR" dirty="0" smtClean="0">
              <a:hlinkClick r:id="rId3"/>
            </a:endParaRPr>
          </a:p>
          <a:p>
            <a:endParaRPr lang="fr-FR" dirty="0">
              <a:hlinkClick r:id="rId3"/>
            </a:endParaRPr>
          </a:p>
          <a:p>
            <a:r>
              <a:rPr lang="fr-FR" dirty="0" smtClean="0">
                <a:hlinkClick r:id="rId3"/>
              </a:rPr>
              <a:t>https</a:t>
            </a:r>
            <a:r>
              <a:rPr lang="fr-FR" dirty="0">
                <a:hlinkClick r:id="rId3"/>
              </a:rPr>
              <a:t>://www.ahrq.gov/hai/cusp/modules/identify/index.html</a:t>
            </a:r>
            <a:endParaRPr lang="fr-FR" dirty="0">
              <a:latin typeface="+mn-lt"/>
            </a:endParaRPr>
          </a:p>
        </p:txBody>
      </p:sp>
      <p:sp>
        <p:nvSpPr>
          <p:cNvPr id="5123" name="Slide Number Placeholder 3"/>
          <p:cNvSpPr>
            <a:spLocks noGrp="1"/>
          </p:cNvSpPr>
          <p:nvPr>
            <p:ph type="sldNum" sz="quarter" idx="12"/>
          </p:nvPr>
        </p:nvSpPr>
        <p:spPr bwMode="auto">
          <a:prstGeom prst="rect">
            <a:avLst/>
          </a:prstGeom>
          <a:noFill/>
          <a:ln>
            <a:miter lim="800000"/>
            <a:headEnd/>
            <a:tailEnd/>
          </a:ln>
        </p:spPr>
        <p:txBody>
          <a:bodyPr/>
          <a:lstStyle/>
          <a:p>
            <a:fld id="{EFD40D0F-9A7D-409A-9563-D81BB15683A8}" type="slidenum">
              <a:rPr lang="en-US"/>
              <a:pPr/>
              <a:t>9</a:t>
            </a:fld>
            <a:endParaRPr lang="en-US" dirty="0"/>
          </a:p>
        </p:txBody>
      </p:sp>
      <p:sp>
        <p:nvSpPr>
          <p:cNvPr id="5124" name="Rectangle 4"/>
          <p:cNvSpPr>
            <a:spLocks noChangeArrowheads="1"/>
          </p:cNvSpPr>
          <p:nvPr/>
        </p:nvSpPr>
        <p:spPr bwMode="auto">
          <a:xfrm>
            <a:off x="9855200" y="6129338"/>
            <a:ext cx="269875" cy="276225"/>
          </a:xfrm>
          <a:prstGeom prst="rect">
            <a:avLst/>
          </a:prstGeom>
          <a:noFill/>
          <a:ln w="9525">
            <a:noFill/>
            <a:miter lim="800000"/>
            <a:headEnd/>
            <a:tailEnd/>
          </a:ln>
        </p:spPr>
        <p:txBody>
          <a:bodyPr wrap="none">
            <a:spAutoFit/>
          </a:bodyPr>
          <a:lstStyle/>
          <a:p>
            <a:pPr algn="r"/>
            <a:fld id="{1D68B21C-7709-4CE7-A88F-0F5920DC4830}" type="slidenum">
              <a:rPr lang="en-US" sz="1200">
                <a:solidFill>
                  <a:srgbClr val="898989"/>
                </a:solidFill>
              </a:rPr>
              <a:pPr algn="r"/>
              <a:t>9</a:t>
            </a:fld>
            <a:endParaRPr lang="en-US" sz="1200" dirty="0">
              <a:solidFill>
                <a:srgbClr val="898989"/>
              </a:solidFill>
            </a:endParaRPr>
          </a:p>
        </p:txBody>
      </p:sp>
    </p:spTree>
    <p:extLst>
      <p:ext uri="{BB962C8B-B14F-4D97-AF65-F5344CB8AC3E}">
        <p14:creationId xmlns:p14="http://schemas.microsoft.com/office/powerpoint/2010/main" val="49562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1248</Words>
  <Application>Microsoft Office PowerPoint</Application>
  <PresentationFormat>Affichage à l'écran (4:3)</PresentationFormat>
  <Paragraphs>281</Paragraphs>
  <Slides>38</Slides>
  <Notes>10</Notes>
  <HiddenSlides>0</HiddenSlides>
  <MMClips>0</MMClips>
  <ScaleCrop>false</ScaleCrop>
  <HeadingPairs>
    <vt:vector size="4" baseType="variant">
      <vt:variant>
        <vt:lpstr>Thème</vt:lpstr>
      </vt:variant>
      <vt:variant>
        <vt:i4>4</vt:i4>
      </vt:variant>
      <vt:variant>
        <vt:lpstr>Titres des diapositives</vt:lpstr>
      </vt:variant>
      <vt:variant>
        <vt:i4>38</vt:i4>
      </vt:variant>
    </vt:vector>
  </HeadingPairs>
  <TitlesOfParts>
    <vt:vector size="42" baseType="lpstr">
      <vt:lpstr>Thème Office</vt:lpstr>
      <vt:lpstr>1_Office-Design</vt:lpstr>
      <vt:lpstr>Office Theme</vt:lpstr>
      <vt:lpstr>1_Thème Office</vt:lpstr>
      <vt:lpstr>Les méthodes d’implémentation disponibles</vt:lpstr>
      <vt:lpstr>Les principes</vt:lpstr>
      <vt:lpstr>Présentation PowerPoint</vt:lpstr>
      <vt:lpstr>Le modèle CUSP </vt:lpstr>
      <vt:lpstr>Les Modules CUSP </vt:lpstr>
      <vt:lpstr>Constituer l’équipe</vt:lpstr>
      <vt:lpstr>Engager les responsables d’établissement</vt:lpstr>
      <vt:lpstr>Comprendre la science de la sécurité </vt:lpstr>
      <vt:lpstr>Identifier les défauts par le “Sensemaking”</vt:lpstr>
      <vt:lpstr>Implémenter un travail  d’équipe et de communication</vt:lpstr>
      <vt:lpstr>Les boites à outils</vt:lpstr>
      <vt:lpstr>Engager par le 4 E’s</vt:lpstr>
      <vt:lpstr>Exemple du SUSP</vt:lpstr>
      <vt:lpstr>Engagement</vt:lpstr>
      <vt:lpstr>Formation</vt:lpstr>
      <vt:lpstr>Formation</vt:lpstr>
      <vt:lpstr>Exécution</vt:lpstr>
      <vt:lpstr>Exécution</vt:lpstr>
      <vt:lpstr>Evaluation</vt:lpstr>
      <vt:lpstr>Souhaits des professionnels</vt:lpstr>
      <vt:lpstr>Utilisation des données  pour améliorer les pratiques</vt:lpstr>
      <vt:lpstr>Amélioration du feedback HdM</vt:lpstr>
      <vt:lpstr>Amélioration du feedback HdM</vt:lpstr>
      <vt:lpstr>Feedback basé sur les normes sociales</vt:lpstr>
      <vt:lpstr>Expérience SUSP</vt:lpstr>
      <vt:lpstr>Stratégie multimodale </vt:lpstr>
      <vt:lpstr>Stratégie multimodale</vt:lpstr>
      <vt:lpstr>Stratégie multimodale</vt:lpstr>
      <vt:lpstr>Stratégie multimodale</vt:lpstr>
      <vt:lpstr>Stratégie multimodale</vt:lpstr>
      <vt:lpstr>Stratégie multimodale de l’OMS et 4’E</vt:lpstr>
      <vt:lpstr>BIM:  Barrier Identification and Mitigation-Tool</vt:lpstr>
      <vt:lpstr>BIM: Barrier Identification and Mitigation-Tool</vt:lpstr>
      <vt:lpstr>BIM: Barrier Identification and Mitigation-Tool</vt:lpstr>
      <vt:lpstr>BIM: Barrier Identification and Mitigation-Tool</vt:lpstr>
      <vt:lpstr>BIM: Barrier Identification and Mitigation-Tool</vt:lpstr>
      <vt:lpstr>BIM: Barrier Identification and Mitigation-Tool</vt:lpstr>
      <vt:lpstr>Présentation PowerPoint</vt:lpstr>
    </vt:vector>
  </TitlesOfParts>
  <Company>CHU de NANTES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BIRGAND Gabriel</dc:creator>
  <cp:lastModifiedBy>BIRGAND Gabriel</cp:lastModifiedBy>
  <cp:revision>117</cp:revision>
  <dcterms:created xsi:type="dcterms:W3CDTF">2018-03-08T09:30:34Z</dcterms:created>
  <dcterms:modified xsi:type="dcterms:W3CDTF">2019-11-29T05:52:07Z</dcterms:modified>
</cp:coreProperties>
</file>