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259" r:id="rId3"/>
    <p:sldId id="631" r:id="rId4"/>
    <p:sldId id="345" r:id="rId5"/>
    <p:sldId id="808" r:id="rId6"/>
    <p:sldId id="806" r:id="rId7"/>
    <p:sldId id="346" r:id="rId8"/>
    <p:sldId id="727" r:id="rId9"/>
    <p:sldId id="783" r:id="rId10"/>
    <p:sldId id="489" r:id="rId11"/>
    <p:sldId id="830" r:id="rId12"/>
    <p:sldId id="831" r:id="rId13"/>
    <p:sldId id="757" r:id="rId14"/>
    <p:sldId id="760" r:id="rId15"/>
    <p:sldId id="840" r:id="rId16"/>
    <p:sldId id="656" r:id="rId17"/>
    <p:sldId id="551" r:id="rId18"/>
    <p:sldId id="832" r:id="rId19"/>
    <p:sldId id="789" r:id="rId20"/>
    <p:sldId id="777" r:id="rId21"/>
    <p:sldId id="785" r:id="rId22"/>
    <p:sldId id="834" r:id="rId23"/>
    <p:sldId id="642" r:id="rId24"/>
    <p:sldId id="778" r:id="rId25"/>
    <p:sldId id="768" r:id="rId26"/>
    <p:sldId id="567" r:id="rId27"/>
    <p:sldId id="633" r:id="rId28"/>
    <p:sldId id="333" r:id="rId29"/>
    <p:sldId id="742" r:id="rId30"/>
    <p:sldId id="841" r:id="rId31"/>
    <p:sldId id="355" r:id="rId32"/>
    <p:sldId id="839" r:id="rId33"/>
    <p:sldId id="838" r:id="rId34"/>
    <p:sldId id="725" r:id="rId35"/>
    <p:sldId id="843" r:id="rId36"/>
    <p:sldId id="769" r:id="rId37"/>
    <p:sldId id="788" r:id="rId38"/>
    <p:sldId id="775" r:id="rId39"/>
    <p:sldId id="836" r:id="rId40"/>
    <p:sldId id="572" r:id="rId41"/>
    <p:sldId id="844" r:id="rId42"/>
    <p:sldId id="583" r:id="rId43"/>
    <p:sldId id="780" r:id="rId4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0000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37" autoAdjust="0"/>
  </p:normalViewPr>
  <p:slideViewPr>
    <p:cSldViewPr snapToGrid="0">
      <p:cViewPr varScale="1">
        <p:scale>
          <a:sx n="66" d="100"/>
          <a:sy n="66" d="100"/>
        </p:scale>
        <p:origin x="643" y="6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D99-485B-82A0-8AC9A4B7CB7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D99-485B-82A0-8AC9A4B7CB7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D99-485B-82A0-8AC9A4B7CB7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D99-485B-82A0-8AC9A4B7CB7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D99-485B-82A0-8AC9A4B7CB7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D99-485B-82A0-8AC9A4B7CB7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D99-485B-82A0-8AC9A4B7CB7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D99-485B-82A0-8AC9A4B7CB75}"/>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1D99-485B-82A0-8AC9A4B7CB75}"/>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1D99-485B-82A0-8AC9A4B7CB7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1-1D99-485B-82A0-8AC9A4B7CB7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3-1D99-485B-82A0-8AC9A4B7CB7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5-1D99-485B-82A0-8AC9A4B7CB7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7-1D99-485B-82A0-8AC9A4B7CB75}"/>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9-1D99-485B-82A0-8AC9A4B7CB75}"/>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B-1D99-485B-82A0-8AC9A4B7CB75}"/>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D-1D99-485B-82A0-8AC9A4B7CB75}"/>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F-1D99-485B-82A0-8AC9A4B7CB75}"/>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1-1D99-485B-82A0-8AC9A4B7CB75}"/>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13-1D99-485B-82A0-8AC9A4B7CB75}"/>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Feuil1!$A$2:$A$11</c:f>
              <c:strCache>
                <c:ptCount val="7"/>
                <c:pt idx="0">
                  <c:v>Pulmonaire</c:v>
                </c:pt>
                <c:pt idx="1">
                  <c:v>Disséminée</c:v>
                </c:pt>
                <c:pt idx="2">
                  <c:v>Ganglionnaire</c:v>
                </c:pt>
                <c:pt idx="3">
                  <c:v>Colique</c:v>
                </c:pt>
                <c:pt idx="4">
                  <c:v>Laryngée</c:v>
                </c:pt>
                <c:pt idx="5">
                  <c:v>Méningoencéphalite</c:v>
                </c:pt>
                <c:pt idx="6">
                  <c:v>Cutanée</c:v>
                </c:pt>
              </c:strCache>
            </c:strRef>
          </c:cat>
          <c:val>
            <c:numRef>
              <c:f>Feuil1!$B$2:$B$11</c:f>
              <c:numCache>
                <c:formatCode>General</c:formatCode>
                <c:ptCount val="10"/>
                <c:pt idx="0">
                  <c:v>27</c:v>
                </c:pt>
                <c:pt idx="1">
                  <c:v>23</c:v>
                </c:pt>
                <c:pt idx="2">
                  <c:v>23</c:v>
                </c:pt>
                <c:pt idx="3">
                  <c:v>6</c:v>
                </c:pt>
                <c:pt idx="4">
                  <c:v>4</c:v>
                </c:pt>
                <c:pt idx="5">
                  <c:v>4</c:v>
                </c:pt>
                <c:pt idx="6">
                  <c:v>1</c:v>
                </c:pt>
              </c:numCache>
            </c:numRef>
          </c:val>
          <c:extLst>
            <c:ext xmlns:c16="http://schemas.microsoft.com/office/drawing/2014/chart" uri="{C3380CC4-5D6E-409C-BE32-E72D297353CC}">
              <c16:uniqueId val="{00000014-1D99-485B-82A0-8AC9A4B7CB7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92E-47DA-AD99-088A13169C8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92E-47DA-AD99-088A13169C8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92E-47DA-AD99-088A13169C8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92E-47DA-AD99-088A13169C8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092E-47DA-AD99-088A13169C8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92E-47DA-AD99-088A13169C8D}"/>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92E-47DA-AD99-088A13169C8D}"/>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92E-47DA-AD99-088A13169C8D}"/>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092E-47DA-AD99-088A13169C8D}"/>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092E-47DA-AD99-088A13169C8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1-092E-47DA-AD99-088A13169C8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2-092E-47DA-AD99-088A13169C8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3-092E-47DA-AD99-088A13169C8D}"/>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4-092E-47DA-AD99-088A13169C8D}"/>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8-092E-47DA-AD99-088A13169C8D}"/>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5-092E-47DA-AD99-088A13169C8D}"/>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9-092E-47DA-AD99-088A13169C8D}"/>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7-092E-47DA-AD99-088A13169C8D}"/>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A-092E-47DA-AD99-088A13169C8D}"/>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6-092E-47DA-AD99-088A13169C8D}"/>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Feuil1!$A$2:$A$11</c:f>
              <c:strCache>
                <c:ptCount val="10"/>
                <c:pt idx="0">
                  <c:v>69 BK</c:v>
                </c:pt>
                <c:pt idx="1">
                  <c:v>23 VZV compliqué</c:v>
                </c:pt>
                <c:pt idx="2">
                  <c:v>23 Légionella</c:v>
                </c:pt>
                <c:pt idx="3">
                  <c:v>6 Pneumocystis</c:v>
                </c:pt>
                <c:pt idx="4">
                  <c:v>4 Listeria</c:v>
                </c:pt>
                <c:pt idx="5">
                  <c:v>4 Nocardia</c:v>
                </c:pt>
                <c:pt idx="6">
                  <c:v>3 MAC</c:v>
                </c:pt>
                <c:pt idx="7">
                  <c:v>3 Aspergillus</c:v>
                </c:pt>
                <c:pt idx="8">
                  <c:v>1 CMV</c:v>
                </c:pt>
                <c:pt idx="9">
                  <c:v> 13 Autres</c:v>
                </c:pt>
              </c:strCache>
            </c:strRef>
          </c:cat>
          <c:val>
            <c:numRef>
              <c:f>Feuil1!$B$2:$B$11</c:f>
              <c:numCache>
                <c:formatCode>General</c:formatCode>
                <c:ptCount val="10"/>
                <c:pt idx="0">
                  <c:v>53</c:v>
                </c:pt>
                <c:pt idx="1">
                  <c:v>23</c:v>
                </c:pt>
                <c:pt idx="2">
                  <c:v>23</c:v>
                </c:pt>
                <c:pt idx="3">
                  <c:v>6</c:v>
                </c:pt>
                <c:pt idx="4">
                  <c:v>4</c:v>
                </c:pt>
                <c:pt idx="5">
                  <c:v>4</c:v>
                </c:pt>
                <c:pt idx="6">
                  <c:v>4</c:v>
                </c:pt>
                <c:pt idx="7">
                  <c:v>3</c:v>
                </c:pt>
                <c:pt idx="8">
                  <c:v>1</c:v>
                </c:pt>
                <c:pt idx="9">
                  <c:v>13</c:v>
                </c:pt>
              </c:numCache>
            </c:numRef>
          </c:val>
          <c:extLst>
            <c:ext xmlns:c16="http://schemas.microsoft.com/office/drawing/2014/chart" uri="{C3380CC4-5D6E-409C-BE32-E72D297353CC}">
              <c16:uniqueId val="{00000000-092E-47DA-AD99-088A13169C8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EDF1B5C-280C-45DD-A447-E3B037224487}" type="datetimeFigureOut">
              <a:rPr lang="fr-FR" smtClean="0"/>
              <a:t>15/10/2020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949B91B-81FC-46B1-86D8-704597C604D6}" type="slidenum">
              <a:rPr lang="fr-FR" smtClean="0"/>
              <a:t>‹N°›</a:t>
            </a:fld>
            <a:endParaRPr lang="fr-FR"/>
          </a:p>
        </p:txBody>
      </p:sp>
    </p:spTree>
    <p:extLst>
      <p:ext uri="{BB962C8B-B14F-4D97-AF65-F5344CB8AC3E}">
        <p14:creationId xmlns:p14="http://schemas.microsoft.com/office/powerpoint/2010/main" val="896988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EA7CCD-123E-4836-8B6F-57F20BEC0FEF}" type="datetimeFigureOut">
              <a:rPr lang="fr-FR" smtClean="0"/>
              <a:t>15/10/2020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4E89FF-3D7D-4247-8E9E-33FBCD021E23}" type="slidenum">
              <a:rPr lang="fr-FR" smtClean="0"/>
              <a:t>‹N°›</a:t>
            </a:fld>
            <a:endParaRPr lang="fr-FR"/>
          </a:p>
        </p:txBody>
      </p:sp>
    </p:spTree>
    <p:extLst>
      <p:ext uri="{BB962C8B-B14F-4D97-AF65-F5344CB8AC3E}">
        <p14:creationId xmlns:p14="http://schemas.microsoft.com/office/powerpoint/2010/main" val="50872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6213783/#ref-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B607A8-508B-41F5-8C36-3ABD2C02667C}" type="slidenum">
              <a:rPr lang="fr-FR" smtClean="0"/>
              <a:pPr/>
              <a:t>1</a:t>
            </a:fld>
            <a:endParaRPr lang="fr-FR" dirty="0"/>
          </a:p>
        </p:txBody>
      </p:sp>
    </p:spTree>
    <p:extLst>
      <p:ext uri="{BB962C8B-B14F-4D97-AF65-F5344CB8AC3E}">
        <p14:creationId xmlns:p14="http://schemas.microsoft.com/office/powerpoint/2010/main" val="6909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7497EE97-4681-4C96-BF5D-3A67E291F23E}"/>
              </a:ext>
            </a:extLst>
          </p:cNvPr>
          <p:cNvSpPr>
            <a:spLocks noGrp="1" noRot="1" noChangeAspect="1" noChangeArrowheads="1" noTextEdit="1"/>
          </p:cNvSpPr>
          <p:nvPr>
            <p:ph type="sldImg"/>
          </p:nvPr>
        </p:nvSpPr>
        <p:spPr>
          <a:ln/>
        </p:spPr>
      </p:sp>
      <p:sp>
        <p:nvSpPr>
          <p:cNvPr id="19459" name="Espace réservé des commentaires 2">
            <a:extLst>
              <a:ext uri="{FF2B5EF4-FFF2-40B4-BE49-F238E27FC236}">
                <a16:creationId xmlns:a16="http://schemas.microsoft.com/office/drawing/2014/main" id="{57268E54-AEE5-4BDE-B079-F8868D145C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en-US" altLang="fr-FR" dirty="0"/>
              <a:t>the infection risk in an individual patient is influenced by treatment with different doses of glucocorticoids or by treatment with anti-TNF agents compared with DMARDs. The rates further describe how the risk increases if a patient has one, two or three risk factors for serious infection (greater age, comorbid conditions such as chronic lung disease or chronic renal disease, or history of serious infection). The risk of infection increases steadily with the number of risk factors and with the dose of glucocorticoids, both in the anti-TNF and DMARD treatment groups.</a:t>
            </a:r>
          </a:p>
          <a:p>
            <a:endParaRPr lang="en-US" altLang="fr-FR" dirty="0"/>
          </a:p>
          <a:p>
            <a:r>
              <a:rPr lang="en-US" altLang="fr-FR" dirty="0"/>
              <a:t>Data from patients with RA enrolled in the German biologics register RABBIT were used for analysis. Baseline patient characteristics, time-varying risk factors (treatment changes, functional capacity) and selection processes caused by dropout, death or switching to non-anti-TNF treatment were taken into account to estimate the adjusted incidence rate ratios (</a:t>
            </a:r>
            <a:r>
              <a:rPr lang="en-US" altLang="fr-FR" dirty="0" err="1"/>
              <a:t>IRR</a:t>
            </a:r>
            <a:r>
              <a:rPr lang="en-US" altLang="fr-FR" baseline="-25000" dirty="0" err="1"/>
              <a:t>adj</a:t>
            </a:r>
            <a:r>
              <a:rPr lang="en-US" altLang="fr-FR" dirty="0"/>
              <a:t>) of serious infection during treatment with TNF inhibitors compared with non-biological disease-modifying antirheumatic drug treatment.</a:t>
            </a:r>
          </a:p>
          <a:p>
            <a:r>
              <a:rPr lang="en-US" altLang="fr-FR" dirty="0"/>
              <a:t>Data were available on 5044 patients, in whom 392 serious infections occurred. The crude rates of serious infections in patients treated with TNF inhibitors declined over the first 3 years of observation (from 4.8 to 2.2/100 patient-years). This decline was driven by (1) treatment termination or loss to follow-up in patients at increased risk and (2) a risk reduction through decreasing glucocorticoid doses and improvement in function. Adjusted for selection processes and time-varying risk factors, the following parameters assessed at baseline (age, chronic diseases) or at follow-up prior to the infection were significantly associated with an increased risk: age &gt;60 years, chronic lung or renal disease, low functional capacity, history of serious infections, treatment with glucocorticoids (7.5–14 mg/day, </a:t>
            </a:r>
            <a:r>
              <a:rPr lang="en-US" altLang="fr-FR" dirty="0" err="1"/>
              <a:t>IRR</a:t>
            </a:r>
            <a:r>
              <a:rPr lang="en-US" altLang="fr-FR" baseline="-25000" dirty="0" err="1"/>
              <a:t>adj</a:t>
            </a:r>
            <a:r>
              <a:rPr lang="en-US" altLang="fr-FR" dirty="0"/>
              <a:t> 2.1 (95% CI 1.4 to 3.2); ≥15 mg/day, </a:t>
            </a:r>
            <a:r>
              <a:rPr lang="en-US" altLang="fr-FR" dirty="0" err="1"/>
              <a:t>IRR</a:t>
            </a:r>
            <a:r>
              <a:rPr lang="en-US" altLang="fr-FR" baseline="-25000" dirty="0" err="1"/>
              <a:t>adj</a:t>
            </a:r>
            <a:r>
              <a:rPr lang="en-US" altLang="fr-FR" dirty="0"/>
              <a:t> 4.7 (95% CI 2.4 to 9.4)) and treatment with TNFα inhibitors (</a:t>
            </a:r>
            <a:r>
              <a:rPr lang="en-US" altLang="fr-FR" dirty="0" err="1"/>
              <a:t>IRR</a:t>
            </a:r>
            <a:r>
              <a:rPr lang="en-US" altLang="fr-FR" baseline="-25000" dirty="0" err="1"/>
              <a:t>adj</a:t>
            </a:r>
            <a:r>
              <a:rPr lang="en-US" altLang="fr-FR" dirty="0"/>
              <a:t> 1.8 (95% CI 1.2 to 2.7)).</a:t>
            </a:r>
          </a:p>
          <a:p>
            <a:r>
              <a:rPr lang="en-US" altLang="fr-FR" b="1" dirty="0"/>
              <a:t>Conclusion</a:t>
            </a:r>
          </a:p>
          <a:p>
            <a:r>
              <a:rPr lang="en-US" altLang="fr-FR" dirty="0"/>
              <a:t>Reasons for the decline in infection rates observed at the group level were identified. The results enable expected infection rates to be calculated in individual patients based on their risk profiles.</a:t>
            </a:r>
          </a:p>
          <a:p>
            <a:endParaRPr lang="fr-FR" altLang="fr-FR" dirty="0"/>
          </a:p>
        </p:txBody>
      </p:sp>
      <p:sp>
        <p:nvSpPr>
          <p:cNvPr id="19460" name="Espace réservé du numéro de diapositive 3">
            <a:extLst>
              <a:ext uri="{FF2B5EF4-FFF2-40B4-BE49-F238E27FC236}">
                <a16:creationId xmlns:a16="http://schemas.microsoft.com/office/drawing/2014/main" id="{68F2B6D3-B922-4FB7-85F0-80964ECC62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B560DA5-A5CC-44F8-8CDE-ED258CD0CA3B}" type="slidenum">
              <a:rPr lang="fr-FR" altLang="en-US" smtClean="0">
                <a:latin typeface="Comic Sans MS" panose="030F0702030302020204" pitchFamily="66" charset="0"/>
                <a:ea typeface="MS PGothic" panose="020B0600070205080204" pitchFamily="34" charset="-128"/>
              </a:rPr>
              <a:pPr/>
              <a:t>14</a:t>
            </a:fld>
            <a:endParaRPr lang="fr-FR" altLang="en-US">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24366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B607A8-508B-41F5-8C36-3ABD2C02667C}" type="slidenum">
              <a:rPr lang="fr-FR" smtClean="0"/>
              <a:pPr/>
              <a:t>15</a:t>
            </a:fld>
            <a:endParaRPr lang="fr-FR" dirty="0"/>
          </a:p>
        </p:txBody>
      </p:sp>
    </p:spTree>
    <p:extLst>
      <p:ext uri="{BB962C8B-B14F-4D97-AF65-F5344CB8AC3E}">
        <p14:creationId xmlns:p14="http://schemas.microsoft.com/office/powerpoint/2010/main" val="199739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B607A8-508B-41F5-8C36-3ABD2C02667C}" type="slidenum">
              <a:rPr lang="fr-FR" smtClean="0"/>
              <a:pPr/>
              <a:t>16</a:t>
            </a:fld>
            <a:endParaRPr lang="fr-FR"/>
          </a:p>
        </p:txBody>
      </p:sp>
    </p:spTree>
    <p:extLst>
      <p:ext uri="{BB962C8B-B14F-4D97-AF65-F5344CB8AC3E}">
        <p14:creationId xmlns:p14="http://schemas.microsoft.com/office/powerpoint/2010/main" val="337642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A2D246E-07C1-4353-967C-40BA864A82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2F8785D-703E-4BA9-9F61-E227AAF919AE}" type="slidenum">
              <a:rPr lang="fr-FR" altLang="fr-FR" smtClean="0">
                <a:latin typeface="Arial" panose="020B0604020202020204" pitchFamily="34" charset="0"/>
              </a:rPr>
              <a:pPr/>
              <a:t>17</a:t>
            </a:fld>
            <a:endParaRPr lang="fr-FR" altLang="fr-FR">
              <a:latin typeface="Arial" panose="020B0604020202020204" pitchFamily="34" charset="0"/>
            </a:endParaRPr>
          </a:p>
        </p:txBody>
      </p:sp>
      <p:sp>
        <p:nvSpPr>
          <p:cNvPr id="31747" name="Rectangle 7">
            <a:extLst>
              <a:ext uri="{FF2B5EF4-FFF2-40B4-BE49-F238E27FC236}">
                <a16:creationId xmlns:a16="http://schemas.microsoft.com/office/drawing/2014/main" id="{9F46FE15-1D96-4458-BD10-16BA789C658C}"/>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6C099C9D-E8AF-4B53-A534-3DEF1E62F49D}" type="slidenum">
              <a:rPr lang="fr-FR" altLang="fr-FR" sz="1200">
                <a:latin typeface="Arial" panose="020B0604020202020204" pitchFamily="34" charset="0"/>
                <a:cs typeface="Arial" panose="020B0604020202020204" pitchFamily="34" charset="0"/>
              </a:rPr>
              <a:pPr algn="r" eaLnBrk="1" hangingPunct="1"/>
              <a:t>17</a:t>
            </a:fld>
            <a:endParaRPr lang="fr-FR" altLang="fr-FR" sz="1200">
              <a:latin typeface="Arial" panose="020B0604020202020204" pitchFamily="34" charset="0"/>
              <a:cs typeface="Arial" panose="020B0604020202020204" pitchFamily="34" charset="0"/>
            </a:endParaRPr>
          </a:p>
        </p:txBody>
      </p:sp>
      <p:sp>
        <p:nvSpPr>
          <p:cNvPr id="31748" name="Rectangle 7">
            <a:extLst>
              <a:ext uri="{FF2B5EF4-FFF2-40B4-BE49-F238E27FC236}">
                <a16:creationId xmlns:a16="http://schemas.microsoft.com/office/drawing/2014/main" id="{015F56BD-4D3B-45E6-A701-C4DDED4F9329}"/>
              </a:ext>
            </a:extLst>
          </p:cNvPr>
          <p:cNvSpPr txBox="1">
            <a:spLocks noGrp="1" noChangeArrowheads="1"/>
          </p:cNvSpPr>
          <p:nvPr/>
        </p:nvSpPr>
        <p:spPr bwMode="auto">
          <a:xfrm>
            <a:off x="3852016" y="9428583"/>
            <a:ext cx="29440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1" tIns="45766" rIns="91531" bIns="45766" anchor="b"/>
          <a:lstStyle>
            <a:lvl1pPr defTabSz="915988">
              <a:defRPr>
                <a:solidFill>
                  <a:schemeClr val="tx1"/>
                </a:solidFill>
                <a:latin typeface="Garamond" panose="02020404030301010803" pitchFamily="18" charset="0"/>
              </a:defRPr>
            </a:lvl1pPr>
            <a:lvl2pPr marL="742950" indent="-285750" defTabSz="915988">
              <a:defRPr>
                <a:solidFill>
                  <a:schemeClr val="tx1"/>
                </a:solidFill>
                <a:latin typeface="Garamond" panose="02020404030301010803" pitchFamily="18" charset="0"/>
              </a:defRPr>
            </a:lvl2pPr>
            <a:lvl3pPr marL="1143000" indent="-228600" defTabSz="915988">
              <a:defRPr>
                <a:solidFill>
                  <a:schemeClr val="tx1"/>
                </a:solidFill>
                <a:latin typeface="Garamond" panose="02020404030301010803" pitchFamily="18" charset="0"/>
              </a:defRPr>
            </a:lvl3pPr>
            <a:lvl4pPr marL="1600200" indent="-228600" defTabSz="915988">
              <a:defRPr>
                <a:solidFill>
                  <a:schemeClr val="tx1"/>
                </a:solidFill>
                <a:latin typeface="Garamond" panose="02020404030301010803" pitchFamily="18" charset="0"/>
              </a:defRPr>
            </a:lvl4pPr>
            <a:lvl5pPr marL="2057400" indent="-228600" defTabSz="915988">
              <a:defRPr>
                <a:solidFill>
                  <a:schemeClr val="tx1"/>
                </a:solidFill>
                <a:latin typeface="Garamond" panose="02020404030301010803" pitchFamily="18" charset="0"/>
              </a:defRPr>
            </a:lvl5pPr>
            <a:lvl6pPr marL="2514600" indent="-228600" defTabSz="915988" eaLnBrk="0" fontAlgn="base" hangingPunct="0">
              <a:spcBef>
                <a:spcPct val="0"/>
              </a:spcBef>
              <a:spcAft>
                <a:spcPct val="0"/>
              </a:spcAft>
              <a:defRPr>
                <a:solidFill>
                  <a:schemeClr val="tx1"/>
                </a:solidFill>
                <a:latin typeface="Garamond" panose="02020404030301010803" pitchFamily="18" charset="0"/>
              </a:defRPr>
            </a:lvl6pPr>
            <a:lvl7pPr marL="2971800" indent="-228600" defTabSz="915988" eaLnBrk="0" fontAlgn="base" hangingPunct="0">
              <a:spcBef>
                <a:spcPct val="0"/>
              </a:spcBef>
              <a:spcAft>
                <a:spcPct val="0"/>
              </a:spcAft>
              <a:defRPr>
                <a:solidFill>
                  <a:schemeClr val="tx1"/>
                </a:solidFill>
                <a:latin typeface="Garamond" panose="02020404030301010803" pitchFamily="18" charset="0"/>
              </a:defRPr>
            </a:lvl7pPr>
            <a:lvl8pPr marL="3429000" indent="-228600" defTabSz="915988" eaLnBrk="0" fontAlgn="base" hangingPunct="0">
              <a:spcBef>
                <a:spcPct val="0"/>
              </a:spcBef>
              <a:spcAft>
                <a:spcPct val="0"/>
              </a:spcAft>
              <a:defRPr>
                <a:solidFill>
                  <a:schemeClr val="tx1"/>
                </a:solidFill>
                <a:latin typeface="Garamond" panose="02020404030301010803" pitchFamily="18" charset="0"/>
              </a:defRPr>
            </a:lvl8pPr>
            <a:lvl9pPr marL="3886200" indent="-228600" defTabSz="915988"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184DA178-5CB5-4E62-ADBE-0B60223CF542}" type="slidenum">
              <a:rPr lang="en-US" altLang="fr-FR" sz="1200">
                <a:cs typeface="Arial" panose="020B0604020202020204" pitchFamily="34" charset="0"/>
              </a:rPr>
              <a:pPr algn="r" eaLnBrk="1" hangingPunct="1"/>
              <a:t>17</a:t>
            </a:fld>
            <a:endParaRPr lang="en-US" altLang="fr-FR" sz="1200">
              <a:cs typeface="Arial" panose="020B0604020202020204" pitchFamily="34" charset="0"/>
            </a:endParaRPr>
          </a:p>
        </p:txBody>
      </p:sp>
      <p:sp>
        <p:nvSpPr>
          <p:cNvPr id="31749" name="Rectangle 2">
            <a:extLst>
              <a:ext uri="{FF2B5EF4-FFF2-40B4-BE49-F238E27FC236}">
                <a16:creationId xmlns:a16="http://schemas.microsoft.com/office/drawing/2014/main" id="{56F93386-E955-412F-A1BA-3A7E2B68670F}"/>
              </a:ext>
            </a:extLst>
          </p:cNvPr>
          <p:cNvSpPr>
            <a:spLocks noGrp="1" noRot="1" noChangeAspect="1" noChangeArrowheads="1" noTextEdit="1"/>
          </p:cNvSpPr>
          <p:nvPr>
            <p:ph type="sldImg"/>
          </p:nvPr>
        </p:nvSpPr>
        <p:spPr>
          <a:ln/>
        </p:spPr>
      </p:sp>
      <p:sp>
        <p:nvSpPr>
          <p:cNvPr id="31750" name="Rectangle 3">
            <a:extLst>
              <a:ext uri="{FF2B5EF4-FFF2-40B4-BE49-F238E27FC236}">
                <a16:creationId xmlns:a16="http://schemas.microsoft.com/office/drawing/2014/main" id="{FF1BF616-FFF4-4760-9516-914750018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cs typeface="Arial" panose="020B0604020202020204" pitchFamily="34" charset="0"/>
              </a:rPr>
              <a:t>Tous anti TNF : RR = 4,6 (1,8-11,9)</a:t>
            </a:r>
          </a:p>
          <a:p>
            <a:pPr eaLnBrk="1" hangingPunct="1">
              <a:spcBef>
                <a:spcPct val="0"/>
              </a:spcBef>
            </a:pPr>
            <a:r>
              <a:rPr lang="fr-FR" altLang="fr-FR">
                <a:cs typeface="Arial" panose="020B0604020202020204" pitchFamily="34" charset="0"/>
              </a:rPr>
              <a:t>Ce risque augmenté dans les 3 premiers mois se normalise apres 1 an</a:t>
            </a:r>
          </a:p>
          <a:p>
            <a:pPr eaLnBrk="1" hangingPunct="1">
              <a:spcBef>
                <a:spcPct val="0"/>
              </a:spcBef>
              <a:spcAft>
                <a:spcPct val="10000"/>
              </a:spcAft>
              <a:buClr>
                <a:srgbClr val="0066FF"/>
              </a:buClr>
              <a:buFont typeface="Wingdings 2" panose="05020102010507070707" pitchFamily="18" charset="2"/>
              <a:buChar char=""/>
            </a:pPr>
            <a:r>
              <a:rPr lang="fr-FR" altLang="fr-FR" b="1">
                <a:cs typeface="Arial" panose="020B0604020202020204" pitchFamily="34" charset="0"/>
              </a:rPr>
              <a:t>La diminution graduelle du risque sur 6 mois est en partie liée à l’exclusion progressive</a:t>
            </a:r>
            <a:br>
              <a:rPr lang="fr-FR" altLang="fr-FR" b="1">
                <a:cs typeface="Arial" panose="020B0604020202020204" pitchFamily="34" charset="0"/>
              </a:rPr>
            </a:br>
            <a:r>
              <a:rPr lang="fr-FR" altLang="fr-FR" b="1">
                <a:cs typeface="Arial" panose="020B0604020202020204" pitchFamily="34" charset="0"/>
              </a:rPr>
              <a:t>des patients à haut risque</a:t>
            </a:r>
          </a:p>
          <a:p>
            <a:pPr eaLnBrk="1" hangingPunct="1">
              <a:spcBef>
                <a:spcPct val="0"/>
              </a:spcBef>
            </a:pPr>
            <a:endParaRPr lang="en-US" altLang="fr-FR">
              <a:cs typeface="Arial" panose="020B0604020202020204" pitchFamily="34" charset="0"/>
            </a:endParaRPr>
          </a:p>
        </p:txBody>
      </p:sp>
    </p:spTree>
    <p:extLst>
      <p:ext uri="{BB962C8B-B14F-4D97-AF65-F5344CB8AC3E}">
        <p14:creationId xmlns:p14="http://schemas.microsoft.com/office/powerpoint/2010/main" val="106887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C247E32-4648-443C-9A22-E9F8B5B8C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E8B1875-1ACF-4789-974E-99A6FB86CE3C}" type="slidenum">
              <a:rPr lang="fr-FR" altLang="fr-FR" smtClean="0">
                <a:latin typeface="Arial" panose="020B0604020202020204" pitchFamily="34" charset="0"/>
              </a:rPr>
              <a:pPr/>
              <a:t>20</a:t>
            </a:fld>
            <a:endParaRPr lang="fr-FR" altLang="fr-FR">
              <a:latin typeface="Arial" panose="020B0604020202020204" pitchFamily="34" charset="0"/>
            </a:endParaRPr>
          </a:p>
        </p:txBody>
      </p:sp>
      <p:sp>
        <p:nvSpPr>
          <p:cNvPr id="35843" name="Rectangle 7">
            <a:extLst>
              <a:ext uri="{FF2B5EF4-FFF2-40B4-BE49-F238E27FC236}">
                <a16:creationId xmlns:a16="http://schemas.microsoft.com/office/drawing/2014/main" id="{75ADDD04-C686-47B3-9A3C-EC1C6E73A314}"/>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A94A7104-651F-48A2-B8AA-873E20F0DE9A}" type="slidenum">
              <a:rPr lang="fr-FR" altLang="fr-FR" sz="1200">
                <a:latin typeface="Arial" panose="020B0604020202020204" pitchFamily="34" charset="0"/>
                <a:cs typeface="Arial" panose="020B0604020202020204" pitchFamily="34" charset="0"/>
              </a:rPr>
              <a:pPr algn="r" eaLnBrk="1" hangingPunct="1"/>
              <a:t>20</a:t>
            </a:fld>
            <a:endParaRPr lang="fr-FR" altLang="fr-FR" sz="1200">
              <a:latin typeface="Arial" panose="020B0604020202020204" pitchFamily="34" charset="0"/>
              <a:cs typeface="Arial" panose="020B0604020202020204" pitchFamily="34" charset="0"/>
            </a:endParaRPr>
          </a:p>
        </p:txBody>
      </p:sp>
      <p:sp>
        <p:nvSpPr>
          <p:cNvPr id="35844" name="Rectangle 2">
            <a:extLst>
              <a:ext uri="{FF2B5EF4-FFF2-40B4-BE49-F238E27FC236}">
                <a16:creationId xmlns:a16="http://schemas.microsoft.com/office/drawing/2014/main" id="{0F022005-4FB5-4C57-A979-0F63D5C0DDAF}"/>
              </a:ext>
            </a:extLst>
          </p:cNvPr>
          <p:cNvSpPr>
            <a:spLocks noGrp="1" noRot="1" noChangeAspect="1" noChangeArrowheads="1" noTextEdit="1"/>
          </p:cNvSpPr>
          <p:nvPr>
            <p:ph type="sldImg"/>
          </p:nvPr>
        </p:nvSpPr>
        <p:spPr>
          <a:ln cap="flat"/>
        </p:spPr>
      </p:sp>
      <p:sp>
        <p:nvSpPr>
          <p:cNvPr id="35845" name="Rectangle 3">
            <a:extLst>
              <a:ext uri="{FF2B5EF4-FFF2-40B4-BE49-F238E27FC236}">
                <a16:creationId xmlns:a16="http://schemas.microsoft.com/office/drawing/2014/main" id="{2737FE62-62D2-4DE8-9C99-F548455FB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690892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199DB1ED-71DE-4E89-AB7A-1F3291A7AFE2}"/>
              </a:ext>
            </a:extLst>
          </p:cNvPr>
          <p:cNvSpPr>
            <a:spLocks noGrp="1" noRot="1" noChangeAspect="1" noChangeArrowheads="1" noTextEdit="1"/>
          </p:cNvSpPr>
          <p:nvPr>
            <p:ph type="sldImg"/>
          </p:nvPr>
        </p:nvSpPr>
        <p:spPr>
          <a:ln/>
        </p:spPr>
      </p:sp>
      <p:sp>
        <p:nvSpPr>
          <p:cNvPr id="21507" name="Espace réservé des commentaires 2">
            <a:extLst>
              <a:ext uri="{FF2B5EF4-FFF2-40B4-BE49-F238E27FC236}">
                <a16:creationId xmlns:a16="http://schemas.microsoft.com/office/drawing/2014/main" id="{46A41239-4325-410A-B59B-5363C4BC36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21508" name="Espace réservé du numéro de diapositive 3">
            <a:extLst>
              <a:ext uri="{FF2B5EF4-FFF2-40B4-BE49-F238E27FC236}">
                <a16:creationId xmlns:a16="http://schemas.microsoft.com/office/drawing/2014/main" id="{8511B91A-221D-4144-B7BD-A3EF7B3FE0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BC2E8BA-4621-4DB6-8E97-64EDEC106CAC}" type="slidenum">
              <a:rPr lang="en-US" altLang="fr-FR" smtClean="0">
                <a:latin typeface="Comic Sans MS" panose="030F0702030302020204" pitchFamily="66" charset="0"/>
                <a:ea typeface="MS PGothic" panose="020B0600070205080204" pitchFamily="34" charset="-128"/>
              </a:rPr>
              <a:pPr/>
              <a:t>21</a:t>
            </a:fld>
            <a:endParaRPr lang="en-US" altLang="fr-FR">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402635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C247E32-4648-443C-9A22-E9F8B5B8C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E8B1875-1ACF-4789-974E-99A6FB86CE3C}" type="slidenum">
              <a:rPr lang="fr-FR" altLang="fr-FR" smtClean="0">
                <a:latin typeface="Arial" panose="020B0604020202020204" pitchFamily="34" charset="0"/>
              </a:rPr>
              <a:pPr/>
              <a:t>22</a:t>
            </a:fld>
            <a:endParaRPr lang="fr-FR" altLang="fr-FR">
              <a:latin typeface="Arial" panose="020B0604020202020204" pitchFamily="34" charset="0"/>
            </a:endParaRPr>
          </a:p>
        </p:txBody>
      </p:sp>
      <p:sp>
        <p:nvSpPr>
          <p:cNvPr id="35843" name="Rectangle 7">
            <a:extLst>
              <a:ext uri="{FF2B5EF4-FFF2-40B4-BE49-F238E27FC236}">
                <a16:creationId xmlns:a16="http://schemas.microsoft.com/office/drawing/2014/main" id="{75ADDD04-C686-47B3-9A3C-EC1C6E73A314}"/>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A94A7104-651F-48A2-B8AA-873E20F0DE9A}" type="slidenum">
              <a:rPr lang="fr-FR" altLang="fr-FR" sz="1200">
                <a:latin typeface="Arial" panose="020B0604020202020204" pitchFamily="34" charset="0"/>
                <a:cs typeface="Arial" panose="020B0604020202020204" pitchFamily="34" charset="0"/>
              </a:rPr>
              <a:pPr algn="r" eaLnBrk="1" hangingPunct="1"/>
              <a:t>22</a:t>
            </a:fld>
            <a:endParaRPr lang="fr-FR" altLang="fr-FR" sz="1200">
              <a:latin typeface="Arial" panose="020B0604020202020204" pitchFamily="34" charset="0"/>
              <a:cs typeface="Arial" panose="020B0604020202020204" pitchFamily="34" charset="0"/>
            </a:endParaRPr>
          </a:p>
        </p:txBody>
      </p:sp>
      <p:sp>
        <p:nvSpPr>
          <p:cNvPr id="35844" name="Rectangle 2">
            <a:extLst>
              <a:ext uri="{FF2B5EF4-FFF2-40B4-BE49-F238E27FC236}">
                <a16:creationId xmlns:a16="http://schemas.microsoft.com/office/drawing/2014/main" id="{0F022005-4FB5-4C57-A979-0F63D5C0DDAF}"/>
              </a:ext>
            </a:extLst>
          </p:cNvPr>
          <p:cNvSpPr>
            <a:spLocks noGrp="1" noRot="1" noChangeAspect="1" noChangeArrowheads="1" noTextEdit="1"/>
          </p:cNvSpPr>
          <p:nvPr>
            <p:ph type="sldImg"/>
          </p:nvPr>
        </p:nvSpPr>
        <p:spPr>
          <a:ln cap="flat"/>
        </p:spPr>
      </p:sp>
      <p:sp>
        <p:nvSpPr>
          <p:cNvPr id="35845" name="Rectangle 3">
            <a:extLst>
              <a:ext uri="{FF2B5EF4-FFF2-40B4-BE49-F238E27FC236}">
                <a16:creationId xmlns:a16="http://schemas.microsoft.com/office/drawing/2014/main" id="{2737FE62-62D2-4DE8-9C99-F548455FB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44763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B0B2D61-44FE-45E3-9484-02876A7F8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46456C0-969E-4480-8A03-414F2401006E}" type="slidenum">
              <a:rPr lang="fr-FR" altLang="fr-FR" smtClean="0">
                <a:latin typeface="Arial" panose="020B0604020202020204" pitchFamily="34" charset="0"/>
              </a:rPr>
              <a:pPr/>
              <a:t>23</a:t>
            </a:fld>
            <a:endParaRPr lang="fr-FR" altLang="fr-FR">
              <a:latin typeface="Arial" panose="020B0604020202020204" pitchFamily="34" charset="0"/>
            </a:endParaRPr>
          </a:p>
        </p:txBody>
      </p:sp>
      <p:sp>
        <p:nvSpPr>
          <p:cNvPr id="37891" name="Rectangle 7">
            <a:extLst>
              <a:ext uri="{FF2B5EF4-FFF2-40B4-BE49-F238E27FC236}">
                <a16:creationId xmlns:a16="http://schemas.microsoft.com/office/drawing/2014/main" id="{4A8C14F5-6ED6-4D1D-9304-AC36EF355906}"/>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4F4286D6-517F-4236-B086-C2046E6E2AAD}" type="slidenum">
              <a:rPr lang="fr-FR" altLang="fr-FR" sz="1200">
                <a:latin typeface="Arial" panose="020B0604020202020204" pitchFamily="34" charset="0"/>
                <a:cs typeface="Arial" panose="020B0604020202020204" pitchFamily="34" charset="0"/>
              </a:rPr>
              <a:pPr algn="r" eaLnBrk="1" hangingPunct="1"/>
              <a:t>23</a:t>
            </a:fld>
            <a:endParaRPr lang="fr-FR" altLang="fr-FR" sz="1200">
              <a:latin typeface="Arial" panose="020B0604020202020204" pitchFamily="34" charset="0"/>
              <a:cs typeface="Arial" panose="020B0604020202020204" pitchFamily="34" charset="0"/>
            </a:endParaRPr>
          </a:p>
        </p:txBody>
      </p:sp>
      <p:sp>
        <p:nvSpPr>
          <p:cNvPr id="37892" name="Rectangle 2">
            <a:extLst>
              <a:ext uri="{FF2B5EF4-FFF2-40B4-BE49-F238E27FC236}">
                <a16:creationId xmlns:a16="http://schemas.microsoft.com/office/drawing/2014/main" id="{5056A018-205E-4CCF-8AF7-2FBDEAD4D9A2}"/>
              </a:ext>
            </a:extLst>
          </p:cNvPr>
          <p:cNvSpPr>
            <a:spLocks noGrp="1" noRot="1" noChangeAspect="1" noChangeArrowheads="1" noTextEdit="1"/>
          </p:cNvSpPr>
          <p:nvPr>
            <p:ph type="sldImg"/>
          </p:nvPr>
        </p:nvSpPr>
        <p:spPr>
          <a:ln cap="flat"/>
        </p:spPr>
      </p:sp>
      <p:sp>
        <p:nvSpPr>
          <p:cNvPr id="37893" name="Rectangle 3">
            <a:extLst>
              <a:ext uri="{FF2B5EF4-FFF2-40B4-BE49-F238E27FC236}">
                <a16:creationId xmlns:a16="http://schemas.microsoft.com/office/drawing/2014/main" id="{C168B043-5EAA-4A39-BDE9-7F372723FC21}"/>
              </a:ext>
            </a:extLst>
          </p:cNvPr>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47931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b="1" dirty="0">
                <a:latin typeface="Arial" panose="020B0604020202020204" pitchFamily="34" charset="0"/>
                <a:cs typeface="Arial" panose="020B0604020202020204" pitchFamily="34" charset="0"/>
              </a:rPr>
              <a:t>Fig. 1 </a:t>
            </a:r>
            <a:r>
              <a:rPr lang="en-US" altLang="fr-FR" dirty="0">
                <a:latin typeface="Arial" panose="020B0604020202020204" pitchFamily="34" charset="0"/>
                <a:cs typeface="Arial" panose="020B0604020202020204" pitchFamily="34" charset="0"/>
              </a:rPr>
              <a:t>Incidence of TB by calendar year in the BSRBR-RA compared with the general population
(A) Falling rate of TB by calendar year among all biologic users within the BSRBR-RA. (B) Rate of TB in the general population over the same time period—data provided by Public Health England. TB: tuberculosis; BSRBR-RA: British Society for Rheumatology Biologics Register for RA.</a:t>
            </a:r>
            <a:endParaRPr lang="fr-FR" dirty="0"/>
          </a:p>
        </p:txBody>
      </p:sp>
      <p:sp>
        <p:nvSpPr>
          <p:cNvPr id="4" name="Espace réservé du numéro de diapositive 3"/>
          <p:cNvSpPr>
            <a:spLocks noGrp="1"/>
          </p:cNvSpPr>
          <p:nvPr>
            <p:ph type="sldNum" sz="quarter" idx="5"/>
          </p:nvPr>
        </p:nvSpPr>
        <p:spPr/>
        <p:txBody>
          <a:bodyPr/>
          <a:lstStyle/>
          <a:p>
            <a:fld id="{5B4E89FF-3D7D-4247-8E9E-33FBCD021E23}" type="slidenum">
              <a:rPr lang="fr-FR" smtClean="0"/>
              <a:t>24</a:t>
            </a:fld>
            <a:endParaRPr lang="fr-FR"/>
          </a:p>
        </p:txBody>
      </p:sp>
    </p:spTree>
    <p:extLst>
      <p:ext uri="{BB962C8B-B14F-4D97-AF65-F5344CB8AC3E}">
        <p14:creationId xmlns:p14="http://schemas.microsoft.com/office/powerpoint/2010/main" val="274257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Let us focus </a:t>
            </a:r>
            <a:r>
              <a:rPr lang="fr-FR" dirty="0" err="1"/>
              <a:t>now</a:t>
            </a:r>
            <a:r>
              <a:rPr lang="fr-FR" dirty="0"/>
              <a:t> to </a:t>
            </a:r>
            <a:r>
              <a:rPr lang="fr-FR" dirty="0" err="1"/>
              <a:t>special</a:t>
            </a:r>
            <a:r>
              <a:rPr lang="fr-FR" dirty="0"/>
              <a:t> groups of patients</a:t>
            </a:r>
          </a:p>
        </p:txBody>
      </p:sp>
      <p:sp>
        <p:nvSpPr>
          <p:cNvPr id="4" name="Espace réservé du numéro de diapositive 3"/>
          <p:cNvSpPr>
            <a:spLocks noGrp="1"/>
          </p:cNvSpPr>
          <p:nvPr>
            <p:ph type="sldNum" sz="quarter" idx="10"/>
          </p:nvPr>
        </p:nvSpPr>
        <p:spPr/>
        <p:txBody>
          <a:bodyPr/>
          <a:lstStyle/>
          <a:p>
            <a:fld id="{1CB607A8-508B-41F5-8C36-3ABD2C02667C}" type="slidenum">
              <a:rPr lang="fr-FR" smtClean="0"/>
              <a:pPr/>
              <a:t>25</a:t>
            </a:fld>
            <a:endParaRPr lang="fr-FR"/>
          </a:p>
        </p:txBody>
      </p:sp>
    </p:spTree>
    <p:extLst>
      <p:ext uri="{BB962C8B-B14F-4D97-AF65-F5344CB8AC3E}">
        <p14:creationId xmlns:p14="http://schemas.microsoft.com/office/powerpoint/2010/main" val="352343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B607A8-508B-41F5-8C36-3ABD2C02667C}" type="slidenum">
              <a:rPr lang="fr-FR" smtClean="0"/>
              <a:pPr/>
              <a:t>2</a:t>
            </a:fld>
            <a:endParaRPr lang="fr-FR" dirty="0"/>
          </a:p>
        </p:txBody>
      </p:sp>
    </p:spTree>
    <p:extLst>
      <p:ext uri="{BB962C8B-B14F-4D97-AF65-F5344CB8AC3E}">
        <p14:creationId xmlns:p14="http://schemas.microsoft.com/office/powerpoint/2010/main" val="2486004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19D5084-4A98-42C7-BC10-0B93C6514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5923350-A758-4CEC-9D20-B0F880D9DFAA}" type="slidenum">
              <a:rPr lang="fr-FR" altLang="fr-FR" smtClean="0">
                <a:latin typeface="Arial" panose="020B0604020202020204" pitchFamily="34" charset="0"/>
              </a:rPr>
              <a:pPr/>
              <a:t>26</a:t>
            </a:fld>
            <a:endParaRPr lang="fr-FR" altLang="fr-FR">
              <a:latin typeface="Arial" panose="020B0604020202020204" pitchFamily="34" charset="0"/>
            </a:endParaRPr>
          </a:p>
        </p:txBody>
      </p:sp>
      <p:sp>
        <p:nvSpPr>
          <p:cNvPr id="50179" name="Espace réservé de l'image des diapositives 1">
            <a:extLst>
              <a:ext uri="{FF2B5EF4-FFF2-40B4-BE49-F238E27FC236}">
                <a16:creationId xmlns:a16="http://schemas.microsoft.com/office/drawing/2014/main" id="{973EA354-48EA-497C-81BC-24DD15F83DA7}"/>
              </a:ext>
            </a:extLst>
          </p:cNvPr>
          <p:cNvSpPr>
            <a:spLocks noGrp="1" noRot="1" noChangeAspect="1" noChangeArrowheads="1" noTextEdit="1"/>
          </p:cNvSpPr>
          <p:nvPr>
            <p:ph type="sldImg"/>
          </p:nvPr>
        </p:nvSpPr>
        <p:spPr>
          <a:ln/>
        </p:spPr>
      </p:sp>
      <p:sp>
        <p:nvSpPr>
          <p:cNvPr id="50180" name="Espace réservé des commentaires 2">
            <a:extLst>
              <a:ext uri="{FF2B5EF4-FFF2-40B4-BE49-F238E27FC236}">
                <a16:creationId xmlns:a16="http://schemas.microsoft.com/office/drawing/2014/main" id="{247F715D-8FB0-427B-A434-368D799867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cs typeface="Arial" panose="020B0604020202020204" pitchFamily="34" charset="0"/>
            </a:endParaRPr>
          </a:p>
        </p:txBody>
      </p:sp>
      <p:sp>
        <p:nvSpPr>
          <p:cNvPr id="50181" name="Espace réservé du numéro de diapositive 3">
            <a:extLst>
              <a:ext uri="{FF2B5EF4-FFF2-40B4-BE49-F238E27FC236}">
                <a16:creationId xmlns:a16="http://schemas.microsoft.com/office/drawing/2014/main" id="{F41992D3-A058-49D8-AFA0-612D5664FFC4}"/>
              </a:ext>
            </a:extLst>
          </p:cNvPr>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7514AAC9-6EBB-4D2F-8E6F-45581FD299E6}" type="slidenum">
              <a:rPr lang="fr-FR" altLang="fr-FR" sz="1200">
                <a:latin typeface="Arial" panose="020B0604020202020204" pitchFamily="34" charset="0"/>
                <a:cs typeface="Arial" panose="020B0604020202020204" pitchFamily="34" charset="0"/>
              </a:rPr>
              <a:pPr algn="r" eaLnBrk="1" hangingPunct="1"/>
              <a:t>26</a:t>
            </a:fld>
            <a:endParaRPr lang="fr-FR" altLang="fr-FR"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47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42C6D1BC-D8DC-4641-857B-6DD2B706233E}"/>
              </a:ext>
            </a:extLst>
          </p:cNvPr>
          <p:cNvSpPr>
            <a:spLocks noGrp="1" noRot="1" noChangeAspect="1" noChangeArrowheads="1" noTextEdit="1"/>
          </p:cNvSpPr>
          <p:nvPr>
            <p:ph type="sldImg"/>
          </p:nvPr>
        </p:nvSpPr>
        <p:spPr>
          <a:ln/>
        </p:spPr>
      </p:sp>
      <p:sp>
        <p:nvSpPr>
          <p:cNvPr id="52227" name="Espace réservé des commentaires 2">
            <a:extLst>
              <a:ext uri="{FF2B5EF4-FFF2-40B4-BE49-F238E27FC236}">
                <a16:creationId xmlns:a16="http://schemas.microsoft.com/office/drawing/2014/main" id="{7B5D00E9-AACC-4AD3-BACE-A2AF5CAB4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52228" name="Espace réservé du numéro de diapositive 3">
            <a:extLst>
              <a:ext uri="{FF2B5EF4-FFF2-40B4-BE49-F238E27FC236}">
                <a16:creationId xmlns:a16="http://schemas.microsoft.com/office/drawing/2014/main" id="{70599294-EDAB-4B44-A1B5-3C6C638DC0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84AF05D-14C7-4AD0-A743-F104CBD33680}" type="slidenum">
              <a:rPr lang="fr-FR" altLang="fr-FR" smtClean="0">
                <a:latin typeface="Arial" panose="020B0604020202020204" pitchFamily="34" charset="0"/>
              </a:rPr>
              <a:pPr/>
              <a:t>27</a:t>
            </a:fld>
            <a:endParaRPr lang="fr-FR" altLang="fr-FR">
              <a:latin typeface="Arial" panose="020B0604020202020204" pitchFamily="34" charset="0"/>
            </a:endParaRPr>
          </a:p>
        </p:txBody>
      </p:sp>
    </p:spTree>
    <p:extLst>
      <p:ext uri="{BB962C8B-B14F-4D97-AF65-F5344CB8AC3E}">
        <p14:creationId xmlns:p14="http://schemas.microsoft.com/office/powerpoint/2010/main" val="189401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As </a:t>
            </a:r>
            <a:r>
              <a:rPr lang="fr-FR" dirty="0" err="1"/>
              <a:t>you</a:t>
            </a:r>
            <a:r>
              <a:rPr lang="fr-FR" dirty="0"/>
              <a:t> can </a:t>
            </a:r>
            <a:r>
              <a:rPr lang="fr-FR" dirty="0" err="1"/>
              <a:t>see</a:t>
            </a:r>
            <a:r>
              <a:rPr lang="fr-FR" dirty="0"/>
              <a:t> on the </a:t>
            </a:r>
            <a:r>
              <a:rPr lang="fr-FR" dirty="0" err="1"/>
              <a:t>column</a:t>
            </a:r>
            <a:r>
              <a:rPr lang="fr-FR" dirty="0"/>
              <a:t> on the right </a:t>
            </a:r>
            <a:r>
              <a:rPr lang="fr-FR" dirty="0" err="1"/>
              <a:t>showing</a:t>
            </a:r>
            <a:r>
              <a:rPr lang="fr-FR" dirty="0"/>
              <a:t> the </a:t>
            </a:r>
            <a:r>
              <a:rPr lang="fr-FR" dirty="0" err="1"/>
              <a:t>estimate</a:t>
            </a:r>
            <a:r>
              <a:rPr lang="fr-FR" dirty="0"/>
              <a:t> of the </a:t>
            </a:r>
            <a:r>
              <a:rPr lang="fr-FR" dirty="0" err="1"/>
              <a:t>risk</a:t>
            </a:r>
            <a:r>
              <a:rPr lang="fr-FR" dirty="0"/>
              <a:t> </a:t>
            </a:r>
            <a:r>
              <a:rPr lang="fr-FR" dirty="0" err="1"/>
              <a:t>depending</a:t>
            </a:r>
            <a:r>
              <a:rPr lang="fr-FR" dirty="0"/>
              <a:t> of the HBV profile</a:t>
            </a:r>
          </a:p>
          <a:p>
            <a:r>
              <a:rPr lang="fr-FR" dirty="0"/>
              <a:t>The </a:t>
            </a:r>
            <a:r>
              <a:rPr lang="fr-FR" dirty="0" err="1"/>
              <a:t>risk</a:t>
            </a:r>
            <a:r>
              <a:rPr lang="fr-FR" dirty="0"/>
              <a:t> </a:t>
            </a:r>
            <a:r>
              <a:rPr lang="fr-FR" dirty="0" err="1"/>
              <a:t>is</a:t>
            </a:r>
            <a:r>
              <a:rPr lang="fr-FR" dirty="0"/>
              <a:t> </a:t>
            </a:r>
            <a:r>
              <a:rPr lang="fr-FR" dirty="0" err="1"/>
              <a:t>higher</a:t>
            </a:r>
            <a:r>
              <a:rPr lang="fr-FR" dirty="0"/>
              <a:t> in patients </a:t>
            </a:r>
            <a:r>
              <a:rPr lang="fr-FR" dirty="0" err="1"/>
              <a:t>with</a:t>
            </a:r>
            <a:r>
              <a:rPr lang="fr-FR" dirty="0"/>
              <a:t> </a:t>
            </a:r>
            <a:r>
              <a:rPr lang="fr-FR" dirty="0" err="1"/>
              <a:t>HBsAg</a:t>
            </a:r>
            <a:r>
              <a:rPr lang="fr-FR" dirty="0"/>
              <a:t> and </a:t>
            </a:r>
            <a:r>
              <a:rPr lang="fr-FR" dirty="0" err="1"/>
              <a:t>lower</a:t>
            </a:r>
            <a:r>
              <a:rPr lang="fr-FR" dirty="0"/>
              <a:t> but non </a:t>
            </a:r>
            <a:r>
              <a:rPr lang="fr-FR" dirty="0" err="1"/>
              <a:t>negligeable</a:t>
            </a:r>
            <a:r>
              <a:rPr lang="fr-FR" dirty="0"/>
              <a:t> in </a:t>
            </a:r>
            <a:r>
              <a:rPr lang="fr-FR" dirty="0" err="1"/>
              <a:t>those</a:t>
            </a:r>
            <a:r>
              <a:rPr lang="fr-FR" dirty="0"/>
              <a:t> </a:t>
            </a:r>
            <a:r>
              <a:rPr lang="fr-FR" dirty="0" err="1"/>
              <a:t>with</a:t>
            </a:r>
            <a:r>
              <a:rPr lang="fr-FR" dirty="0"/>
              <a:t> </a:t>
            </a:r>
            <a:r>
              <a:rPr lang="fr-FR" dirty="0" err="1"/>
              <a:t>only</a:t>
            </a:r>
            <a:r>
              <a:rPr lang="fr-FR" dirty="0"/>
              <a:t> anti </a:t>
            </a:r>
            <a:r>
              <a:rPr lang="fr-FR" dirty="0" err="1"/>
              <a:t>HBc</a:t>
            </a:r>
            <a:r>
              <a:rPr lang="fr-FR" dirty="0"/>
              <a:t> </a:t>
            </a:r>
            <a:r>
              <a:rPr lang="fr-FR" dirty="0" err="1"/>
              <a:t>antibiodies</a:t>
            </a:r>
            <a:r>
              <a:rPr lang="fr-FR" dirty="0"/>
              <a:t> but non </a:t>
            </a:r>
            <a:r>
              <a:rPr lang="fr-FR" dirty="0" err="1"/>
              <a:t>HBs</a:t>
            </a:r>
            <a:r>
              <a:rPr lang="fr-FR" dirty="0"/>
              <a:t> ag.</a:t>
            </a:r>
          </a:p>
        </p:txBody>
      </p:sp>
      <p:sp>
        <p:nvSpPr>
          <p:cNvPr id="4" name="Espace réservé du numéro de diapositive 3"/>
          <p:cNvSpPr>
            <a:spLocks noGrp="1"/>
          </p:cNvSpPr>
          <p:nvPr>
            <p:ph type="sldNum" sz="quarter" idx="10"/>
          </p:nvPr>
        </p:nvSpPr>
        <p:spPr/>
        <p:txBody>
          <a:bodyPr/>
          <a:lstStyle/>
          <a:p>
            <a:fld id="{1CB607A8-508B-41F5-8C36-3ABD2C02667C}" type="slidenum">
              <a:rPr lang="fr-FR" smtClean="0"/>
              <a:pPr/>
              <a:t>28</a:t>
            </a:fld>
            <a:endParaRPr lang="fr-FR"/>
          </a:p>
        </p:txBody>
      </p:sp>
    </p:spTree>
    <p:extLst>
      <p:ext uri="{BB962C8B-B14F-4D97-AF65-F5344CB8AC3E}">
        <p14:creationId xmlns:p14="http://schemas.microsoft.com/office/powerpoint/2010/main" val="25761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5EFA03D-B0F8-4951-A6F8-FD0CFE689F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79707A3-0036-46E7-B201-9E1BF0B70180}" type="slidenum">
              <a:rPr lang="fr-FR" altLang="fr-FR" smtClean="0">
                <a:latin typeface="Arial" panose="020B0604020202020204" pitchFamily="34" charset="0"/>
              </a:rPr>
              <a:pPr/>
              <a:t>29</a:t>
            </a:fld>
            <a:endParaRPr lang="fr-FR" altLang="fr-FR">
              <a:latin typeface="Arial" panose="020B0604020202020204" pitchFamily="34" charset="0"/>
            </a:endParaRPr>
          </a:p>
        </p:txBody>
      </p:sp>
      <p:sp>
        <p:nvSpPr>
          <p:cNvPr id="67587" name="Rectangle 7">
            <a:extLst>
              <a:ext uri="{FF2B5EF4-FFF2-40B4-BE49-F238E27FC236}">
                <a16:creationId xmlns:a16="http://schemas.microsoft.com/office/drawing/2014/main" id="{5C2D09D3-CEF2-4E15-A01A-7A58D1059F13}"/>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344CAF41-81F8-41F5-858E-62B00BF1B5F7}" type="slidenum">
              <a:rPr lang="fr-FR" altLang="fr-FR" sz="1200">
                <a:latin typeface="Arial" panose="020B0604020202020204" pitchFamily="34" charset="0"/>
                <a:cs typeface="Arial" panose="020B0604020202020204" pitchFamily="34" charset="0"/>
              </a:rPr>
              <a:pPr algn="r"/>
              <a:t>29</a:t>
            </a:fld>
            <a:endParaRPr lang="fr-FR" altLang="fr-FR" sz="1200">
              <a:latin typeface="Arial" panose="020B0604020202020204" pitchFamily="34" charset="0"/>
              <a:cs typeface="Arial" panose="020B0604020202020204" pitchFamily="34" charset="0"/>
            </a:endParaRPr>
          </a:p>
        </p:txBody>
      </p:sp>
      <p:sp>
        <p:nvSpPr>
          <p:cNvPr id="67588" name="Rectangle 2">
            <a:extLst>
              <a:ext uri="{FF2B5EF4-FFF2-40B4-BE49-F238E27FC236}">
                <a16:creationId xmlns:a16="http://schemas.microsoft.com/office/drawing/2014/main" id="{9B541305-8B0D-4F8E-88F1-6F1D91BC8FBA}"/>
              </a:ext>
            </a:extLst>
          </p:cNvPr>
          <p:cNvSpPr>
            <a:spLocks noGrp="1" noRot="1" noChangeAspect="1" noChangeArrowheads="1" noTextEdit="1"/>
          </p:cNvSpPr>
          <p:nvPr>
            <p:ph type="sldImg"/>
          </p:nvPr>
        </p:nvSpPr>
        <p:spPr>
          <a:ln cap="flat"/>
        </p:spPr>
      </p:sp>
      <p:sp>
        <p:nvSpPr>
          <p:cNvPr id="67589" name="Rectangle 3">
            <a:extLst>
              <a:ext uri="{FF2B5EF4-FFF2-40B4-BE49-F238E27FC236}">
                <a16:creationId xmlns:a16="http://schemas.microsoft.com/office/drawing/2014/main" id="{FE283D6E-6338-471B-A64B-51F088804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83358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5EFA03D-B0F8-4951-A6F8-FD0CFE689F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79707A3-0036-46E7-B201-9E1BF0B70180}" type="slidenum">
              <a:rPr lang="fr-FR" altLang="fr-FR" smtClean="0">
                <a:latin typeface="Arial" panose="020B0604020202020204" pitchFamily="34" charset="0"/>
              </a:rPr>
              <a:pPr/>
              <a:t>30</a:t>
            </a:fld>
            <a:endParaRPr lang="fr-FR" altLang="fr-FR">
              <a:latin typeface="Arial" panose="020B0604020202020204" pitchFamily="34" charset="0"/>
            </a:endParaRPr>
          </a:p>
        </p:txBody>
      </p:sp>
      <p:sp>
        <p:nvSpPr>
          <p:cNvPr id="67587" name="Rectangle 7">
            <a:extLst>
              <a:ext uri="{FF2B5EF4-FFF2-40B4-BE49-F238E27FC236}">
                <a16:creationId xmlns:a16="http://schemas.microsoft.com/office/drawing/2014/main" id="{5C2D09D3-CEF2-4E15-A01A-7A58D1059F13}"/>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344CAF41-81F8-41F5-858E-62B00BF1B5F7}" type="slidenum">
              <a:rPr lang="fr-FR" altLang="fr-FR" sz="1200">
                <a:latin typeface="Arial" panose="020B0604020202020204" pitchFamily="34" charset="0"/>
                <a:cs typeface="Arial" panose="020B0604020202020204" pitchFamily="34" charset="0"/>
              </a:rPr>
              <a:pPr algn="r"/>
              <a:t>30</a:t>
            </a:fld>
            <a:endParaRPr lang="fr-FR" altLang="fr-FR" sz="1200">
              <a:latin typeface="Arial" panose="020B0604020202020204" pitchFamily="34" charset="0"/>
              <a:cs typeface="Arial" panose="020B0604020202020204" pitchFamily="34" charset="0"/>
            </a:endParaRPr>
          </a:p>
        </p:txBody>
      </p:sp>
      <p:sp>
        <p:nvSpPr>
          <p:cNvPr id="67588" name="Rectangle 2">
            <a:extLst>
              <a:ext uri="{FF2B5EF4-FFF2-40B4-BE49-F238E27FC236}">
                <a16:creationId xmlns:a16="http://schemas.microsoft.com/office/drawing/2014/main" id="{9B541305-8B0D-4F8E-88F1-6F1D91BC8FBA}"/>
              </a:ext>
            </a:extLst>
          </p:cNvPr>
          <p:cNvSpPr>
            <a:spLocks noGrp="1" noRot="1" noChangeAspect="1" noChangeArrowheads="1" noTextEdit="1"/>
          </p:cNvSpPr>
          <p:nvPr>
            <p:ph type="sldImg"/>
          </p:nvPr>
        </p:nvSpPr>
        <p:spPr>
          <a:ln cap="flat"/>
        </p:spPr>
      </p:sp>
      <p:sp>
        <p:nvSpPr>
          <p:cNvPr id="67589" name="Rectangle 3">
            <a:extLst>
              <a:ext uri="{FF2B5EF4-FFF2-40B4-BE49-F238E27FC236}">
                <a16:creationId xmlns:a16="http://schemas.microsoft.com/office/drawing/2014/main" id="{FE283D6E-6338-471B-A64B-51F088804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833472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Let us focus </a:t>
            </a:r>
            <a:r>
              <a:rPr lang="fr-FR" dirty="0" err="1"/>
              <a:t>now</a:t>
            </a:r>
            <a:r>
              <a:rPr lang="fr-FR" dirty="0"/>
              <a:t> to </a:t>
            </a:r>
            <a:r>
              <a:rPr lang="fr-FR" dirty="0" err="1"/>
              <a:t>special</a:t>
            </a:r>
            <a:r>
              <a:rPr lang="fr-FR" dirty="0"/>
              <a:t> groups of patients</a:t>
            </a:r>
          </a:p>
        </p:txBody>
      </p:sp>
      <p:sp>
        <p:nvSpPr>
          <p:cNvPr id="4" name="Espace réservé du numéro de diapositive 3"/>
          <p:cNvSpPr>
            <a:spLocks noGrp="1"/>
          </p:cNvSpPr>
          <p:nvPr>
            <p:ph type="sldNum" sz="quarter" idx="10"/>
          </p:nvPr>
        </p:nvSpPr>
        <p:spPr/>
        <p:txBody>
          <a:bodyPr/>
          <a:lstStyle/>
          <a:p>
            <a:fld id="{1CB607A8-508B-41F5-8C36-3ABD2C02667C}" type="slidenum">
              <a:rPr lang="fr-FR" smtClean="0"/>
              <a:pPr/>
              <a:t>31</a:t>
            </a:fld>
            <a:endParaRPr lang="fr-FR"/>
          </a:p>
        </p:txBody>
      </p:sp>
    </p:spTree>
    <p:extLst>
      <p:ext uri="{BB962C8B-B14F-4D97-AF65-F5344CB8AC3E}">
        <p14:creationId xmlns:p14="http://schemas.microsoft.com/office/powerpoint/2010/main" val="4257264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212F107-E776-4FDB-B2A3-A1603CBB33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E0EA30C-21A4-49C6-A285-B4A2DA5234A4}" type="slidenum">
              <a:rPr lang="fr-FR" altLang="fr-FR" smtClean="0">
                <a:latin typeface="Arial" panose="020B0604020202020204" pitchFamily="34" charset="0"/>
              </a:rPr>
              <a:pPr/>
              <a:t>34</a:t>
            </a:fld>
            <a:endParaRPr lang="fr-FR" altLang="fr-FR">
              <a:latin typeface="Arial" panose="020B0604020202020204" pitchFamily="34" charset="0"/>
            </a:endParaRPr>
          </a:p>
        </p:txBody>
      </p:sp>
      <p:sp>
        <p:nvSpPr>
          <p:cNvPr id="47107" name="Rectangle 7">
            <a:extLst>
              <a:ext uri="{FF2B5EF4-FFF2-40B4-BE49-F238E27FC236}">
                <a16:creationId xmlns:a16="http://schemas.microsoft.com/office/drawing/2014/main" id="{F8CE851D-9500-493D-A0DB-73868037C289}"/>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A7009DDD-53B9-45B0-BD23-ABC845B5E83E}" type="slidenum">
              <a:rPr lang="fr-FR" altLang="fr-FR" sz="1200">
                <a:latin typeface="Arial" panose="020B0604020202020204" pitchFamily="34" charset="0"/>
                <a:cs typeface="Arial" panose="020B0604020202020204" pitchFamily="34" charset="0"/>
              </a:rPr>
              <a:pPr algn="r" eaLnBrk="1" hangingPunct="1"/>
              <a:t>34</a:t>
            </a:fld>
            <a:endParaRPr lang="fr-FR" altLang="fr-FR" sz="1200">
              <a:latin typeface="Arial" panose="020B0604020202020204" pitchFamily="34" charset="0"/>
              <a:cs typeface="Arial" panose="020B0604020202020204" pitchFamily="34" charset="0"/>
            </a:endParaRPr>
          </a:p>
        </p:txBody>
      </p:sp>
      <p:sp>
        <p:nvSpPr>
          <p:cNvPr id="47108" name="Rectangle 2">
            <a:extLst>
              <a:ext uri="{FF2B5EF4-FFF2-40B4-BE49-F238E27FC236}">
                <a16:creationId xmlns:a16="http://schemas.microsoft.com/office/drawing/2014/main" id="{AD2E7AEF-9C62-44E4-BE8B-D435BDC8E98C}"/>
              </a:ext>
            </a:extLst>
          </p:cNvPr>
          <p:cNvSpPr>
            <a:spLocks noGrp="1" noRot="1" noChangeAspect="1" noChangeArrowheads="1" noTextEdit="1"/>
          </p:cNvSpPr>
          <p:nvPr>
            <p:ph type="sldImg"/>
          </p:nvPr>
        </p:nvSpPr>
        <p:spPr>
          <a:ln cap="flat"/>
        </p:spPr>
      </p:sp>
      <p:sp>
        <p:nvSpPr>
          <p:cNvPr id="47109" name="Rectangle 3">
            <a:extLst>
              <a:ext uri="{FF2B5EF4-FFF2-40B4-BE49-F238E27FC236}">
                <a16:creationId xmlns:a16="http://schemas.microsoft.com/office/drawing/2014/main" id="{4797CA93-485F-4421-ADB3-8A61E61DE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519307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ECFDE9E-D323-401F-8AF0-0DCF57A07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870D67D-32A1-45FD-962A-A6813D61545C}" type="slidenum">
              <a:rPr lang="fr-FR" altLang="fr-FR" smtClean="0">
                <a:latin typeface="Arial" panose="020B0604020202020204" pitchFamily="34" charset="0"/>
              </a:rPr>
              <a:pPr/>
              <a:t>35</a:t>
            </a:fld>
            <a:endParaRPr lang="fr-FR" altLang="fr-FR">
              <a:latin typeface="Arial" panose="020B0604020202020204" pitchFamily="34" charset="0"/>
            </a:endParaRPr>
          </a:p>
        </p:txBody>
      </p:sp>
      <p:sp>
        <p:nvSpPr>
          <p:cNvPr id="71683" name="Rectangle 7">
            <a:extLst>
              <a:ext uri="{FF2B5EF4-FFF2-40B4-BE49-F238E27FC236}">
                <a16:creationId xmlns:a16="http://schemas.microsoft.com/office/drawing/2014/main" id="{91074E0C-C63C-4761-BB5E-0A7F2B47AF08}"/>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EEA0D08C-EFD9-430B-9AF8-E6B1107900A7}" type="slidenum">
              <a:rPr lang="fr-FR" altLang="fr-FR" sz="1200">
                <a:latin typeface="Arial" panose="020B0604020202020204" pitchFamily="34" charset="0"/>
                <a:cs typeface="Arial" panose="020B0604020202020204" pitchFamily="34" charset="0"/>
              </a:rPr>
              <a:pPr algn="r" eaLnBrk="1" hangingPunct="1"/>
              <a:t>35</a:t>
            </a:fld>
            <a:endParaRPr lang="fr-FR" altLang="fr-FR" sz="1200">
              <a:latin typeface="Arial" panose="020B0604020202020204" pitchFamily="34" charset="0"/>
              <a:cs typeface="Arial" panose="020B0604020202020204" pitchFamily="34" charset="0"/>
            </a:endParaRPr>
          </a:p>
        </p:txBody>
      </p:sp>
      <p:sp>
        <p:nvSpPr>
          <p:cNvPr id="71684" name="Rectangle 2">
            <a:extLst>
              <a:ext uri="{FF2B5EF4-FFF2-40B4-BE49-F238E27FC236}">
                <a16:creationId xmlns:a16="http://schemas.microsoft.com/office/drawing/2014/main" id="{3CDA2B2C-47DA-4990-9FFB-A184C0DFBCE3}"/>
              </a:ext>
            </a:extLst>
          </p:cNvPr>
          <p:cNvSpPr>
            <a:spLocks noGrp="1" noRot="1" noChangeAspect="1" noChangeArrowheads="1" noTextEdit="1"/>
          </p:cNvSpPr>
          <p:nvPr>
            <p:ph type="sldImg"/>
          </p:nvPr>
        </p:nvSpPr>
        <p:spPr>
          <a:ln cap="flat"/>
        </p:spPr>
      </p:sp>
      <p:sp>
        <p:nvSpPr>
          <p:cNvPr id="71685" name="Rectangle 3">
            <a:extLst>
              <a:ext uri="{FF2B5EF4-FFF2-40B4-BE49-F238E27FC236}">
                <a16:creationId xmlns:a16="http://schemas.microsoft.com/office/drawing/2014/main" id="{4E6FCEC4-566E-4B60-B753-6BB10CED1B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932188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Let us focus </a:t>
            </a:r>
            <a:r>
              <a:rPr lang="fr-FR" dirty="0" err="1"/>
              <a:t>now</a:t>
            </a:r>
            <a:r>
              <a:rPr lang="fr-FR" dirty="0"/>
              <a:t> to </a:t>
            </a:r>
            <a:r>
              <a:rPr lang="fr-FR" dirty="0" err="1"/>
              <a:t>special</a:t>
            </a:r>
            <a:r>
              <a:rPr lang="fr-FR" dirty="0"/>
              <a:t> groups of patients</a:t>
            </a:r>
          </a:p>
        </p:txBody>
      </p:sp>
      <p:sp>
        <p:nvSpPr>
          <p:cNvPr id="4" name="Espace réservé du numéro de diapositive 3"/>
          <p:cNvSpPr>
            <a:spLocks noGrp="1"/>
          </p:cNvSpPr>
          <p:nvPr>
            <p:ph type="sldNum" sz="quarter" idx="10"/>
          </p:nvPr>
        </p:nvSpPr>
        <p:spPr/>
        <p:txBody>
          <a:bodyPr/>
          <a:lstStyle/>
          <a:p>
            <a:fld id="{1CB607A8-508B-41F5-8C36-3ABD2C02667C}" type="slidenum">
              <a:rPr lang="fr-FR" smtClean="0"/>
              <a:pPr/>
              <a:t>36</a:t>
            </a:fld>
            <a:endParaRPr lang="fr-FR"/>
          </a:p>
        </p:txBody>
      </p:sp>
    </p:spTree>
    <p:extLst>
      <p:ext uri="{BB962C8B-B14F-4D97-AF65-F5344CB8AC3E}">
        <p14:creationId xmlns:p14="http://schemas.microsoft.com/office/powerpoint/2010/main" val="1269441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B607A8-508B-41F5-8C36-3ABD2C02667C}" type="slidenum">
              <a:rPr lang="fr-FR" smtClean="0"/>
              <a:pPr/>
              <a:t>37</a:t>
            </a:fld>
            <a:endParaRPr lang="fr-FR"/>
          </a:p>
        </p:txBody>
      </p:sp>
    </p:spTree>
    <p:extLst>
      <p:ext uri="{BB962C8B-B14F-4D97-AF65-F5344CB8AC3E}">
        <p14:creationId xmlns:p14="http://schemas.microsoft.com/office/powerpoint/2010/main" val="36576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22B1E05-8DDB-4CC2-B8E8-B377612241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BC96535-FC4B-479A-9A74-4483C6D8E197}" type="slidenum">
              <a:rPr lang="fr-FR" altLang="fr-FR" smtClean="0">
                <a:latin typeface="Arial" panose="020B0604020202020204" pitchFamily="34" charset="0"/>
              </a:rPr>
              <a:pPr/>
              <a:t>3</a:t>
            </a:fld>
            <a:endParaRPr lang="fr-FR" altLang="fr-FR">
              <a:latin typeface="Arial" panose="020B0604020202020204" pitchFamily="34" charset="0"/>
            </a:endParaRPr>
          </a:p>
        </p:txBody>
      </p:sp>
      <p:sp>
        <p:nvSpPr>
          <p:cNvPr id="13315" name="Espace réservé de l'image des diapositives 1">
            <a:extLst>
              <a:ext uri="{FF2B5EF4-FFF2-40B4-BE49-F238E27FC236}">
                <a16:creationId xmlns:a16="http://schemas.microsoft.com/office/drawing/2014/main" id="{AF00AACC-CEBE-497C-B49C-A78B85050844}"/>
              </a:ext>
            </a:extLst>
          </p:cNvPr>
          <p:cNvSpPr>
            <a:spLocks noGrp="1" noRot="1" noChangeAspect="1" noChangeArrowheads="1" noTextEdit="1"/>
          </p:cNvSpPr>
          <p:nvPr>
            <p:ph type="sldImg"/>
          </p:nvPr>
        </p:nvSpPr>
        <p:spPr>
          <a:ln/>
        </p:spPr>
      </p:sp>
      <p:sp>
        <p:nvSpPr>
          <p:cNvPr id="13316" name="Espace réservé des commentaires 2">
            <a:extLst>
              <a:ext uri="{FF2B5EF4-FFF2-40B4-BE49-F238E27FC236}">
                <a16:creationId xmlns:a16="http://schemas.microsoft.com/office/drawing/2014/main" id="{988073D2-2204-4297-BE08-2470AE24EB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b="1">
                <a:latin typeface="Garamond" panose="02020404030301010803" pitchFamily="18" charset="0"/>
              </a:rPr>
              <a:t>Etude observationnelle prospective. Inclusion entre 1990 et 1999, fin du suivi le 31/3/04.</a:t>
            </a:r>
            <a:br>
              <a:rPr lang="fr-FR" altLang="fr-FR" b="1">
                <a:latin typeface="Garamond" panose="02020404030301010803" pitchFamily="18" charset="0"/>
              </a:rPr>
            </a:br>
            <a:r>
              <a:rPr lang="fr-FR" altLang="fr-FR" b="1">
                <a:latin typeface="Garamond" panose="02020404030301010803" pitchFamily="18" charset="0"/>
              </a:rPr>
              <a:t>Suivi moyen : 7,8 ans. Population : 2 108 patients ≥ 16 ans, atteints de PR ou de rhumatisme psoriasique. N = 16 503 patients/années</a:t>
            </a:r>
          </a:p>
          <a:p>
            <a:pPr eaLnBrk="1" hangingPunct="1"/>
            <a:endParaRPr lang="en-US" altLang="fr-FR">
              <a:cs typeface="Arial" panose="020B0604020202020204" pitchFamily="34" charset="0"/>
            </a:endParaRPr>
          </a:p>
        </p:txBody>
      </p:sp>
      <p:sp>
        <p:nvSpPr>
          <p:cNvPr id="13317" name="Espace réservé du numéro de diapositive 3">
            <a:extLst>
              <a:ext uri="{FF2B5EF4-FFF2-40B4-BE49-F238E27FC236}">
                <a16:creationId xmlns:a16="http://schemas.microsoft.com/office/drawing/2014/main" id="{2AD424C1-5124-4049-B192-D1C40AABE808}"/>
              </a:ext>
            </a:extLst>
          </p:cNvPr>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A805E3DE-8A12-4D87-A457-86D55A90611E}" type="slidenum">
              <a:rPr lang="fr-FR" altLang="fr-FR" sz="1200">
                <a:latin typeface="Arial" panose="020B0604020202020204" pitchFamily="34" charset="0"/>
                <a:cs typeface="Arial" panose="020B0604020202020204" pitchFamily="34" charset="0"/>
              </a:rPr>
              <a:pPr algn="r" eaLnBrk="1" hangingPunct="1"/>
              <a:t>3</a:t>
            </a:fld>
            <a:endParaRPr lang="fr-FR" altLang="fr-FR"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778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ECFDE9E-D323-401F-8AF0-0DCF57A07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870D67D-32A1-45FD-962A-A6813D61545C}" type="slidenum">
              <a:rPr lang="fr-FR" altLang="fr-FR" smtClean="0">
                <a:latin typeface="Arial" panose="020B0604020202020204" pitchFamily="34" charset="0"/>
              </a:rPr>
              <a:pPr/>
              <a:t>41</a:t>
            </a:fld>
            <a:endParaRPr lang="fr-FR" altLang="fr-FR">
              <a:latin typeface="Arial" panose="020B0604020202020204" pitchFamily="34" charset="0"/>
            </a:endParaRPr>
          </a:p>
        </p:txBody>
      </p:sp>
      <p:sp>
        <p:nvSpPr>
          <p:cNvPr id="71683" name="Rectangle 7">
            <a:extLst>
              <a:ext uri="{FF2B5EF4-FFF2-40B4-BE49-F238E27FC236}">
                <a16:creationId xmlns:a16="http://schemas.microsoft.com/office/drawing/2014/main" id="{91074E0C-C63C-4761-BB5E-0A7F2B47AF08}"/>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EEA0D08C-EFD9-430B-9AF8-E6B1107900A7}" type="slidenum">
              <a:rPr lang="fr-FR" altLang="fr-FR" sz="1200">
                <a:latin typeface="Arial" panose="020B0604020202020204" pitchFamily="34" charset="0"/>
                <a:cs typeface="Arial" panose="020B0604020202020204" pitchFamily="34" charset="0"/>
              </a:rPr>
              <a:pPr algn="r" eaLnBrk="1" hangingPunct="1"/>
              <a:t>41</a:t>
            </a:fld>
            <a:endParaRPr lang="fr-FR" altLang="fr-FR" sz="1200">
              <a:latin typeface="Arial" panose="020B0604020202020204" pitchFamily="34" charset="0"/>
              <a:cs typeface="Arial" panose="020B0604020202020204" pitchFamily="34" charset="0"/>
            </a:endParaRPr>
          </a:p>
        </p:txBody>
      </p:sp>
      <p:sp>
        <p:nvSpPr>
          <p:cNvPr id="71684" name="Rectangle 2">
            <a:extLst>
              <a:ext uri="{FF2B5EF4-FFF2-40B4-BE49-F238E27FC236}">
                <a16:creationId xmlns:a16="http://schemas.microsoft.com/office/drawing/2014/main" id="{3CDA2B2C-47DA-4990-9FFB-A184C0DFBCE3}"/>
              </a:ext>
            </a:extLst>
          </p:cNvPr>
          <p:cNvSpPr>
            <a:spLocks noGrp="1" noRot="1" noChangeAspect="1" noChangeArrowheads="1" noTextEdit="1"/>
          </p:cNvSpPr>
          <p:nvPr>
            <p:ph type="sldImg"/>
          </p:nvPr>
        </p:nvSpPr>
        <p:spPr>
          <a:ln cap="flat"/>
        </p:spPr>
      </p:sp>
      <p:sp>
        <p:nvSpPr>
          <p:cNvPr id="71685" name="Rectangle 3">
            <a:extLst>
              <a:ext uri="{FF2B5EF4-FFF2-40B4-BE49-F238E27FC236}">
                <a16:creationId xmlns:a16="http://schemas.microsoft.com/office/drawing/2014/main" id="{4E6FCEC4-566E-4B60-B753-6BB10CED1B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932188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ECFDE9E-D323-401F-8AF0-0DCF57A07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870D67D-32A1-45FD-962A-A6813D61545C}" type="slidenum">
              <a:rPr lang="fr-FR" altLang="fr-FR" smtClean="0">
                <a:latin typeface="Arial" panose="020B0604020202020204" pitchFamily="34" charset="0"/>
              </a:rPr>
              <a:pPr/>
              <a:t>42</a:t>
            </a:fld>
            <a:endParaRPr lang="fr-FR" altLang="fr-FR">
              <a:latin typeface="Arial" panose="020B0604020202020204" pitchFamily="34" charset="0"/>
            </a:endParaRPr>
          </a:p>
        </p:txBody>
      </p:sp>
      <p:sp>
        <p:nvSpPr>
          <p:cNvPr id="71683" name="Rectangle 7">
            <a:extLst>
              <a:ext uri="{FF2B5EF4-FFF2-40B4-BE49-F238E27FC236}">
                <a16:creationId xmlns:a16="http://schemas.microsoft.com/office/drawing/2014/main" id="{91074E0C-C63C-4761-BB5E-0A7F2B47AF08}"/>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EEA0D08C-EFD9-430B-9AF8-E6B1107900A7}" type="slidenum">
              <a:rPr lang="fr-FR" altLang="fr-FR" sz="1200">
                <a:latin typeface="Arial" panose="020B0604020202020204" pitchFamily="34" charset="0"/>
                <a:cs typeface="Arial" panose="020B0604020202020204" pitchFamily="34" charset="0"/>
              </a:rPr>
              <a:pPr algn="r" eaLnBrk="1" hangingPunct="1"/>
              <a:t>42</a:t>
            </a:fld>
            <a:endParaRPr lang="fr-FR" altLang="fr-FR" sz="1200">
              <a:latin typeface="Arial" panose="020B0604020202020204" pitchFamily="34" charset="0"/>
              <a:cs typeface="Arial" panose="020B0604020202020204" pitchFamily="34" charset="0"/>
            </a:endParaRPr>
          </a:p>
        </p:txBody>
      </p:sp>
      <p:sp>
        <p:nvSpPr>
          <p:cNvPr id="71684" name="Rectangle 2">
            <a:extLst>
              <a:ext uri="{FF2B5EF4-FFF2-40B4-BE49-F238E27FC236}">
                <a16:creationId xmlns:a16="http://schemas.microsoft.com/office/drawing/2014/main" id="{3CDA2B2C-47DA-4990-9FFB-A184C0DFBCE3}"/>
              </a:ext>
            </a:extLst>
          </p:cNvPr>
          <p:cNvSpPr>
            <a:spLocks noGrp="1" noRot="1" noChangeAspect="1" noChangeArrowheads="1" noTextEdit="1"/>
          </p:cNvSpPr>
          <p:nvPr>
            <p:ph type="sldImg"/>
          </p:nvPr>
        </p:nvSpPr>
        <p:spPr>
          <a:ln cap="flat"/>
        </p:spPr>
      </p:sp>
      <p:sp>
        <p:nvSpPr>
          <p:cNvPr id="71685" name="Rectangle 3">
            <a:extLst>
              <a:ext uri="{FF2B5EF4-FFF2-40B4-BE49-F238E27FC236}">
                <a16:creationId xmlns:a16="http://schemas.microsoft.com/office/drawing/2014/main" id="{4E6FCEC4-566E-4B60-B753-6BB10CED1B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ECFDE9E-D323-401F-8AF0-0DCF57A07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870D67D-32A1-45FD-962A-A6813D61545C}" type="slidenum">
              <a:rPr lang="fr-FR" altLang="fr-FR" smtClean="0">
                <a:latin typeface="Arial" panose="020B0604020202020204" pitchFamily="34" charset="0"/>
              </a:rPr>
              <a:pPr/>
              <a:t>43</a:t>
            </a:fld>
            <a:endParaRPr lang="fr-FR" altLang="fr-FR">
              <a:latin typeface="Arial" panose="020B0604020202020204" pitchFamily="34" charset="0"/>
            </a:endParaRPr>
          </a:p>
        </p:txBody>
      </p:sp>
      <p:sp>
        <p:nvSpPr>
          <p:cNvPr id="71683" name="Rectangle 7">
            <a:extLst>
              <a:ext uri="{FF2B5EF4-FFF2-40B4-BE49-F238E27FC236}">
                <a16:creationId xmlns:a16="http://schemas.microsoft.com/office/drawing/2014/main" id="{91074E0C-C63C-4761-BB5E-0A7F2B47AF08}"/>
              </a:ext>
            </a:extLst>
          </p:cNvPr>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EEA0D08C-EFD9-430B-9AF8-E6B1107900A7}" type="slidenum">
              <a:rPr lang="fr-FR" altLang="fr-FR" sz="1200">
                <a:latin typeface="Arial" panose="020B0604020202020204" pitchFamily="34" charset="0"/>
                <a:cs typeface="Arial" panose="020B0604020202020204" pitchFamily="34" charset="0"/>
              </a:rPr>
              <a:pPr algn="r" eaLnBrk="1" hangingPunct="1"/>
              <a:t>43</a:t>
            </a:fld>
            <a:endParaRPr lang="fr-FR" altLang="fr-FR" sz="1200">
              <a:latin typeface="Arial" panose="020B0604020202020204" pitchFamily="34" charset="0"/>
              <a:cs typeface="Arial" panose="020B0604020202020204" pitchFamily="34" charset="0"/>
            </a:endParaRPr>
          </a:p>
        </p:txBody>
      </p:sp>
      <p:sp>
        <p:nvSpPr>
          <p:cNvPr id="71684" name="Rectangle 2">
            <a:extLst>
              <a:ext uri="{FF2B5EF4-FFF2-40B4-BE49-F238E27FC236}">
                <a16:creationId xmlns:a16="http://schemas.microsoft.com/office/drawing/2014/main" id="{3CDA2B2C-47DA-4990-9FFB-A184C0DFBCE3}"/>
              </a:ext>
            </a:extLst>
          </p:cNvPr>
          <p:cNvSpPr>
            <a:spLocks noGrp="1" noRot="1" noChangeAspect="1" noChangeArrowheads="1" noTextEdit="1"/>
          </p:cNvSpPr>
          <p:nvPr>
            <p:ph type="sldImg"/>
          </p:nvPr>
        </p:nvSpPr>
        <p:spPr>
          <a:ln cap="flat"/>
        </p:spPr>
      </p:sp>
      <p:sp>
        <p:nvSpPr>
          <p:cNvPr id="71685" name="Rectangle 3">
            <a:extLst>
              <a:ext uri="{FF2B5EF4-FFF2-40B4-BE49-F238E27FC236}">
                <a16:creationId xmlns:a16="http://schemas.microsoft.com/office/drawing/2014/main" id="{4E6FCEC4-566E-4B60-B753-6BB10CED1B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93218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dirty="0" err="1">
                <a:solidFill>
                  <a:schemeClr val="tx1"/>
                </a:solidFill>
                <a:effectLst/>
                <a:latin typeface="+mn-lt"/>
                <a:ea typeface="+mn-ea"/>
                <a:cs typeface="+mn-cs"/>
              </a:rPr>
              <a:t>Secreted</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inflammatory</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molecules</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such</a:t>
            </a:r>
            <a:r>
              <a:rPr lang="fr-FR" sz="1200" b="0" i="0" u="none" strike="noStrike" kern="1200" dirty="0">
                <a:solidFill>
                  <a:schemeClr val="tx1"/>
                </a:solidFill>
                <a:effectLst/>
                <a:latin typeface="+mn-lt"/>
                <a:ea typeface="+mn-ea"/>
                <a:cs typeface="+mn-cs"/>
              </a:rPr>
              <a:t> as </a:t>
            </a:r>
            <a:r>
              <a:rPr lang="fr-FR" sz="1200" b="0" i="0" u="none" strike="noStrike" kern="1200" dirty="0" err="1">
                <a:solidFill>
                  <a:schemeClr val="tx1"/>
                </a:solidFill>
                <a:effectLst/>
                <a:latin typeface="+mn-lt"/>
                <a:ea typeface="+mn-ea"/>
                <a:cs typeface="+mn-cs"/>
              </a:rPr>
              <a:t>proinflammatory</a:t>
            </a:r>
            <a:r>
              <a:rPr lang="fr-FR" sz="1200" b="0" i="0" u="none" strike="noStrike" kern="1200" dirty="0">
                <a:solidFill>
                  <a:schemeClr val="tx1"/>
                </a:solidFill>
                <a:effectLst/>
                <a:latin typeface="+mn-lt"/>
                <a:ea typeface="+mn-ea"/>
                <a:cs typeface="+mn-cs"/>
              </a:rPr>
              <a:t> cytokines, are </a:t>
            </a:r>
            <a:r>
              <a:rPr lang="fr-FR" sz="1200" b="0" i="0" u="none" strike="noStrike" kern="1200" dirty="0" err="1">
                <a:solidFill>
                  <a:schemeClr val="tx1"/>
                </a:solidFill>
                <a:effectLst/>
                <a:latin typeface="+mn-lt"/>
                <a:ea typeface="+mn-ea"/>
                <a:cs typeface="+mn-cs"/>
              </a:rPr>
              <a:t>among</a:t>
            </a:r>
            <a:r>
              <a:rPr lang="fr-FR" sz="1200" b="0" i="0" u="none" strike="noStrike" kern="1200" dirty="0">
                <a:solidFill>
                  <a:schemeClr val="tx1"/>
                </a:solidFill>
                <a:effectLst/>
                <a:latin typeface="+mn-lt"/>
                <a:ea typeface="+mn-ea"/>
                <a:cs typeface="+mn-cs"/>
              </a:rPr>
              <a:t> the </a:t>
            </a:r>
            <a:r>
              <a:rPr lang="fr-FR" sz="1200" b="0" i="0" u="none" strike="noStrike" kern="1200" dirty="0" err="1">
                <a:solidFill>
                  <a:schemeClr val="tx1"/>
                </a:solidFill>
                <a:effectLst/>
                <a:latin typeface="+mn-lt"/>
                <a:ea typeface="+mn-ea"/>
                <a:cs typeface="+mn-cs"/>
              </a:rPr>
              <a:t>critical</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mediators</a:t>
            </a:r>
            <a:r>
              <a:rPr lang="fr-FR" sz="1200" b="0" i="0" u="none" strike="noStrike" kern="1200" dirty="0">
                <a:solidFill>
                  <a:schemeClr val="tx1"/>
                </a:solidFill>
                <a:effectLst/>
                <a:latin typeface="+mn-lt"/>
                <a:ea typeface="+mn-ea"/>
                <a:cs typeface="+mn-cs"/>
              </a:rPr>
              <a:t> of the </a:t>
            </a:r>
            <a:r>
              <a:rPr lang="fr-FR" sz="1200" b="0" i="0" u="none" strike="noStrike" kern="1200" dirty="0" err="1">
                <a:solidFill>
                  <a:schemeClr val="tx1"/>
                </a:solidFill>
                <a:effectLst/>
                <a:latin typeface="+mn-lt"/>
                <a:ea typeface="+mn-ea"/>
                <a:cs typeface="+mn-cs"/>
              </a:rPr>
              <a:t>disturbed</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processes</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implicated</a:t>
            </a:r>
            <a:r>
              <a:rPr lang="fr-FR" sz="1200" b="0" i="0" u="none" strike="noStrike" kern="1200" dirty="0">
                <a:solidFill>
                  <a:schemeClr val="tx1"/>
                </a:solidFill>
                <a:effectLst/>
                <a:latin typeface="+mn-lt"/>
                <a:ea typeface="+mn-ea"/>
                <a:cs typeface="+mn-cs"/>
              </a:rPr>
              <a:t> in OA </a:t>
            </a:r>
            <a:r>
              <a:rPr lang="fr-FR" sz="1200" b="0" i="0" u="none" strike="noStrike" kern="1200" dirty="0" err="1">
                <a:solidFill>
                  <a:schemeClr val="tx1"/>
                </a:solidFill>
                <a:effectLst/>
                <a:latin typeface="+mn-lt"/>
                <a:ea typeface="+mn-ea"/>
                <a:cs typeface="+mn-cs"/>
              </a:rPr>
              <a:t>pathophysiology</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Interleukin</a:t>
            </a:r>
            <a:r>
              <a:rPr lang="fr-FR" sz="1200" b="0" i="0" u="none" strike="noStrike" kern="1200" dirty="0">
                <a:solidFill>
                  <a:schemeClr val="tx1"/>
                </a:solidFill>
                <a:effectLst/>
                <a:latin typeface="+mn-lt"/>
                <a:ea typeface="+mn-ea"/>
                <a:cs typeface="+mn-cs"/>
              </a:rPr>
              <a:t> (IL)-1</a:t>
            </a:r>
            <a:r>
              <a:rPr lang="el-GR" sz="1200" b="0" i="0" u="none" strike="noStrike" kern="1200" dirty="0">
                <a:solidFill>
                  <a:schemeClr val="tx1"/>
                </a:solidFill>
                <a:effectLst/>
                <a:latin typeface="+mn-lt"/>
                <a:ea typeface="+mn-ea"/>
                <a:cs typeface="+mn-cs"/>
              </a:rPr>
              <a:t>β </a:t>
            </a:r>
            <a:r>
              <a:rPr lang="fr-FR" sz="1200" b="0" i="0" u="none" strike="noStrike" kern="1200" dirty="0">
                <a:solidFill>
                  <a:schemeClr val="tx1"/>
                </a:solidFill>
                <a:effectLst/>
                <a:latin typeface="+mn-lt"/>
                <a:ea typeface="+mn-ea"/>
                <a:cs typeface="+mn-cs"/>
              </a:rPr>
              <a:t>and </a:t>
            </a:r>
            <a:r>
              <a:rPr lang="fr-FR" sz="1200" b="0" i="0" u="none" strike="noStrike" kern="1200" dirty="0" err="1">
                <a:solidFill>
                  <a:schemeClr val="tx1"/>
                </a:solidFill>
                <a:effectLst/>
                <a:latin typeface="+mn-lt"/>
                <a:ea typeface="+mn-ea"/>
                <a:cs typeface="+mn-cs"/>
              </a:rPr>
              <a:t>tumor</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necrosis</a:t>
            </a:r>
            <a:r>
              <a:rPr lang="fr-FR" sz="1200" b="0" i="0" u="none" strike="noStrike" kern="1200" dirty="0">
                <a:solidFill>
                  <a:schemeClr val="tx1"/>
                </a:solidFill>
                <a:effectLst/>
                <a:latin typeface="+mn-lt"/>
                <a:ea typeface="+mn-ea"/>
                <a:cs typeface="+mn-cs"/>
              </a:rPr>
              <a:t> fa. </a:t>
            </a:r>
            <a:r>
              <a:rPr lang="en-US" sz="1200" b="0" i="0" u="none" strike="noStrike" kern="1200" dirty="0">
                <a:solidFill>
                  <a:schemeClr val="tx1"/>
                </a:solidFill>
                <a:effectLst/>
                <a:latin typeface="+mn-lt"/>
                <a:ea typeface="+mn-ea"/>
                <a:cs typeface="+mn-cs"/>
              </a:rPr>
              <a:t>Several other cytokines including IL-6, IL-15, IL-17, IL-18, IL-21, leukemia inhibitory factor and IL-8 (a chemokine) have also been shown to be implicated in OA and </a:t>
            </a:r>
            <a:r>
              <a:rPr lang="en-US" sz="1200" b="0" i="0" u="none" strike="noStrike" kern="1200" dirty="0" err="1">
                <a:solidFill>
                  <a:schemeClr val="tx1"/>
                </a:solidFill>
                <a:effectLst/>
                <a:latin typeface="+mn-lt"/>
                <a:ea typeface="+mn-ea"/>
                <a:cs typeface="+mn-cs"/>
              </a:rPr>
              <a:t>culd</a:t>
            </a:r>
            <a:r>
              <a:rPr lang="en-US" sz="1200" b="0" i="0" u="none" strike="noStrike" kern="1200" dirty="0">
                <a:solidFill>
                  <a:schemeClr val="tx1"/>
                </a:solidFill>
                <a:effectLst/>
                <a:latin typeface="+mn-lt"/>
                <a:ea typeface="+mn-ea"/>
                <a:cs typeface="+mn-cs"/>
              </a:rPr>
              <a:t> possibly be targeted therapeutically.</a:t>
            </a:r>
            <a:r>
              <a:rPr lang="fr-FR" sz="1200" b="0" i="0" u="none" strike="noStrike" kern="1200" dirty="0" err="1">
                <a:solidFill>
                  <a:schemeClr val="tx1"/>
                </a:solidFill>
                <a:effectLst/>
                <a:latin typeface="+mn-lt"/>
                <a:ea typeface="+mn-ea"/>
                <a:cs typeface="+mn-cs"/>
              </a:rPr>
              <a:t>ctor</a:t>
            </a:r>
            <a:r>
              <a:rPr lang="fr-FR" sz="1200" b="0" i="0" u="none" strike="noStrike" kern="1200" dirty="0">
                <a:solidFill>
                  <a:schemeClr val="tx1"/>
                </a:solidFill>
                <a:effectLst/>
                <a:latin typeface="+mn-lt"/>
                <a:ea typeface="+mn-ea"/>
                <a:cs typeface="+mn-cs"/>
              </a:rPr>
              <a:t> (TNF), in </a:t>
            </a:r>
            <a:r>
              <a:rPr lang="fr-FR" sz="1200" b="0" i="0" u="none" strike="noStrike" kern="1200" dirty="0" err="1">
                <a:solidFill>
                  <a:schemeClr val="tx1"/>
                </a:solidFill>
                <a:effectLst/>
                <a:latin typeface="+mn-lt"/>
                <a:ea typeface="+mn-ea"/>
                <a:cs typeface="+mn-cs"/>
              </a:rPr>
              <a:t>particular</a:t>
            </a:r>
            <a:r>
              <a:rPr lang="fr-FR" sz="1200" b="0" i="0" u="none" strike="noStrike" kern="1200" dirty="0">
                <a:solidFill>
                  <a:schemeClr val="tx1"/>
                </a:solidFill>
                <a:effectLst/>
                <a:latin typeface="+mn-lt"/>
                <a:ea typeface="+mn-ea"/>
                <a:cs typeface="+mn-cs"/>
              </a:rPr>
              <a:t>, control the </a:t>
            </a:r>
            <a:r>
              <a:rPr lang="fr-FR" sz="1200" b="0" i="0" u="none" strike="noStrike" kern="1200" dirty="0" err="1">
                <a:solidFill>
                  <a:schemeClr val="tx1"/>
                </a:solidFill>
                <a:effectLst/>
                <a:latin typeface="+mn-lt"/>
                <a:ea typeface="+mn-ea"/>
                <a:cs typeface="+mn-cs"/>
              </a:rPr>
              <a:t>degeneration</a:t>
            </a:r>
            <a:r>
              <a:rPr lang="fr-FR" sz="1200" b="0" i="0" u="none" strike="noStrike" kern="1200" dirty="0">
                <a:solidFill>
                  <a:schemeClr val="tx1"/>
                </a:solidFill>
                <a:effectLst/>
                <a:latin typeface="+mn-lt"/>
                <a:ea typeface="+mn-ea"/>
                <a:cs typeface="+mn-cs"/>
              </a:rPr>
              <a:t> of </a:t>
            </a:r>
            <a:r>
              <a:rPr lang="fr-FR" sz="1200" b="0" i="0" u="none" strike="noStrike" kern="1200" dirty="0" err="1">
                <a:solidFill>
                  <a:schemeClr val="tx1"/>
                </a:solidFill>
                <a:effectLst/>
                <a:latin typeface="+mn-lt"/>
                <a:ea typeface="+mn-ea"/>
                <a:cs typeface="+mn-cs"/>
              </a:rPr>
              <a:t>articular</a:t>
            </a:r>
            <a:r>
              <a:rPr lang="fr-FR" sz="1200" b="0" i="0" u="none" strike="noStrike" kern="1200" dirty="0">
                <a:solidFill>
                  <a:schemeClr val="tx1"/>
                </a:solidFill>
                <a:effectLst/>
                <a:latin typeface="+mn-lt"/>
                <a:ea typeface="+mn-ea"/>
                <a:cs typeface="+mn-cs"/>
              </a:rPr>
              <a:t> cartilage matrix, </a:t>
            </a:r>
            <a:r>
              <a:rPr lang="fr-FR" sz="1200" b="0" i="0" u="none" strike="noStrike" kern="1200" dirty="0" err="1">
                <a:solidFill>
                  <a:schemeClr val="tx1"/>
                </a:solidFill>
                <a:effectLst/>
                <a:latin typeface="+mn-lt"/>
                <a:ea typeface="+mn-ea"/>
                <a:cs typeface="+mn-cs"/>
              </a:rPr>
              <a:t>which</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makes</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them</a:t>
            </a:r>
            <a:r>
              <a:rPr lang="fr-FR" sz="1200" b="0" i="0" u="none" strike="noStrike" kern="1200" dirty="0">
                <a:solidFill>
                  <a:schemeClr val="tx1"/>
                </a:solidFill>
                <a:effectLst/>
                <a:latin typeface="+mn-lt"/>
                <a:ea typeface="+mn-ea"/>
                <a:cs typeface="+mn-cs"/>
              </a:rPr>
              <a:t> prime </a:t>
            </a:r>
            <a:r>
              <a:rPr lang="fr-FR" sz="1200" b="0" i="0" u="none" strike="noStrike" kern="1200" dirty="0" err="1">
                <a:solidFill>
                  <a:schemeClr val="tx1"/>
                </a:solidFill>
                <a:effectLst/>
                <a:latin typeface="+mn-lt"/>
                <a:ea typeface="+mn-ea"/>
                <a:cs typeface="+mn-cs"/>
              </a:rPr>
              <a:t>targets</a:t>
            </a:r>
            <a:r>
              <a:rPr lang="fr-FR" sz="1200" b="0" i="0" u="none" strike="noStrike" kern="1200" dirty="0">
                <a:solidFill>
                  <a:schemeClr val="tx1"/>
                </a:solidFill>
                <a:effectLst/>
                <a:latin typeface="+mn-lt"/>
                <a:ea typeface="+mn-ea"/>
                <a:cs typeface="+mn-cs"/>
              </a:rPr>
              <a:t> for </a:t>
            </a:r>
            <a:r>
              <a:rPr lang="fr-FR" sz="1200" b="0" i="0" u="none" strike="noStrike" kern="1200" dirty="0" err="1">
                <a:solidFill>
                  <a:schemeClr val="tx1"/>
                </a:solidFill>
                <a:effectLst/>
                <a:latin typeface="+mn-lt"/>
                <a:ea typeface="+mn-ea"/>
                <a:cs typeface="+mn-cs"/>
              </a:rPr>
              <a:t>therapeutic</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strategies</a:t>
            </a:r>
            <a:endParaRPr lang="fr-FR" sz="1200" b="0" i="0" u="none" strike="noStrike" kern="1200" dirty="0">
              <a:solidFill>
                <a:schemeClr val="tx1"/>
              </a:solidFill>
              <a:effectLst/>
              <a:latin typeface="+mn-lt"/>
              <a:ea typeface="+mn-ea"/>
              <a:cs typeface="+mn-cs"/>
            </a:endParaRPr>
          </a:p>
          <a:p>
            <a:endParaRPr lang="fr-FR"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Cytokines play an important role in the immunopathogenesis of inflammatory bowel disease (IBD). A</a:t>
            </a:r>
            <a:r>
              <a:rPr lang="fr-FR" sz="1200" b="0" i="0" u="none" strike="noStrike" kern="1200" dirty="0" err="1">
                <a:solidFill>
                  <a:schemeClr val="tx1"/>
                </a:solidFill>
                <a:effectLst/>
                <a:latin typeface="+mn-lt"/>
                <a:ea typeface="+mn-ea"/>
                <a:cs typeface="+mn-cs"/>
              </a:rPr>
              <a:t>nti</a:t>
            </a:r>
            <a:r>
              <a:rPr lang="fr-FR" sz="1200" b="0" i="0" u="none" strike="noStrike" kern="1200" dirty="0">
                <a:solidFill>
                  <a:schemeClr val="tx1"/>
                </a:solidFill>
                <a:effectLst/>
                <a:latin typeface="+mn-lt"/>
                <a:ea typeface="+mn-ea"/>
                <a:cs typeface="+mn-cs"/>
              </a:rPr>
              <a:t>-TNF and anti-</a:t>
            </a:r>
            <a:r>
              <a:rPr lang="fr-FR" sz="1200" b="0" i="0" u="none" strike="noStrike" kern="1200" dirty="0" err="1">
                <a:solidFill>
                  <a:schemeClr val="tx1"/>
                </a:solidFill>
                <a:effectLst/>
                <a:latin typeface="+mn-lt"/>
                <a:ea typeface="+mn-ea"/>
                <a:cs typeface="+mn-cs"/>
              </a:rPr>
              <a:t>integrin</a:t>
            </a:r>
            <a:r>
              <a:rPr lang="fr-FR" sz="1200" b="0" i="0" u="none" strike="noStrike" kern="1200" dirty="0">
                <a:solidFill>
                  <a:schemeClr val="tx1"/>
                </a:solidFill>
                <a:effectLst/>
                <a:latin typeface="+mn-lt"/>
                <a:ea typeface="+mn-ea"/>
                <a:cs typeface="+mn-cs"/>
              </a:rPr>
              <a:t> </a:t>
            </a:r>
            <a:r>
              <a:rPr lang="el-GR" sz="1200" b="0" i="1" u="none" strike="noStrike" kern="1200" dirty="0">
                <a:solidFill>
                  <a:schemeClr val="tx1"/>
                </a:solidFill>
                <a:effectLst/>
                <a:latin typeface="+mn-lt"/>
                <a:ea typeface="+mn-ea"/>
                <a:cs typeface="+mn-cs"/>
              </a:rPr>
              <a:t>α</a:t>
            </a:r>
            <a:r>
              <a:rPr lang="el-GR" sz="1200" b="0" i="0" u="none" strike="noStrike" kern="1200" dirty="0">
                <a:solidFill>
                  <a:schemeClr val="tx1"/>
                </a:solidFill>
                <a:effectLst/>
                <a:latin typeface="+mn-lt"/>
                <a:ea typeface="+mn-ea"/>
                <a:cs typeface="+mn-cs"/>
              </a:rPr>
              <a:t>4</a:t>
            </a:r>
            <a:r>
              <a:rPr lang="el-GR" sz="1200" b="0" i="1" u="none" strike="noStrike" kern="1200" dirty="0">
                <a:solidFill>
                  <a:schemeClr val="tx1"/>
                </a:solidFill>
                <a:effectLst/>
                <a:latin typeface="+mn-lt"/>
                <a:ea typeface="+mn-ea"/>
                <a:cs typeface="+mn-cs"/>
              </a:rPr>
              <a:t>β</a:t>
            </a:r>
            <a:r>
              <a:rPr lang="el-GR" sz="1200" b="0" i="0" u="none" strike="noStrike" kern="1200" dirty="0">
                <a:solidFill>
                  <a:schemeClr val="tx1"/>
                </a:solidFill>
                <a:effectLst/>
                <a:latin typeface="+mn-lt"/>
                <a:ea typeface="+mn-ea"/>
                <a:cs typeface="+mn-cs"/>
              </a:rPr>
              <a:t>7 </a:t>
            </a:r>
            <a:r>
              <a:rPr lang="fr-FR" sz="1200" b="0" i="0" u="none" strike="noStrike" kern="1200" dirty="0">
                <a:solidFill>
                  <a:schemeClr val="tx1"/>
                </a:solidFill>
                <a:effectLst/>
                <a:latin typeface="+mn-lt"/>
                <a:ea typeface="+mn-ea"/>
                <a:cs typeface="+mn-cs"/>
              </a:rPr>
              <a:t>have been the </a:t>
            </a:r>
            <a:r>
              <a:rPr lang="fr-FR" sz="1200" b="0" i="0" u="none" strike="noStrike" kern="1200" dirty="0" err="1">
                <a:solidFill>
                  <a:schemeClr val="tx1"/>
                </a:solidFill>
                <a:effectLst/>
                <a:latin typeface="+mn-lt"/>
                <a:ea typeface="+mn-ea"/>
                <a:cs typeface="+mn-cs"/>
              </a:rPr>
              <a:t>mainstay</a:t>
            </a:r>
            <a:r>
              <a:rPr lang="fr-FR" sz="1200" b="0" i="0" u="none" strike="noStrike" kern="1200" dirty="0">
                <a:solidFill>
                  <a:schemeClr val="tx1"/>
                </a:solidFill>
                <a:effectLst/>
                <a:latin typeface="+mn-lt"/>
                <a:ea typeface="+mn-ea"/>
                <a:cs typeface="+mn-cs"/>
              </a:rPr>
              <a:t> of </a:t>
            </a:r>
            <a:r>
              <a:rPr lang="fr-FR" sz="1200" b="0" i="0" u="none" strike="noStrike" kern="1200" dirty="0" err="1">
                <a:solidFill>
                  <a:schemeClr val="tx1"/>
                </a:solidFill>
                <a:effectLst/>
                <a:latin typeface="+mn-lt"/>
                <a:ea typeface="+mn-ea"/>
                <a:cs typeface="+mn-cs"/>
              </a:rPr>
              <a:t>biological</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therapy</a:t>
            </a:r>
            <a:r>
              <a:rPr lang="fr-FR" sz="1200" b="0" i="0" u="none" strike="noStrike" kern="1200" dirty="0">
                <a:solidFill>
                  <a:schemeClr val="tx1"/>
                </a:solidFill>
                <a:effectLst/>
                <a:latin typeface="+mn-lt"/>
                <a:ea typeface="+mn-ea"/>
                <a:cs typeface="+mn-cs"/>
              </a:rPr>
              <a:t> in IBD. New cytokine </a:t>
            </a:r>
            <a:r>
              <a:rPr lang="fr-FR" sz="1200" b="0" i="0" u="none" strike="noStrike" kern="1200" dirty="0" err="1">
                <a:solidFill>
                  <a:schemeClr val="tx1"/>
                </a:solidFill>
                <a:effectLst/>
                <a:latin typeface="+mn-lt"/>
                <a:ea typeface="+mn-ea"/>
                <a:cs typeface="+mn-cs"/>
              </a:rPr>
              <a:t>targets</a:t>
            </a:r>
            <a:r>
              <a:rPr lang="fr-FR" sz="1200" b="0" i="0" u="none" strike="noStrike" kern="1200" dirty="0">
                <a:solidFill>
                  <a:schemeClr val="tx1"/>
                </a:solidFill>
                <a:effectLst/>
                <a:latin typeface="+mn-lt"/>
                <a:ea typeface="+mn-ea"/>
                <a:cs typeface="+mn-cs"/>
              </a:rPr>
              <a:t> (e.g., IL-12/IL-23p40 and SMAD7), </a:t>
            </a:r>
            <a:r>
              <a:rPr lang="fr-FR" sz="1200" b="0" i="0" u="none" strike="noStrike" kern="1200" dirty="0" err="1">
                <a:solidFill>
                  <a:schemeClr val="tx1"/>
                </a:solidFill>
                <a:effectLst/>
                <a:latin typeface="+mn-lt"/>
                <a:ea typeface="+mn-ea"/>
                <a:cs typeface="+mn-cs"/>
              </a:rPr>
              <a:t>novel</a:t>
            </a:r>
            <a:r>
              <a:rPr lang="fr-FR" sz="1200" b="0" i="0" u="none" strike="noStrike" kern="1200" dirty="0">
                <a:solidFill>
                  <a:schemeClr val="tx1"/>
                </a:solidFill>
                <a:effectLst/>
                <a:latin typeface="+mn-lt"/>
                <a:ea typeface="+mn-ea"/>
                <a:cs typeface="+mn-cs"/>
              </a:rPr>
              <a:t> anti-</a:t>
            </a:r>
            <a:r>
              <a:rPr lang="fr-FR" sz="1200" b="0" i="0" u="none" strike="noStrike" kern="1200" dirty="0" err="1">
                <a:solidFill>
                  <a:schemeClr val="tx1"/>
                </a:solidFill>
                <a:effectLst/>
                <a:latin typeface="+mn-lt"/>
                <a:ea typeface="+mn-ea"/>
                <a:cs typeface="+mn-cs"/>
              </a:rPr>
              <a:t>inflammatory</a:t>
            </a:r>
            <a:r>
              <a:rPr lang="fr-FR" sz="1200" b="0" i="0" u="none" strike="noStrike" kern="1200" dirty="0">
                <a:solidFill>
                  <a:schemeClr val="tx1"/>
                </a:solidFill>
                <a:effectLst/>
                <a:latin typeface="+mn-lt"/>
                <a:ea typeface="+mn-ea"/>
                <a:cs typeface="+mn-cs"/>
              </a:rPr>
              <a:t> cytokines (e.g., IL-35 and IL-37), and </a:t>
            </a:r>
            <a:r>
              <a:rPr lang="fr-FR" sz="1200" b="0" i="0" u="none" strike="noStrike" kern="1200" dirty="0" err="1">
                <a:solidFill>
                  <a:schemeClr val="tx1"/>
                </a:solidFill>
                <a:effectLst/>
                <a:latin typeface="+mn-lt"/>
                <a:ea typeface="+mn-ea"/>
                <a:cs typeface="+mn-cs"/>
              </a:rPr>
              <a:t>personalized</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medicines</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may</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provide</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potential</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treatment</a:t>
            </a:r>
            <a:r>
              <a:rPr lang="fr-FR" sz="1200" b="0" i="0" u="none" strike="noStrike" kern="1200" dirty="0">
                <a:solidFill>
                  <a:schemeClr val="tx1"/>
                </a:solidFill>
                <a:effectLst/>
                <a:latin typeface="+mn-lt"/>
                <a:ea typeface="+mn-ea"/>
                <a:cs typeface="+mn-cs"/>
              </a:rPr>
              <a:t> for IBD patients.</a:t>
            </a:r>
          </a:p>
          <a:p>
            <a:endParaRPr lang="fr-F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Multiple sclerosis (MS) is a chronic autoimmune disease that affects the central nervous system and is characterized by demyelination, axonal loss, gliosis and inflammation. Proinflammatory cytokines such as interleukin-17 (IL-17), IL-22, tumor necrosis factor-α, IL-1, IL-12 and interferon-γ may cause MS through several signaling pathways. Conversely, anti-inflammatory circulating cytokines such as IL-4 and IL-10 are reduced and theoretically can exert a direct protective effect in this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err="1">
                <a:solidFill>
                  <a:schemeClr val="tx1"/>
                </a:solidFill>
                <a:effectLst/>
                <a:latin typeface="+mn-lt"/>
                <a:ea typeface="+mn-ea"/>
                <a:cs typeface="+mn-cs"/>
              </a:rPr>
              <a:t>Autoimmune</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myasthenia</a:t>
            </a:r>
            <a:r>
              <a:rPr lang="fr-FR" sz="1200" b="0" i="0" u="none" strike="noStrike" kern="1200" dirty="0">
                <a:solidFill>
                  <a:schemeClr val="tx1"/>
                </a:solidFill>
                <a:effectLst/>
                <a:latin typeface="+mn-lt"/>
                <a:ea typeface="+mn-ea"/>
                <a:cs typeface="+mn-cs"/>
              </a:rPr>
              <a:t> gravis (MG) </a:t>
            </a:r>
            <a:r>
              <a:rPr lang="fr-FR" sz="1200" b="0" i="0" u="none" strike="noStrike" kern="1200" dirty="0" err="1">
                <a:solidFill>
                  <a:schemeClr val="tx1"/>
                </a:solidFill>
                <a:effectLst/>
                <a:latin typeface="+mn-lt"/>
                <a:ea typeface="+mn-ea"/>
                <a:cs typeface="+mn-cs"/>
              </a:rPr>
              <a:t>is</a:t>
            </a:r>
            <a:r>
              <a:rPr lang="fr-FR" sz="1200" b="0" i="0" u="none" strike="noStrike" kern="1200" dirty="0">
                <a:solidFill>
                  <a:schemeClr val="tx1"/>
                </a:solidFill>
                <a:effectLst/>
                <a:latin typeface="+mn-lt"/>
                <a:ea typeface="+mn-ea"/>
                <a:cs typeface="+mn-cs"/>
              </a:rPr>
              <a:t> a </a:t>
            </a:r>
            <a:r>
              <a:rPr lang="fr-FR" sz="1200" b="0" i="0" u="none" strike="noStrike" kern="1200" dirty="0" err="1">
                <a:solidFill>
                  <a:schemeClr val="tx1"/>
                </a:solidFill>
                <a:effectLst/>
                <a:latin typeface="+mn-lt"/>
                <a:ea typeface="+mn-ea"/>
                <a:cs typeface="+mn-cs"/>
              </a:rPr>
              <a:t>neuromuscular</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junction</a:t>
            </a:r>
            <a:r>
              <a:rPr lang="fr-FR" sz="1200" b="0" i="0" u="none" strike="noStrike" kern="1200" dirty="0">
                <a:solidFill>
                  <a:schemeClr val="tx1"/>
                </a:solidFill>
                <a:effectLst/>
                <a:latin typeface="+mn-lt"/>
                <a:ea typeface="+mn-ea"/>
                <a:cs typeface="+mn-cs"/>
              </a:rPr>
              <a:t> (NMJ) </a:t>
            </a:r>
            <a:r>
              <a:rPr lang="fr-FR" sz="1200" b="0" i="0" u="none" strike="noStrike" kern="1200" dirty="0" err="1">
                <a:solidFill>
                  <a:schemeClr val="tx1"/>
                </a:solidFill>
                <a:effectLst/>
                <a:latin typeface="+mn-lt"/>
                <a:ea typeface="+mn-ea"/>
                <a:cs typeface="+mn-cs"/>
              </a:rPr>
              <a:t>disorder</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marked</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clinically</a:t>
            </a:r>
            <a:r>
              <a:rPr lang="fr-FR" sz="1200" b="0" i="0" u="none" strike="noStrike" kern="1200" dirty="0">
                <a:solidFill>
                  <a:schemeClr val="tx1"/>
                </a:solidFill>
                <a:effectLst/>
                <a:latin typeface="+mn-lt"/>
                <a:ea typeface="+mn-ea"/>
                <a:cs typeface="+mn-cs"/>
              </a:rPr>
              <a:t> by fatigable muscle </a:t>
            </a:r>
            <a:r>
              <a:rPr lang="fr-FR" sz="1200" b="0" i="0" u="none" strike="noStrike" kern="1200" dirty="0" err="1">
                <a:solidFill>
                  <a:schemeClr val="tx1"/>
                </a:solidFill>
                <a:effectLst/>
                <a:latin typeface="+mn-lt"/>
                <a:ea typeface="+mn-ea"/>
                <a:cs typeface="+mn-cs"/>
              </a:rPr>
              <a:t>weakness</a:t>
            </a:r>
            <a:r>
              <a:rPr lang="fr-FR" sz="1200" b="0" i="0" u="none" strike="noStrike" kern="1200" dirty="0">
                <a:solidFill>
                  <a:schemeClr val="tx1"/>
                </a:solidFill>
                <a:effectLst/>
                <a:latin typeface="+mn-lt"/>
                <a:ea typeface="+mn-ea"/>
                <a:cs typeface="+mn-cs"/>
              </a:rPr>
              <a:t> and </a:t>
            </a:r>
            <a:r>
              <a:rPr lang="fr-FR" sz="1200" b="0" i="0" u="none" strike="noStrike" kern="1200" dirty="0" err="1">
                <a:solidFill>
                  <a:schemeClr val="tx1"/>
                </a:solidFill>
                <a:effectLst/>
                <a:latin typeface="+mn-lt"/>
                <a:ea typeface="+mn-ea"/>
                <a:cs typeface="+mn-cs"/>
              </a:rPr>
              <a:t>serologically</a:t>
            </a:r>
            <a:r>
              <a:rPr lang="fr-FR" sz="1200" b="0" i="0" u="none" strike="noStrike" kern="1200" dirty="0">
                <a:solidFill>
                  <a:schemeClr val="tx1"/>
                </a:solidFill>
                <a:effectLst/>
                <a:latin typeface="+mn-lt"/>
                <a:ea typeface="+mn-ea"/>
                <a:cs typeface="+mn-cs"/>
              </a:rPr>
              <a:t> by the </a:t>
            </a:r>
            <a:r>
              <a:rPr lang="fr-FR" sz="1200" b="0" i="0" u="none" strike="noStrike" kern="1200" dirty="0" err="1">
                <a:solidFill>
                  <a:schemeClr val="tx1"/>
                </a:solidFill>
                <a:effectLst/>
                <a:latin typeface="+mn-lt"/>
                <a:ea typeface="+mn-ea"/>
                <a:cs typeface="+mn-cs"/>
              </a:rPr>
              <a:t>presence</a:t>
            </a:r>
            <a:r>
              <a:rPr lang="fr-FR" sz="1200" b="0" i="0" u="none" strike="noStrike" kern="1200" dirty="0">
                <a:solidFill>
                  <a:schemeClr val="tx1"/>
                </a:solidFill>
                <a:effectLst/>
                <a:latin typeface="+mn-lt"/>
                <a:ea typeface="+mn-ea"/>
                <a:cs typeface="+mn-cs"/>
              </a:rPr>
              <a:t> of </a:t>
            </a:r>
            <a:r>
              <a:rPr lang="fr-FR" sz="1200" b="0" i="0" u="none" strike="noStrike" kern="1200" dirty="0" err="1">
                <a:solidFill>
                  <a:schemeClr val="tx1"/>
                </a:solidFill>
                <a:effectLst/>
                <a:latin typeface="+mn-lt"/>
                <a:ea typeface="+mn-ea"/>
                <a:cs typeface="+mn-cs"/>
              </a:rPr>
              <a:t>autoantibodies</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Autoantibodies</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against</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acetylcholine</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receptors</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AChRs</a:t>
            </a:r>
            <a:r>
              <a:rPr lang="fr-FR" sz="1200" b="0" i="0" u="none" strike="noStrike" kern="1200" dirty="0">
                <a:solidFill>
                  <a:schemeClr val="tx1"/>
                </a:solidFill>
                <a:effectLst/>
                <a:latin typeface="+mn-lt"/>
                <a:ea typeface="+mn-ea"/>
                <a:cs typeface="+mn-cs"/>
              </a:rPr>
              <a:t>), muscle-</a:t>
            </a:r>
            <a:r>
              <a:rPr lang="fr-FR" sz="1200" b="0" i="0" u="none" strike="noStrike" kern="1200" dirty="0" err="1">
                <a:solidFill>
                  <a:schemeClr val="tx1"/>
                </a:solidFill>
                <a:effectLst/>
                <a:latin typeface="+mn-lt"/>
                <a:ea typeface="+mn-ea"/>
                <a:cs typeface="+mn-cs"/>
              </a:rPr>
              <a:t>specific</a:t>
            </a:r>
            <a:r>
              <a:rPr lang="fr-FR" sz="1200" b="0" i="0" u="none" strike="noStrike" kern="1200" dirty="0">
                <a:solidFill>
                  <a:schemeClr val="tx1"/>
                </a:solidFill>
                <a:effectLst/>
                <a:latin typeface="+mn-lt"/>
                <a:ea typeface="+mn-ea"/>
                <a:cs typeface="+mn-cs"/>
              </a:rPr>
              <a:t> kinase (</a:t>
            </a:r>
            <a:r>
              <a:rPr lang="fr-FR" sz="1200" b="0" i="0" u="none" strike="noStrike" kern="1200" dirty="0" err="1">
                <a:solidFill>
                  <a:schemeClr val="tx1"/>
                </a:solidFill>
                <a:effectLst/>
                <a:latin typeface="+mn-lt"/>
                <a:ea typeface="+mn-ea"/>
                <a:cs typeface="+mn-cs"/>
              </a:rPr>
              <a:t>MuSK</a:t>
            </a:r>
            <a:r>
              <a:rPr lang="fr-FR" sz="1200" b="0" i="0" u="none" strike="noStrike" kern="1200" dirty="0">
                <a:solidFill>
                  <a:schemeClr val="tx1"/>
                </a:solidFill>
                <a:effectLst/>
                <a:latin typeface="+mn-lt"/>
                <a:ea typeface="+mn-ea"/>
                <a:cs typeface="+mn-cs"/>
              </a:rPr>
              <a:t>), and </a:t>
            </a:r>
            <a:r>
              <a:rPr lang="fr-FR" sz="1200" b="0" i="0" u="none" strike="noStrike" kern="1200" dirty="0" err="1">
                <a:solidFill>
                  <a:schemeClr val="tx1"/>
                </a:solidFill>
                <a:effectLst/>
                <a:latin typeface="+mn-lt"/>
                <a:ea typeface="+mn-ea"/>
                <a:cs typeface="+mn-cs"/>
              </a:rPr>
              <a:t>lipoprotein-related</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protein</a:t>
            </a:r>
            <a:r>
              <a:rPr lang="fr-FR" sz="1200" b="0" i="0" u="none" strike="noStrike" kern="1200" dirty="0">
                <a:solidFill>
                  <a:schemeClr val="tx1"/>
                </a:solidFill>
                <a:effectLst/>
                <a:latin typeface="+mn-lt"/>
                <a:ea typeface="+mn-ea"/>
                <a:cs typeface="+mn-cs"/>
              </a:rPr>
              <a:t> 4 (LPR4) have been </a:t>
            </a:r>
            <a:r>
              <a:rPr lang="fr-FR" sz="1200" b="0" i="0" u="none" strike="noStrike" kern="1200" dirty="0" err="1">
                <a:solidFill>
                  <a:schemeClr val="tx1"/>
                </a:solidFill>
                <a:effectLst/>
                <a:latin typeface="+mn-lt"/>
                <a:ea typeface="+mn-ea"/>
                <a:cs typeface="+mn-cs"/>
              </a:rPr>
              <a:t>proven</a:t>
            </a:r>
            <a:r>
              <a:rPr lang="fr-FR" sz="1200" b="0" i="0" u="none" strike="noStrike" kern="1200" dirty="0">
                <a:solidFill>
                  <a:schemeClr val="tx1"/>
                </a:solidFill>
                <a:effectLst/>
                <a:latin typeface="+mn-lt"/>
                <a:ea typeface="+mn-ea"/>
                <a:cs typeface="+mn-cs"/>
              </a:rPr>
              <a:t> to </a:t>
            </a:r>
            <a:r>
              <a:rPr lang="fr-FR" sz="1200" b="0" i="0" u="none" strike="noStrike" kern="1200" dirty="0" err="1">
                <a:solidFill>
                  <a:schemeClr val="tx1"/>
                </a:solidFill>
                <a:effectLst/>
                <a:latin typeface="+mn-lt"/>
                <a:ea typeface="+mn-ea"/>
                <a:cs typeface="+mn-cs"/>
              </a:rPr>
              <a:t>be</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pathogenic</a:t>
            </a:r>
            <a:r>
              <a:rPr lang="fr-FR" sz="1200" b="0" i="0" u="none" strike="noStrike" kern="1200" dirty="0">
                <a:solidFill>
                  <a:schemeClr val="tx1"/>
                </a:solidFill>
                <a:effectLst/>
                <a:latin typeface="+mn-lt"/>
                <a:ea typeface="+mn-ea"/>
                <a:cs typeface="+mn-cs"/>
              </a:rPr>
              <a:t> </a:t>
            </a:r>
            <a:r>
              <a:rPr lang="fr-FR" sz="1200" b="0" i="0" u="none" strike="noStrike" kern="1200" baseline="30000" dirty="0">
                <a:solidFill>
                  <a:schemeClr val="tx1"/>
                </a:solidFill>
                <a:effectLst/>
                <a:latin typeface="+mn-lt"/>
                <a:ea typeface="+mn-ea"/>
                <a:cs typeface="+mn-cs"/>
                <a:hlinkClick r:id="rId3"/>
              </a:rPr>
              <a:t>1</a:t>
            </a:r>
            <a:endParaRPr lang="en-US"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5B4E89FF-3D7D-4247-8E9E-33FBCD021E23}" type="slidenum">
              <a:rPr lang="fr-FR" smtClean="0"/>
              <a:t>5</a:t>
            </a:fld>
            <a:endParaRPr lang="fr-FR"/>
          </a:p>
        </p:txBody>
      </p:sp>
    </p:spTree>
    <p:extLst>
      <p:ext uri="{BB962C8B-B14F-4D97-AF65-F5344CB8AC3E}">
        <p14:creationId xmlns:p14="http://schemas.microsoft.com/office/powerpoint/2010/main" val="51424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Sphingolipids represent an essential class of lipids found in all eukaryotes, and strongly influence cellular signal transduction. </a:t>
            </a:r>
            <a:r>
              <a:rPr lang="en-US" sz="1200" b="0" i="0" u="none" strike="noStrike" kern="1200">
                <a:solidFill>
                  <a:schemeClr val="tx1"/>
                </a:solidFill>
                <a:effectLst/>
                <a:latin typeface="+mn-lt"/>
                <a:ea typeface="+mn-ea"/>
                <a:cs typeface="+mn-cs"/>
              </a:rPr>
              <a:t>Autoimmune diseases like asthma and multiple sclerosis (MS) are mediated by the sphingosine-1-phosphate receptor 1 (S1P</a:t>
            </a:r>
            <a:r>
              <a:rPr lang="en-US" sz="1200" b="0" i="0" u="none" strike="noStrike" kern="1200" baseline="-25000">
                <a:solidFill>
                  <a:schemeClr val="tx1"/>
                </a:solidFill>
                <a:effectLst/>
                <a:latin typeface="+mn-lt"/>
                <a:ea typeface="+mn-ea"/>
                <a:cs typeface="+mn-cs"/>
              </a:rPr>
              <a:t>1</a:t>
            </a:r>
            <a:r>
              <a:rPr lang="en-US" sz="1200" b="0" i="0" u="none" strike="noStrike" kern="1200">
                <a:solidFill>
                  <a:schemeClr val="tx1"/>
                </a:solidFill>
                <a:effectLst/>
                <a:latin typeface="+mn-lt"/>
                <a:ea typeface="+mn-ea"/>
                <a:cs typeface="+mn-cs"/>
              </a:rPr>
              <a:t>) to express a variety of symptoms and disease patterns</a:t>
            </a:r>
            <a:endParaRPr lang="fr-FR" dirty="0"/>
          </a:p>
        </p:txBody>
      </p:sp>
      <p:sp>
        <p:nvSpPr>
          <p:cNvPr id="4" name="Espace réservé du numéro de diapositive 3"/>
          <p:cNvSpPr>
            <a:spLocks noGrp="1"/>
          </p:cNvSpPr>
          <p:nvPr>
            <p:ph type="sldNum" sz="quarter" idx="5"/>
          </p:nvPr>
        </p:nvSpPr>
        <p:spPr/>
        <p:txBody>
          <a:bodyPr/>
          <a:lstStyle/>
          <a:p>
            <a:fld id="{1CB607A8-508B-41F5-8C36-3ABD2C02667C}" type="slidenum">
              <a:rPr lang="fr-FR" smtClean="0"/>
              <a:pPr/>
              <a:t>6</a:t>
            </a:fld>
            <a:endParaRPr lang="fr-FR"/>
          </a:p>
        </p:txBody>
      </p:sp>
    </p:spTree>
    <p:extLst>
      <p:ext uri="{BB962C8B-B14F-4D97-AF65-F5344CB8AC3E}">
        <p14:creationId xmlns:p14="http://schemas.microsoft.com/office/powerpoint/2010/main" val="381108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B607A8-508B-41F5-8C36-3ABD2C02667C}" type="slidenum">
              <a:rPr lang="fr-FR" smtClean="0"/>
              <a:pPr/>
              <a:t>7</a:t>
            </a:fld>
            <a:endParaRPr lang="fr-FR"/>
          </a:p>
        </p:txBody>
      </p:sp>
    </p:spTree>
    <p:extLst>
      <p:ext uri="{BB962C8B-B14F-4D97-AF65-F5344CB8AC3E}">
        <p14:creationId xmlns:p14="http://schemas.microsoft.com/office/powerpoint/2010/main" val="3105424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11F3CF7-8403-43B2-A1EF-CEA0EDBAD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4C2B615-FD36-4B19-9B31-03C69957C8CF}" type="slidenum">
              <a:rPr lang="en-US" altLang="fr-FR">
                <a:latin typeface="Arial" panose="020B0604020202020204" pitchFamily="34" charset="0"/>
              </a:rPr>
              <a:pPr eaLnBrk="1" hangingPunct="1"/>
              <a:t>10</a:t>
            </a:fld>
            <a:endParaRPr lang="en-US" altLang="fr-FR">
              <a:latin typeface="Arial" panose="020B0604020202020204" pitchFamily="34" charset="0"/>
            </a:endParaRPr>
          </a:p>
        </p:txBody>
      </p:sp>
      <p:sp>
        <p:nvSpPr>
          <p:cNvPr id="103427" name="Rectangle 2">
            <a:extLst>
              <a:ext uri="{FF2B5EF4-FFF2-40B4-BE49-F238E27FC236}">
                <a16:creationId xmlns:a16="http://schemas.microsoft.com/office/drawing/2014/main" id="{127A3CF9-D562-495B-81E6-6BC566CF3D6A}"/>
              </a:ext>
            </a:extLst>
          </p:cNvPr>
          <p:cNvSpPr>
            <a:spLocks noGrp="1" noRot="1" noChangeAspect="1" noChangeArrowheads="1" noTextEdit="1"/>
          </p:cNvSpPr>
          <p:nvPr>
            <p:ph type="sldImg"/>
          </p:nvPr>
        </p:nvSpPr>
        <p:spPr>
          <a:xfrm>
            <a:off x="-220663" y="808038"/>
            <a:ext cx="7180263" cy="4040187"/>
          </a:xfrm>
          <a:ln/>
        </p:spPr>
      </p:sp>
      <p:sp>
        <p:nvSpPr>
          <p:cNvPr id="103428" name="Rectangle 3">
            <a:extLst>
              <a:ext uri="{FF2B5EF4-FFF2-40B4-BE49-F238E27FC236}">
                <a16:creationId xmlns:a16="http://schemas.microsoft.com/office/drawing/2014/main" id="{9C0AADEA-CF99-4D54-9C9E-ABC960D9F5AF}"/>
              </a:ext>
            </a:extLst>
          </p:cNvPr>
          <p:cNvSpPr>
            <a:spLocks noGrp="1" noChangeArrowheads="1"/>
          </p:cNvSpPr>
          <p:nvPr>
            <p:ph type="body" idx="1"/>
          </p:nvPr>
        </p:nvSpPr>
        <p:spPr>
          <a:xfrm>
            <a:off x="896916" y="5120147"/>
            <a:ext cx="4944050" cy="4849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5" tIns="46533" rIns="93065" bIns="46533"/>
          <a:lstStyle/>
          <a:p>
            <a:pPr eaLnBrk="1" hangingPunct="1"/>
            <a:endParaRPr lang="en-US"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B607A8-508B-41F5-8C36-3ABD2C02667C}" type="slidenum">
              <a:rPr lang="fr-FR" smtClean="0"/>
              <a:pPr/>
              <a:t>12</a:t>
            </a:fld>
            <a:endParaRPr lang="fr-FR" dirty="0"/>
          </a:p>
        </p:txBody>
      </p:sp>
    </p:spTree>
    <p:extLst>
      <p:ext uri="{BB962C8B-B14F-4D97-AF65-F5344CB8AC3E}">
        <p14:creationId xmlns:p14="http://schemas.microsoft.com/office/powerpoint/2010/main" val="305660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systematic review identified 106 trials that reported serious infections and included patients with rheumatoid arthritis who received biological drugs. Compared with traditional DMARDs, standard-dose biological drugs (OR 1.31, 95% credible interval [</a:t>
            </a:r>
            <a:r>
              <a:rPr lang="en-US" sz="1200" b="0" i="0" u="none" strike="noStrike" kern="1200" dirty="0" err="1">
                <a:solidFill>
                  <a:schemeClr val="tx1"/>
                </a:solidFill>
                <a:effectLst/>
                <a:latin typeface="+mn-lt"/>
                <a:ea typeface="+mn-ea"/>
                <a:cs typeface="+mn-cs"/>
              </a:rPr>
              <a:t>CrI</a:t>
            </a:r>
            <a:r>
              <a:rPr lang="en-US" sz="1200" b="0" i="0" u="none" strike="noStrike" kern="1200" dirty="0">
                <a:solidFill>
                  <a:schemeClr val="tx1"/>
                </a:solidFill>
                <a:effectLst/>
                <a:latin typeface="+mn-lt"/>
                <a:ea typeface="+mn-ea"/>
                <a:cs typeface="+mn-cs"/>
              </a:rPr>
              <a:t>] 1.09-1.58) and high-dose biological drugs (1.90, 1.50-2.39) were associated with an increased risk of serious infections, although low-dose biological drugs (0.93, 0.65-1.33) were not. The risk was lower in patients who were methotrexate naive compared with traditional DMARD-experienced or anti-</a:t>
            </a:r>
            <a:r>
              <a:rPr lang="en-US" sz="1200" b="0" i="0" u="none" strike="noStrike" kern="1200" dirty="0" err="1">
                <a:solidFill>
                  <a:schemeClr val="tx1"/>
                </a:solidFill>
                <a:effectLst/>
                <a:latin typeface="+mn-lt"/>
                <a:ea typeface="+mn-ea"/>
                <a:cs typeface="+mn-cs"/>
              </a:rPr>
              <a:t>tumour</a:t>
            </a:r>
            <a:r>
              <a:rPr lang="en-US" sz="1200" b="0" i="0" u="none" strike="noStrike" kern="1200" dirty="0">
                <a:solidFill>
                  <a:schemeClr val="tx1"/>
                </a:solidFill>
                <a:effectLst/>
                <a:latin typeface="+mn-lt"/>
                <a:ea typeface="+mn-ea"/>
                <a:cs typeface="+mn-cs"/>
              </a:rPr>
              <a:t> necrosis factor biological drug-experienced patients. The absolute increase in the number of serious infections per 1000 patients treated each year ranged from six for standard-dose biological drugs to 55 for combination biological therapy, compared with traditional DMARDs.</a:t>
            </a:r>
            <a:endParaRPr lang="fr-FR" dirty="0"/>
          </a:p>
        </p:txBody>
      </p:sp>
      <p:sp>
        <p:nvSpPr>
          <p:cNvPr id="4" name="Espace réservé du numéro de diapositive 3"/>
          <p:cNvSpPr>
            <a:spLocks noGrp="1"/>
          </p:cNvSpPr>
          <p:nvPr>
            <p:ph type="sldNum" sz="quarter" idx="5"/>
          </p:nvPr>
        </p:nvSpPr>
        <p:spPr/>
        <p:txBody>
          <a:bodyPr/>
          <a:lstStyle/>
          <a:p>
            <a:fld id="{5B4E89FF-3D7D-4247-8E9E-33FBCD021E23}" type="slidenum">
              <a:rPr lang="fr-FR" smtClean="0"/>
              <a:t>13</a:t>
            </a:fld>
            <a:endParaRPr lang="fr-FR"/>
          </a:p>
        </p:txBody>
      </p:sp>
    </p:spTree>
    <p:extLst>
      <p:ext uri="{BB962C8B-B14F-4D97-AF65-F5344CB8AC3E}">
        <p14:creationId xmlns:p14="http://schemas.microsoft.com/office/powerpoint/2010/main" val="361935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85229-B64B-4791-9573-8E65BCF2762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99AC1D3-3EB9-4388-BC00-10C28FB18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B4BAA92-9E96-448F-84A0-43E913E4B55E}"/>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5" name="Espace réservé du pied de page 4">
            <a:extLst>
              <a:ext uri="{FF2B5EF4-FFF2-40B4-BE49-F238E27FC236}">
                <a16:creationId xmlns:a16="http://schemas.microsoft.com/office/drawing/2014/main" id="{5B1AD423-A187-4BCD-91D4-7C00EF6AD8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474184-D41D-42C3-9958-4B55501E0C57}"/>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101722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DFA96-34FF-4345-ACA2-7E6EE6F4C2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00CA47A-5660-467A-8A55-B2A23565DEB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788347-7FBB-4DF0-B26D-0D7B02AF8DC9}"/>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5" name="Espace réservé du pied de page 4">
            <a:extLst>
              <a:ext uri="{FF2B5EF4-FFF2-40B4-BE49-F238E27FC236}">
                <a16:creationId xmlns:a16="http://schemas.microsoft.com/office/drawing/2014/main" id="{761CD2C6-A8FE-424A-A93E-612D7D4C99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EE0E20-059E-488F-B6E8-BA5A91894999}"/>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58001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A6C943-EAF6-47FB-9B3A-B55B2A3EB01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C5CB3C-6EC2-467A-B4A0-BE2054F856C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3BC979-BFB7-4C73-B2C5-CF0B719D3EB8}"/>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5" name="Espace réservé du pied de page 4">
            <a:extLst>
              <a:ext uri="{FF2B5EF4-FFF2-40B4-BE49-F238E27FC236}">
                <a16:creationId xmlns:a16="http://schemas.microsoft.com/office/drawing/2014/main" id="{4624E820-F8A6-4E8D-9E1D-BCD4D3BE1F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1E633C-1AE5-45A0-AB2A-3FC13E66CBCD}"/>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85899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7448D4E-9E3E-448E-8783-C827ABF85BF6}"/>
              </a:ext>
            </a:extLst>
          </p:cNvPr>
          <p:cNvSpPr>
            <a:spLocks noChangeArrowheads="1"/>
          </p:cNvSpPr>
          <p:nvPr/>
        </p:nvSpPr>
        <p:spPr bwMode="auto">
          <a:xfrm>
            <a:off x="11601451" y="6381750"/>
            <a:ext cx="50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lgn="r">
              <a:defRPr/>
            </a:pPr>
            <a:endParaRPr lang="en-US" altLang="fr-FR" sz="1200">
              <a:solidFill>
                <a:srgbClr val="000000"/>
              </a:solidFill>
            </a:endParaRPr>
          </a:p>
          <a:p>
            <a:pPr algn="r">
              <a:defRPr/>
            </a:pPr>
            <a:fld id="{46A6E494-79F3-41A6-9D86-88D1ED9A74D0}" type="slidenum">
              <a:rPr lang="en-US" altLang="fr-FR" sz="1000" smtClean="0">
                <a:solidFill>
                  <a:srgbClr val="000000"/>
                </a:solidFill>
              </a:rPr>
              <a:pPr algn="r">
                <a:defRPr/>
              </a:pPr>
              <a:t>‹N°›</a:t>
            </a:fld>
            <a:endParaRPr lang="en-US" altLang="fr-FR" sz="1000">
              <a:solidFill>
                <a:srgbClr val="000000"/>
              </a:solidFill>
            </a:endParaRPr>
          </a:p>
        </p:txBody>
      </p:sp>
      <p:sp>
        <p:nvSpPr>
          <p:cNvPr id="5" name="Rectangle 2">
            <a:extLst>
              <a:ext uri="{FF2B5EF4-FFF2-40B4-BE49-F238E27FC236}">
                <a16:creationId xmlns:a16="http://schemas.microsoft.com/office/drawing/2014/main" id="{C99F632A-3520-494E-B715-855EE100B844}"/>
              </a:ext>
            </a:extLst>
          </p:cNvPr>
          <p:cNvSpPr>
            <a:spLocks noChangeArrowheads="1"/>
          </p:cNvSpPr>
          <p:nvPr userDrawn="1"/>
        </p:nvSpPr>
        <p:spPr bwMode="auto">
          <a:xfrm>
            <a:off x="11696701" y="20638"/>
            <a:ext cx="348172"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lnSpc>
                <a:spcPct val="95000"/>
              </a:lnSpc>
              <a:spcBef>
                <a:spcPct val="50000"/>
              </a:spcBef>
              <a:defRPr/>
            </a:pPr>
            <a:r>
              <a:rPr lang="en-US" altLang="fr-FR" sz="2800">
                <a:solidFill>
                  <a:schemeClr val="tx2"/>
                </a:solidFill>
                <a:latin typeface="Arial Narrow" panose="020B0606020202030204" pitchFamily="34" charset="0"/>
                <a:ea typeface="ヒラギノ角ゴ Pro W3" charset="-128"/>
              </a:rPr>
              <a:t>‡</a:t>
            </a:r>
          </a:p>
        </p:txBody>
      </p:sp>
      <p:sp>
        <p:nvSpPr>
          <p:cNvPr id="6" name="Rectangle 5">
            <a:extLst>
              <a:ext uri="{FF2B5EF4-FFF2-40B4-BE49-F238E27FC236}">
                <a16:creationId xmlns:a16="http://schemas.microsoft.com/office/drawing/2014/main" id="{3761AAC9-FE1F-4096-B8EB-BF7FB57BF7BC}"/>
              </a:ext>
            </a:extLst>
          </p:cNvPr>
          <p:cNvSpPr/>
          <p:nvPr userDrawn="1"/>
        </p:nvSpPr>
        <p:spPr>
          <a:xfrm>
            <a:off x="628651" y="1201739"/>
            <a:ext cx="11563349" cy="650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Rectangle 6">
            <a:extLst>
              <a:ext uri="{FF2B5EF4-FFF2-40B4-BE49-F238E27FC236}">
                <a16:creationId xmlns:a16="http://schemas.microsoft.com/office/drawing/2014/main" id="{A28211E1-9DE3-4D59-A24F-CB49EC2E61CA}"/>
              </a:ext>
            </a:extLst>
          </p:cNvPr>
          <p:cNvSpPr/>
          <p:nvPr userDrawn="1"/>
        </p:nvSpPr>
        <p:spPr>
          <a:xfrm>
            <a:off x="1" y="1201739"/>
            <a:ext cx="590551" cy="65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 name="Title Placeholder 1"/>
          <p:cNvSpPr>
            <a:spLocks noGrp="1"/>
          </p:cNvSpPr>
          <p:nvPr>
            <p:ph type="title"/>
          </p:nvPr>
        </p:nvSpPr>
        <p:spPr>
          <a:xfrm>
            <a:off x="609600" y="466436"/>
            <a:ext cx="10972800" cy="676564"/>
          </a:xfrm>
          <a:prstGeom prst="rect">
            <a:avLst/>
          </a:prstGeom>
        </p:spPr>
        <p:txBody>
          <a:bodyPr lIns="0" tIns="0" rIns="0" bIns="0" rtlCol="0" anchor="b">
            <a:noAutofit/>
          </a:bodyPr>
          <a:lstStyle/>
          <a:p>
            <a:r>
              <a:rPr lang="en-US"/>
              <a:t>Click to edit Master title style</a:t>
            </a:r>
            <a:endParaRPr lang="en-US" dirty="0"/>
          </a:p>
        </p:txBody>
      </p:sp>
      <p:sp>
        <p:nvSpPr>
          <p:cNvPr id="11" name="Text Placeholder 2"/>
          <p:cNvSpPr>
            <a:spLocks noGrp="1"/>
          </p:cNvSpPr>
          <p:nvPr>
            <p:ph idx="1"/>
          </p:nvPr>
        </p:nvSpPr>
        <p:spPr>
          <a:xfrm>
            <a:off x="609600" y="1524000"/>
            <a:ext cx="10972800" cy="4648200"/>
          </a:xfrm>
          <a:prstGeom prst="rect">
            <a:avLst/>
          </a:prstGeom>
        </p:spPr>
        <p:txBody>
          <a:bodyPr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11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1" y="1604330"/>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6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F136F039-D25F-496E-AA6C-095DC06621AC}"/>
              </a:ext>
            </a:extLst>
          </p:cNvPr>
          <p:cNvSpPr>
            <a:spLocks noGrp="1" noChangeArrowheads="1"/>
          </p:cNvSpPr>
          <p:nvPr>
            <p:ph type="dt" idx="10"/>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3C46887-14FB-4D32-9986-B7941D15E18A}"/>
              </a:ext>
            </a:extLst>
          </p:cNvPr>
          <p:cNvSpPr>
            <a:spLocks noGrp="1" noChangeArrowheads="1"/>
          </p:cNvSpPr>
          <p:nvPr>
            <p:ph type="ftr" idx="11"/>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E6F0B38-3563-4641-97B7-5163035815A7}"/>
              </a:ext>
            </a:extLst>
          </p:cNvPr>
          <p:cNvSpPr>
            <a:spLocks noGrp="1" noChangeArrowheads="1"/>
          </p:cNvSpPr>
          <p:nvPr>
            <p:ph type="sldNum" idx="12"/>
          </p:nvPr>
        </p:nvSpPr>
        <p:spPr/>
        <p:txBody>
          <a:bodyPr/>
          <a:lstStyle>
            <a:lvl1pPr>
              <a:defRPr/>
            </a:lvl1pPr>
          </a:lstStyle>
          <a:p>
            <a:pPr>
              <a:defRPr/>
            </a:pPr>
            <a:fld id="{31E3C570-737E-4C41-B54C-5D90B57CD00D}" type="slidenum">
              <a:rPr lang="en-GB" altLang="fr-FR"/>
              <a:pPr>
                <a:defRPr/>
              </a:pPr>
              <a:t>‹N°›</a:t>
            </a:fld>
            <a:endParaRPr lang="en-GB" altLang="fr-FR"/>
          </a:p>
        </p:txBody>
      </p:sp>
    </p:spTree>
    <p:extLst>
      <p:ext uri="{BB962C8B-B14F-4D97-AF65-F5344CB8AC3E}">
        <p14:creationId xmlns:p14="http://schemas.microsoft.com/office/powerpoint/2010/main" val="217046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7C618-A20C-4EBF-A356-4EC10DFEC8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8520A5-90D0-48D4-B200-131A9F9E038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32F87C-4A0B-4822-BFE3-CDF6E816AC01}"/>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5" name="Espace réservé du pied de page 4">
            <a:extLst>
              <a:ext uri="{FF2B5EF4-FFF2-40B4-BE49-F238E27FC236}">
                <a16:creationId xmlns:a16="http://schemas.microsoft.com/office/drawing/2014/main" id="{DB3F81F2-9179-4626-9979-5B504C4F90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26508E-92D4-4333-9264-BFB99F6D7D6C}"/>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85388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2895D-67AE-4AD3-BC08-D4454118A5B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87D8D98-8C3F-4A1B-8FCB-E9DD7D991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C84C69E-0143-4028-9EDA-81327951888F}"/>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5" name="Espace réservé du pied de page 4">
            <a:extLst>
              <a:ext uri="{FF2B5EF4-FFF2-40B4-BE49-F238E27FC236}">
                <a16:creationId xmlns:a16="http://schemas.microsoft.com/office/drawing/2014/main" id="{8A2C953B-5C79-4BC2-BCB5-0D048F97EA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74C926-564E-4C4D-AF9D-A74077341F1E}"/>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403385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DE93C-E767-49E9-85D4-573700C9B5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424742-B6FE-492A-A787-830A64F769A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682544-7150-458C-90B5-F93EEBB9696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78596C7-E4B7-46BF-AFE4-52839E1B8AD2}"/>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6" name="Espace réservé du pied de page 5">
            <a:extLst>
              <a:ext uri="{FF2B5EF4-FFF2-40B4-BE49-F238E27FC236}">
                <a16:creationId xmlns:a16="http://schemas.microsoft.com/office/drawing/2014/main" id="{190D4B2E-8EF0-4E22-B1F5-8AE190DAE2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BFFF42-A6F0-477E-9CCA-3E55640C1485}"/>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213681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9C52D-2E5A-47D2-A24E-517CDD4401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11D23D5-5347-4A70-8179-F6778C25C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96DA4F5-2692-4F98-B84D-F604B76FB88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0FC1E3E-9215-44EA-9BDA-F14C03934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EAAB837-1722-4847-8001-363FFB1D3E0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53DF277-1B0C-4E47-93CA-A04B7FD16E71}"/>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8" name="Espace réservé du pied de page 7">
            <a:extLst>
              <a:ext uri="{FF2B5EF4-FFF2-40B4-BE49-F238E27FC236}">
                <a16:creationId xmlns:a16="http://schemas.microsoft.com/office/drawing/2014/main" id="{38080506-39DA-4860-AF53-2A1C1216526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3453B2D-36AF-4EF7-9E49-ABDFC658D2A8}"/>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6637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10C2-8634-4EE1-832E-015E8224958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CB403D9-9031-4EE9-9990-09CAFD19E89D}"/>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4" name="Espace réservé du pied de page 3">
            <a:extLst>
              <a:ext uri="{FF2B5EF4-FFF2-40B4-BE49-F238E27FC236}">
                <a16:creationId xmlns:a16="http://schemas.microsoft.com/office/drawing/2014/main" id="{DE66BBF0-9150-4266-9BF6-4E4D05A97A9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1896713-40B2-4B83-9737-40FA652D4289}"/>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123138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24331B-8D4D-44F1-BEF3-093780D3B420}"/>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3" name="Espace réservé du pied de page 2">
            <a:extLst>
              <a:ext uri="{FF2B5EF4-FFF2-40B4-BE49-F238E27FC236}">
                <a16:creationId xmlns:a16="http://schemas.microsoft.com/office/drawing/2014/main" id="{5DFACAD9-D7CE-4F19-B174-0B3A2044850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77A3E95-A02D-4907-B188-E2E8D4330E1C}"/>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308801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3A8E7-BF9C-42AA-BD2F-19C12721F1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60CE5CA-596C-4D31-9151-DD7E82A19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1A6BDC1-8CC7-4337-864A-03E217872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1FD759D-329E-4E41-9D28-49BD1655EA44}"/>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6" name="Espace réservé du pied de page 5">
            <a:extLst>
              <a:ext uri="{FF2B5EF4-FFF2-40B4-BE49-F238E27FC236}">
                <a16:creationId xmlns:a16="http://schemas.microsoft.com/office/drawing/2014/main" id="{C5CCF339-94DB-4A9F-90D8-B259AD3CB5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0C620E-FC4B-4278-83BE-4E22FAFB8007}"/>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162468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6162-07A4-4918-BD57-F3AA67E553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DEF5C49-E08B-4A94-88B9-60541FB3F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962E5C6-C31F-4358-9BD0-66A526D50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6C89722-8652-4723-87E9-77071F0C5CA3}"/>
              </a:ext>
            </a:extLst>
          </p:cNvPr>
          <p:cNvSpPr>
            <a:spLocks noGrp="1"/>
          </p:cNvSpPr>
          <p:nvPr>
            <p:ph type="dt" sz="half" idx="10"/>
          </p:nvPr>
        </p:nvSpPr>
        <p:spPr/>
        <p:txBody>
          <a:bodyPr/>
          <a:lstStyle/>
          <a:p>
            <a:fld id="{86A8D5DD-F4A2-4B81-BD2D-53FF91F7D0FF}" type="datetimeFigureOut">
              <a:rPr lang="fr-FR" smtClean="0"/>
              <a:t>15/10/2020</a:t>
            </a:fld>
            <a:endParaRPr lang="fr-FR"/>
          </a:p>
        </p:txBody>
      </p:sp>
      <p:sp>
        <p:nvSpPr>
          <p:cNvPr id="6" name="Espace réservé du pied de page 5">
            <a:extLst>
              <a:ext uri="{FF2B5EF4-FFF2-40B4-BE49-F238E27FC236}">
                <a16:creationId xmlns:a16="http://schemas.microsoft.com/office/drawing/2014/main" id="{12CB79DB-3FD2-46A8-9F3A-0517109729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1B0CFD-83F5-438C-A53B-7359C1E47627}"/>
              </a:ext>
            </a:extLst>
          </p:cNvPr>
          <p:cNvSpPr>
            <a:spLocks noGrp="1"/>
          </p:cNvSpPr>
          <p:nvPr>
            <p:ph type="sldNum" sz="quarter" idx="12"/>
          </p:nvPr>
        </p:nvSpPr>
        <p:spPr/>
        <p:txBody>
          <a:bodyPr/>
          <a:lstStyle/>
          <a:p>
            <a:fld id="{4E0485C8-B19F-434F-9763-959A285306D6}" type="slidenum">
              <a:rPr lang="fr-FR" smtClean="0"/>
              <a:t>‹N°›</a:t>
            </a:fld>
            <a:endParaRPr lang="fr-FR"/>
          </a:p>
        </p:txBody>
      </p:sp>
    </p:spTree>
    <p:extLst>
      <p:ext uri="{BB962C8B-B14F-4D97-AF65-F5344CB8AC3E}">
        <p14:creationId xmlns:p14="http://schemas.microsoft.com/office/powerpoint/2010/main" val="426396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3AC56E-AF81-45F6-837B-6C44AA3DA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790C918-103F-4A1D-8336-21018DB5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523479-7B27-454D-9AEA-377DAAE59D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8D5DD-F4A2-4B81-BD2D-53FF91F7D0FF}" type="datetimeFigureOut">
              <a:rPr lang="fr-FR" smtClean="0"/>
              <a:t>15/10/2020</a:t>
            </a:fld>
            <a:endParaRPr lang="fr-FR"/>
          </a:p>
        </p:txBody>
      </p:sp>
      <p:sp>
        <p:nvSpPr>
          <p:cNvPr id="5" name="Espace réservé du pied de page 4">
            <a:extLst>
              <a:ext uri="{FF2B5EF4-FFF2-40B4-BE49-F238E27FC236}">
                <a16:creationId xmlns:a16="http://schemas.microsoft.com/office/drawing/2014/main" id="{C15A6689-0998-4235-8720-B8B921E78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884AD5E-37F6-4A43-92D3-2FC421A15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485C8-B19F-434F-9763-959A285306D6}" type="slidenum">
              <a:rPr lang="fr-FR" smtClean="0"/>
              <a:t>‹N°›</a:t>
            </a:fld>
            <a:endParaRPr lang="fr-FR"/>
          </a:p>
        </p:txBody>
      </p:sp>
    </p:spTree>
    <p:extLst>
      <p:ext uri="{BB962C8B-B14F-4D97-AF65-F5344CB8AC3E}">
        <p14:creationId xmlns:p14="http://schemas.microsoft.com/office/powerpoint/2010/main" val="264937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10" Type="http://schemas.openxmlformats.org/officeDocument/2006/relationships/image" Target="../media/image8.jpeg"/><Relationship Id="rId4" Type="http://schemas.openxmlformats.org/officeDocument/2006/relationships/image" Target="../media/image2.wmf"/><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ubmed/?term=Ozguler%20Y%5bAuthor%5d&amp;cauthor=true&amp;cauthor_uid=27699578"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ubmed?term=Brunasso%20AM%5bAuthor%5d&amp;cauthor=true&amp;cauthor_uid=2169018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26.jpeg"/><Relationship Id="rId3" Type="http://schemas.openxmlformats.org/officeDocument/2006/relationships/hyperlink" Target="http://www.ncbi.nlm.nih.gov/pubmed?term=Bloomgren%20G%5bAuthor%5d&amp;cauthor=true&amp;cauthor_uid=22591293" TargetMode="External"/><Relationship Id="rId7" Type="http://schemas.openxmlformats.org/officeDocument/2006/relationships/image" Target="../media/image2.wmf"/><Relationship Id="rId12"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www.ncbi.nlm.nih.gov/pubmed/22592369" TargetMode="External"/><Relationship Id="rId11" Type="http://schemas.openxmlformats.org/officeDocument/2006/relationships/image" Target="../media/image6.wmf"/><Relationship Id="rId5" Type="http://schemas.openxmlformats.org/officeDocument/2006/relationships/hyperlink" Target="http://www.ncbi.nlm.nih.gov/pubmed?term=Trampe%20AK%5bAuthor%5d&amp;cauthor=true&amp;cauthor_uid=22592369" TargetMode="External"/><Relationship Id="rId10" Type="http://schemas.openxmlformats.org/officeDocument/2006/relationships/image" Target="../media/image5.wmf"/><Relationship Id="rId4" Type="http://schemas.openxmlformats.org/officeDocument/2006/relationships/hyperlink" Target="http://www.ncbi.nlm.nih.gov/pubmed/22591293" TargetMode="External"/><Relationship Id="rId9"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91729" y="3404031"/>
            <a:ext cx="7815262" cy="1399034"/>
          </a:xfrm>
          <a:noFill/>
          <a:ln>
            <a:noFill/>
          </a:ln>
        </p:spPr>
        <p:txBody>
          <a:bodyPr>
            <a:normAutofit fontScale="90000"/>
          </a:bodyPr>
          <a:lstStyle/>
          <a:p>
            <a:r>
              <a:rPr lang="fr-FR" sz="4400" b="1" dirty="0">
                <a:solidFill>
                  <a:srgbClr val="000099"/>
                </a:solidFill>
                <a:latin typeface="+mn-lt"/>
              </a:rPr>
              <a:t>Complications infectieuses des anticorps monoclonaux et biothérapies</a:t>
            </a:r>
          </a:p>
        </p:txBody>
      </p:sp>
      <p:sp>
        <p:nvSpPr>
          <p:cNvPr id="8" name="Rectangle 3">
            <a:extLst>
              <a:ext uri="{FF2B5EF4-FFF2-40B4-BE49-F238E27FC236}">
                <a16:creationId xmlns:a16="http://schemas.microsoft.com/office/drawing/2014/main" id="{FDF50C9B-97DB-4C63-94F9-EF95D55E4081}"/>
              </a:ext>
            </a:extLst>
          </p:cNvPr>
          <p:cNvSpPr txBox="1">
            <a:spLocks noChangeArrowheads="1"/>
          </p:cNvSpPr>
          <p:nvPr/>
        </p:nvSpPr>
        <p:spPr>
          <a:xfrm>
            <a:off x="3431705" y="5028595"/>
            <a:ext cx="4843055" cy="170093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fr-FR" altLang="fr-FR" sz="2400" b="1" dirty="0">
                <a:solidFill>
                  <a:schemeClr val="tx1"/>
                </a:solidFill>
              </a:rPr>
              <a:t>Dominique Salmon </a:t>
            </a:r>
          </a:p>
          <a:p>
            <a:pPr>
              <a:lnSpc>
                <a:spcPct val="80000"/>
              </a:lnSpc>
            </a:pPr>
            <a:r>
              <a:rPr lang="fr-FR" altLang="fr-FR" sz="2400" b="1" dirty="0">
                <a:solidFill>
                  <a:schemeClr val="tx1"/>
                </a:solidFill>
              </a:rPr>
              <a:t>Université Paris Descartes, Paris, France</a:t>
            </a:r>
          </a:p>
          <a:p>
            <a:pPr>
              <a:lnSpc>
                <a:spcPct val="80000"/>
              </a:lnSpc>
            </a:pPr>
            <a:endParaRPr lang="fr-FR" altLang="fr-FR" sz="2400" dirty="0">
              <a:solidFill>
                <a:schemeClr val="tx1"/>
              </a:solidFill>
            </a:endParaRPr>
          </a:p>
          <a:p>
            <a:pPr>
              <a:lnSpc>
                <a:spcPct val="80000"/>
              </a:lnSpc>
            </a:pPr>
            <a:r>
              <a:rPr lang="fr-FR" altLang="fr-FR" sz="2800" dirty="0"/>
              <a:t>DUI STPI </a:t>
            </a:r>
          </a:p>
          <a:p>
            <a:pPr>
              <a:lnSpc>
                <a:spcPct val="80000"/>
              </a:lnSpc>
            </a:pPr>
            <a:r>
              <a:rPr lang="fr-FR" altLang="fr-FR" sz="2800"/>
              <a:t>Session 2018 - 2019</a:t>
            </a:r>
            <a:endParaRPr lang="fr-FR" altLang="fr-FR" sz="2800" dirty="0"/>
          </a:p>
        </p:txBody>
      </p:sp>
      <p:pic>
        <p:nvPicPr>
          <p:cNvPr id="5" name="Image 1">
            <a:extLst>
              <a:ext uri="{FF2B5EF4-FFF2-40B4-BE49-F238E27FC236}">
                <a16:creationId xmlns:a16="http://schemas.microsoft.com/office/drawing/2014/main" id="{64866703-27F5-4538-8080-D00D194CB6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35" y="55478"/>
            <a:ext cx="2812598" cy="219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0">
            <a:extLst>
              <a:ext uri="{FF2B5EF4-FFF2-40B4-BE49-F238E27FC236}">
                <a16:creationId xmlns:a16="http://schemas.microsoft.com/office/drawing/2014/main" id="{5199D236-5D94-4F3A-BB77-DC297276975D}"/>
              </a:ext>
            </a:extLst>
          </p:cNvPr>
          <p:cNvGrpSpPr>
            <a:grpSpLocks/>
          </p:cNvGrpSpPr>
          <p:nvPr/>
        </p:nvGrpSpPr>
        <p:grpSpPr bwMode="auto">
          <a:xfrm>
            <a:off x="4785065" y="98471"/>
            <a:ext cx="2112594" cy="2280745"/>
            <a:chOff x="2664" y="1160"/>
            <a:chExt cx="568" cy="784"/>
          </a:xfrm>
        </p:grpSpPr>
        <p:sp>
          <p:nvSpPr>
            <p:cNvPr id="7" name="Line 60">
              <a:extLst>
                <a:ext uri="{FF2B5EF4-FFF2-40B4-BE49-F238E27FC236}">
                  <a16:creationId xmlns:a16="http://schemas.microsoft.com/office/drawing/2014/main" id="{9A7D2A65-6A80-4724-A41A-4AA0EE66A6F7}"/>
                </a:ext>
              </a:extLst>
            </p:cNvPr>
            <p:cNvSpPr>
              <a:spLocks noChangeShapeType="1"/>
            </p:cNvSpPr>
            <p:nvPr/>
          </p:nvSpPr>
          <p:spPr bwMode="auto">
            <a:xfrm>
              <a:off x="2923" y="1572"/>
              <a:ext cx="50" cy="0"/>
            </a:xfrm>
            <a:prstGeom prst="line">
              <a:avLst/>
            </a:prstGeom>
            <a:noFill/>
            <a:ln w="76200">
              <a:solidFill>
                <a:srgbClr val="FF99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sp>
          <p:nvSpPr>
            <p:cNvPr id="9" name="Line 61">
              <a:extLst>
                <a:ext uri="{FF2B5EF4-FFF2-40B4-BE49-F238E27FC236}">
                  <a16:creationId xmlns:a16="http://schemas.microsoft.com/office/drawing/2014/main" id="{B9A4A6C9-B846-41E8-B147-12F2787A75C3}"/>
                </a:ext>
              </a:extLst>
            </p:cNvPr>
            <p:cNvSpPr>
              <a:spLocks noChangeShapeType="1"/>
            </p:cNvSpPr>
            <p:nvPr/>
          </p:nvSpPr>
          <p:spPr bwMode="auto">
            <a:xfrm>
              <a:off x="2920" y="1604"/>
              <a:ext cx="51" cy="0"/>
            </a:xfrm>
            <a:prstGeom prst="line">
              <a:avLst/>
            </a:prstGeom>
            <a:noFill/>
            <a:ln w="76200">
              <a:solidFill>
                <a:srgbClr val="FF99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sp>
          <p:nvSpPr>
            <p:cNvPr id="10" name="Line 62">
              <a:extLst>
                <a:ext uri="{FF2B5EF4-FFF2-40B4-BE49-F238E27FC236}">
                  <a16:creationId xmlns:a16="http://schemas.microsoft.com/office/drawing/2014/main" id="{75FDBA06-4D22-410C-829A-A3A8D65C5F4F}"/>
                </a:ext>
              </a:extLst>
            </p:cNvPr>
            <p:cNvSpPr>
              <a:spLocks noChangeShapeType="1"/>
            </p:cNvSpPr>
            <p:nvPr/>
          </p:nvSpPr>
          <p:spPr bwMode="auto">
            <a:xfrm flipH="1">
              <a:off x="3073" y="1337"/>
              <a:ext cx="54" cy="0"/>
            </a:xfrm>
            <a:prstGeom prst="line">
              <a:avLst/>
            </a:prstGeom>
            <a:noFill/>
            <a:ln w="76200">
              <a:solidFill>
                <a:srgbClr val="FF99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1" name="Picture 63">
              <a:extLst>
                <a:ext uri="{FF2B5EF4-FFF2-40B4-BE49-F238E27FC236}">
                  <a16:creationId xmlns:a16="http://schemas.microsoft.com/office/drawing/2014/main" id="{26AE72BE-3259-4F16-976E-011CD962F431}"/>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5" y="1526"/>
              <a:ext cx="9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a:extLst>
                <a:ext uri="{FF2B5EF4-FFF2-40B4-BE49-F238E27FC236}">
                  <a16:creationId xmlns:a16="http://schemas.microsoft.com/office/drawing/2014/main" id="{16092B6F-2FC2-4529-A06B-25F9C2B50A88}"/>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3" y="1160"/>
              <a:ext cx="16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a:extLst>
                <a:ext uri="{FF2B5EF4-FFF2-40B4-BE49-F238E27FC236}">
                  <a16:creationId xmlns:a16="http://schemas.microsoft.com/office/drawing/2014/main" id="{F0BAF3E4-31DA-41EC-A512-A487C5E0935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3" y="1170"/>
              <a:ext cx="13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6">
              <a:extLst>
                <a:ext uri="{FF2B5EF4-FFF2-40B4-BE49-F238E27FC236}">
                  <a16:creationId xmlns:a16="http://schemas.microsoft.com/office/drawing/2014/main" id="{B9A8B1A1-3D3C-4B78-B395-4F89EA0DF2C5}"/>
                </a:ext>
              </a:extLst>
            </p:cNvPr>
            <p:cNvSpPr>
              <a:spLocks noChangeShapeType="1"/>
            </p:cNvSpPr>
            <p:nvPr/>
          </p:nvSpPr>
          <p:spPr bwMode="auto">
            <a:xfrm>
              <a:off x="2762" y="1337"/>
              <a:ext cx="54" cy="0"/>
            </a:xfrm>
            <a:prstGeom prst="line">
              <a:avLst/>
            </a:prstGeom>
            <a:noFill/>
            <a:ln w="76200">
              <a:solidFill>
                <a:srgbClr val="FF99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dirty="0"/>
            </a:p>
          </p:txBody>
        </p:sp>
        <p:pic>
          <p:nvPicPr>
            <p:cNvPr id="15" name="Picture 67">
              <a:extLst>
                <a:ext uri="{FF2B5EF4-FFF2-40B4-BE49-F238E27FC236}">
                  <a16:creationId xmlns:a16="http://schemas.microsoft.com/office/drawing/2014/main" id="{127809EC-4E4C-4C80-936B-AEA4A334D942}"/>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5" y="1526"/>
              <a:ext cx="9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a:extLst>
                <a:ext uri="{FF2B5EF4-FFF2-40B4-BE49-F238E27FC236}">
                  <a16:creationId xmlns:a16="http://schemas.microsoft.com/office/drawing/2014/main" id="{4572DC7F-277B-4A1D-878F-AFDFC15462C7}"/>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4" y="1160"/>
              <a:ext cx="16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a:extLst>
                <a:ext uri="{FF2B5EF4-FFF2-40B4-BE49-F238E27FC236}">
                  <a16:creationId xmlns:a16="http://schemas.microsoft.com/office/drawing/2014/main" id="{8086E22D-1F0A-4C63-AF44-127E4C115EF6}"/>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4" y="1170"/>
              <a:ext cx="13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Image 3" descr="Une image contenant animal, invertébré, cœlentéré, méduse&#10;&#10;Description générée automatiquement">
            <a:extLst>
              <a:ext uri="{FF2B5EF4-FFF2-40B4-BE49-F238E27FC236}">
                <a16:creationId xmlns:a16="http://schemas.microsoft.com/office/drawing/2014/main" id="{A31D934B-D911-4225-A8F5-24E2D64D05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428" y="-208133"/>
            <a:ext cx="2180210" cy="2906946"/>
          </a:xfrm>
          <a:prstGeom prst="rect">
            <a:avLst/>
          </a:prstGeom>
        </p:spPr>
      </p:pic>
    </p:spTree>
    <p:extLst>
      <p:ext uri="{BB962C8B-B14F-4D97-AF65-F5344CB8AC3E}">
        <p14:creationId xmlns:p14="http://schemas.microsoft.com/office/powerpoint/2010/main" val="199341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0A3BD6-EB7B-4D5E-8512-6D7BD9498836}"/>
              </a:ext>
            </a:extLst>
          </p:cNvPr>
          <p:cNvSpPr>
            <a:spLocks noChangeArrowheads="1"/>
          </p:cNvSpPr>
          <p:nvPr/>
        </p:nvSpPr>
        <p:spPr bwMode="auto">
          <a:xfrm>
            <a:off x="1835150" y="1417638"/>
            <a:ext cx="846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Garamond" panose="02020404030301010803" pitchFamily="18" charset="0"/>
              </a:defRPr>
            </a:lvl1pPr>
            <a:lvl2pPr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lvl="1" eaLnBrk="1" hangingPunct="1">
              <a:lnSpc>
                <a:spcPct val="90000"/>
              </a:lnSpc>
              <a:spcAft>
                <a:spcPct val="20000"/>
              </a:spcAft>
              <a:buClr>
                <a:schemeClr val="tx1"/>
              </a:buClr>
              <a:buSzPct val="120000"/>
              <a:buFont typeface="Wingdings" panose="05000000000000000000" pitchFamily="2" charset="2"/>
              <a:buChar char="Ø"/>
            </a:pPr>
            <a:endParaRPr lang="en-GB" altLang="fr-FR" sz="2000" b="1">
              <a:latin typeface="Arial Narrow" panose="020B0606020202030204" pitchFamily="34" charset="0"/>
            </a:endParaRPr>
          </a:p>
        </p:txBody>
      </p:sp>
      <p:sp>
        <p:nvSpPr>
          <p:cNvPr id="11267" name="Text Box 3">
            <a:extLst>
              <a:ext uri="{FF2B5EF4-FFF2-40B4-BE49-F238E27FC236}">
                <a16:creationId xmlns:a16="http://schemas.microsoft.com/office/drawing/2014/main" id="{AA3F40D3-A0D9-4BE4-91C9-8E26AACBF039}"/>
              </a:ext>
            </a:extLst>
          </p:cNvPr>
          <p:cNvSpPr txBox="1">
            <a:spLocks noChangeArrowheads="1"/>
          </p:cNvSpPr>
          <p:nvPr/>
        </p:nvSpPr>
        <p:spPr bwMode="auto">
          <a:xfrm>
            <a:off x="2693989" y="1944688"/>
            <a:ext cx="693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GB" altLang="fr-FR">
              <a:latin typeface="Times New Roman" panose="02020603050405020304" pitchFamily="18" charset="0"/>
            </a:endParaRPr>
          </a:p>
        </p:txBody>
      </p:sp>
      <p:pic>
        <p:nvPicPr>
          <p:cNvPr id="11268" name="Picture 4" descr="TB Slide 02">
            <a:extLst>
              <a:ext uri="{FF2B5EF4-FFF2-40B4-BE49-F238E27FC236}">
                <a16:creationId xmlns:a16="http://schemas.microsoft.com/office/drawing/2014/main" id="{81C6F5BD-3B01-4350-BA22-B8A3F8F2D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338" y="3754438"/>
            <a:ext cx="479266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TB slide 01">
            <a:extLst>
              <a:ext uri="{FF2B5EF4-FFF2-40B4-BE49-F238E27FC236}">
                <a16:creationId xmlns:a16="http://schemas.microsoft.com/office/drawing/2014/main" id="{B9C318D3-5F1E-4C76-B50D-00BAE6A4E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719514"/>
            <a:ext cx="42973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a:extLst>
              <a:ext uri="{FF2B5EF4-FFF2-40B4-BE49-F238E27FC236}">
                <a16:creationId xmlns:a16="http://schemas.microsoft.com/office/drawing/2014/main" id="{3382B8EB-6620-4BD6-B13A-F0E1F2BB1A11}"/>
              </a:ext>
            </a:extLst>
          </p:cNvPr>
          <p:cNvSpPr>
            <a:spLocks noGrp="1" noChangeArrowheads="1"/>
          </p:cNvSpPr>
          <p:nvPr>
            <p:ph type="title"/>
          </p:nvPr>
        </p:nvSpPr>
        <p:spPr/>
        <p:txBody>
          <a:bodyPr vert="horz" lIns="0" tIns="0" rIns="0" bIns="0" rtlCol="0" anchor="ctr">
            <a:normAutofit/>
          </a:bodyPr>
          <a:lstStyle/>
          <a:p>
            <a:pPr eaLnBrk="1" hangingPunct="1">
              <a:defRPr/>
            </a:pPr>
            <a:r>
              <a:rPr lang="en-US" b="1" dirty="0">
                <a:solidFill>
                  <a:srgbClr val="000099"/>
                </a:solidFill>
                <a:latin typeface="+mn-lt"/>
                <a:cs typeface="Arial" pitchFamily="34" charset="0"/>
              </a:rPr>
              <a:t>TNF et </a:t>
            </a:r>
            <a:r>
              <a:rPr lang="en-US" b="1" dirty="0" err="1">
                <a:solidFill>
                  <a:srgbClr val="000099"/>
                </a:solidFill>
                <a:latin typeface="+mn-lt"/>
                <a:cs typeface="Arial" pitchFamily="34" charset="0"/>
              </a:rPr>
              <a:t>réponse</a:t>
            </a:r>
            <a:r>
              <a:rPr lang="en-US" b="1" dirty="0">
                <a:solidFill>
                  <a:srgbClr val="000099"/>
                </a:solidFill>
                <a:latin typeface="+mn-lt"/>
                <a:cs typeface="Arial" pitchFamily="34" charset="0"/>
              </a:rPr>
              <a:t> </a:t>
            </a:r>
            <a:r>
              <a:rPr lang="en-US" b="1" dirty="0" err="1">
                <a:solidFill>
                  <a:srgbClr val="000099"/>
                </a:solidFill>
                <a:latin typeface="+mn-lt"/>
                <a:cs typeface="Arial" pitchFamily="34" charset="0"/>
              </a:rPr>
              <a:t>contre</a:t>
            </a:r>
            <a:r>
              <a:rPr lang="en-US" b="1" dirty="0">
                <a:solidFill>
                  <a:srgbClr val="000099"/>
                </a:solidFill>
                <a:latin typeface="+mn-lt"/>
                <a:cs typeface="Arial" pitchFamily="34" charset="0"/>
              </a:rPr>
              <a:t> les </a:t>
            </a:r>
            <a:r>
              <a:rPr lang="en-US" b="1" dirty="0" err="1">
                <a:solidFill>
                  <a:srgbClr val="000099"/>
                </a:solidFill>
                <a:latin typeface="+mn-lt"/>
                <a:cs typeface="Arial" pitchFamily="34" charset="0"/>
              </a:rPr>
              <a:t>pathogènes</a:t>
            </a:r>
            <a:endParaRPr lang="en-US" b="1" dirty="0">
              <a:solidFill>
                <a:srgbClr val="000099"/>
              </a:solidFill>
              <a:latin typeface="+mn-lt"/>
              <a:cs typeface="Arial" pitchFamily="34" charset="0"/>
            </a:endParaRPr>
          </a:p>
        </p:txBody>
      </p:sp>
      <p:sp>
        <p:nvSpPr>
          <p:cNvPr id="11271" name="Rectangle 7">
            <a:extLst>
              <a:ext uri="{FF2B5EF4-FFF2-40B4-BE49-F238E27FC236}">
                <a16:creationId xmlns:a16="http://schemas.microsoft.com/office/drawing/2014/main" id="{B7070AE6-144B-49B6-A9F9-3E35E66D7DEB}"/>
              </a:ext>
            </a:extLst>
          </p:cNvPr>
          <p:cNvSpPr>
            <a:spLocks noChangeArrowheads="1"/>
          </p:cNvSpPr>
          <p:nvPr/>
        </p:nvSpPr>
        <p:spPr bwMode="auto">
          <a:xfrm>
            <a:off x="1595438" y="1816100"/>
            <a:ext cx="885825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lnSpc>
                <a:spcPct val="90000"/>
              </a:lnSpc>
              <a:defRPr/>
            </a:pPr>
            <a:r>
              <a:rPr lang="fr-FR" sz="2400" dirty="0">
                <a:latin typeface="Arial" pitchFamily="34" charset="0"/>
                <a:cs typeface="Arial" pitchFamily="34" charset="0"/>
              </a:rPr>
              <a:t>Stimule la production de cytokines pro-inflammatoires incluant IL-1, IL-6, l’expression des molécules d’adhésion</a:t>
            </a:r>
          </a:p>
          <a:p>
            <a:pPr eaLnBrk="1" hangingPunct="1">
              <a:lnSpc>
                <a:spcPct val="90000"/>
              </a:lnSpc>
              <a:defRPr/>
            </a:pPr>
            <a:endParaRPr lang="fr-FR" sz="2400" dirty="0">
              <a:latin typeface="Arial" pitchFamily="34" charset="0"/>
              <a:cs typeface="Arial" pitchFamily="34" charset="0"/>
            </a:endParaRPr>
          </a:p>
          <a:p>
            <a:pPr eaLnBrk="1" hangingPunct="1">
              <a:lnSpc>
                <a:spcPct val="90000"/>
              </a:lnSpc>
              <a:defRPr/>
            </a:pPr>
            <a:r>
              <a:rPr lang="fr-FR" sz="2400" dirty="0">
                <a:latin typeface="Arial" pitchFamily="34" charset="0"/>
                <a:cs typeface="Arial" pitchFamily="34" charset="0"/>
              </a:rPr>
              <a:t>Rôle essentiel dans la formation et l’homéostasie de granulomes autour cellules infectées par des germes intracellulaires</a:t>
            </a:r>
          </a:p>
          <a:p>
            <a:pPr eaLnBrk="1" hangingPunct="1">
              <a:lnSpc>
                <a:spcPct val="90000"/>
              </a:lnSpc>
              <a:defRPr/>
            </a:pPr>
            <a:endParaRPr lang="fr-FR" sz="2800" dirty="0">
              <a:latin typeface="Arial" pitchFamily="34" charset="0"/>
              <a:cs typeface="Arial" pitchFamily="34" charset="0"/>
            </a:endParaRPr>
          </a:p>
          <a:p>
            <a:pPr eaLnBrk="1" hangingPunct="1"/>
            <a:endParaRPr lang="en-US" altLang="fr-FR"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E5603-39E1-4D8C-AEC2-0533430F37E7}"/>
              </a:ext>
            </a:extLst>
          </p:cNvPr>
          <p:cNvSpPr>
            <a:spLocks noGrp="1"/>
          </p:cNvSpPr>
          <p:nvPr>
            <p:ph type="title"/>
          </p:nvPr>
        </p:nvSpPr>
        <p:spPr>
          <a:xfrm>
            <a:off x="838200" y="294102"/>
            <a:ext cx="10515600" cy="1325563"/>
          </a:xfrm>
        </p:spPr>
        <p:txBody>
          <a:bodyPr>
            <a:normAutofit/>
          </a:bodyPr>
          <a:lstStyle/>
          <a:p>
            <a:pPr algn="ctr"/>
            <a:r>
              <a:rPr lang="fr-FR" b="1" dirty="0">
                <a:solidFill>
                  <a:srgbClr val="000099"/>
                </a:solidFill>
                <a:latin typeface="+mn-lt"/>
              </a:rPr>
              <a:t>Autres cytokines et réponses contre les pathogènes</a:t>
            </a:r>
          </a:p>
        </p:txBody>
      </p:sp>
      <p:sp>
        <p:nvSpPr>
          <p:cNvPr id="3" name="Espace réservé du contenu 5">
            <a:extLst>
              <a:ext uri="{FF2B5EF4-FFF2-40B4-BE49-F238E27FC236}">
                <a16:creationId xmlns:a16="http://schemas.microsoft.com/office/drawing/2014/main" id="{0A7B0D01-192E-4865-BF1B-3BD66008524B}"/>
              </a:ext>
            </a:extLst>
          </p:cNvPr>
          <p:cNvSpPr txBox="1">
            <a:spLocks/>
          </p:cNvSpPr>
          <p:nvPr/>
        </p:nvSpPr>
        <p:spPr>
          <a:xfrm>
            <a:off x="683581" y="1997476"/>
            <a:ext cx="10670219" cy="68321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defRPr/>
            </a:pPr>
            <a:r>
              <a:rPr lang="fr-FR" sz="2000" b="1" dirty="0" err="1">
                <a:solidFill>
                  <a:srgbClr val="C00000"/>
                </a:solidFill>
                <a:latin typeface="Arial" pitchFamily="34" charset="0"/>
                <a:cs typeface="Arial" pitchFamily="34" charset="0"/>
              </a:rPr>
              <a:t>Tocilizumab</a:t>
            </a:r>
            <a:r>
              <a:rPr lang="fr-FR" sz="2000" dirty="0">
                <a:solidFill>
                  <a:srgbClr val="000099"/>
                </a:solidFill>
                <a:latin typeface="Arial" pitchFamily="34" charset="0"/>
                <a:cs typeface="Arial" pitchFamily="34" charset="0"/>
              </a:rPr>
              <a:t> : </a:t>
            </a:r>
            <a:r>
              <a:rPr lang="fr-FR" sz="2000" dirty="0">
                <a:latin typeface="Arial" pitchFamily="34" charset="0"/>
                <a:cs typeface="Arial" pitchFamily="34" charset="0"/>
              </a:rPr>
              <a:t>AC anti IL6, impliquée dans cascade cytokines, affectant fonction PN, lymphocytes T et B et monocytes, ostéoclastes mais pas le TNF</a:t>
            </a:r>
          </a:p>
          <a:p>
            <a:pPr>
              <a:lnSpc>
                <a:spcPct val="150000"/>
              </a:lnSpc>
              <a:defRPr/>
            </a:pPr>
            <a:r>
              <a:rPr lang="fr-FR" sz="2000" b="1" dirty="0">
                <a:solidFill>
                  <a:srgbClr val="C00000"/>
                </a:solidFill>
                <a:latin typeface="Arial" pitchFamily="34" charset="0"/>
                <a:cs typeface="Arial" pitchFamily="34" charset="0"/>
              </a:rPr>
              <a:t>Rituximab: </a:t>
            </a:r>
            <a:r>
              <a:rPr lang="fr-FR" sz="2000" dirty="0">
                <a:latin typeface="Arial" pitchFamily="34" charset="0"/>
                <a:cs typeface="Arial" pitchFamily="34" charset="0"/>
              </a:rPr>
              <a:t>AC mo anti CD20. Déplétion profonde et prolongée des lymphocytes B </a:t>
            </a:r>
          </a:p>
          <a:p>
            <a:pPr>
              <a:lnSpc>
                <a:spcPct val="150000"/>
              </a:lnSpc>
              <a:defRPr/>
            </a:pPr>
            <a:r>
              <a:rPr lang="fr-FR" sz="2000" b="1" dirty="0" err="1">
                <a:solidFill>
                  <a:srgbClr val="C00000"/>
                </a:solidFill>
                <a:latin typeface="Arial" pitchFamily="34" charset="0"/>
                <a:cs typeface="Arial" pitchFamily="34" charset="0"/>
              </a:rPr>
              <a:t>Abatacept</a:t>
            </a:r>
            <a:r>
              <a:rPr lang="fr-FR" sz="2000" b="1" dirty="0">
                <a:solidFill>
                  <a:srgbClr val="C00000"/>
                </a:solidFill>
                <a:latin typeface="Arial" pitchFamily="34" charset="0"/>
                <a:cs typeface="Arial" pitchFamily="34" charset="0"/>
              </a:rPr>
              <a:t> </a:t>
            </a:r>
            <a:r>
              <a:rPr lang="fr-FR" sz="2000" dirty="0">
                <a:latin typeface="Arial" pitchFamily="34" charset="0"/>
                <a:cs typeface="Arial" pitchFamily="34" charset="0"/>
              </a:rPr>
              <a:t>: Protéine de fusion ag CTL A4 et </a:t>
            </a:r>
            <a:r>
              <a:rPr lang="fr-FR" sz="2000" dirty="0" err="1">
                <a:latin typeface="Arial" pitchFamily="34" charset="0"/>
                <a:cs typeface="Arial" pitchFamily="34" charset="0"/>
              </a:rPr>
              <a:t>Fc</a:t>
            </a:r>
            <a:r>
              <a:rPr lang="fr-FR" sz="2000" dirty="0">
                <a:latin typeface="Arial" pitchFamily="34" charset="0"/>
                <a:cs typeface="Arial" pitchFamily="34" charset="0"/>
              </a:rPr>
              <a:t> des IgG1. </a:t>
            </a:r>
            <a:r>
              <a:rPr lang="fr-FR" sz="2000" dirty="0" err="1">
                <a:latin typeface="Arial" pitchFamily="34" charset="0"/>
                <a:cs typeface="Arial" pitchFamily="34" charset="0"/>
              </a:rPr>
              <a:t>Bloquevoie</a:t>
            </a:r>
            <a:r>
              <a:rPr lang="fr-FR" sz="2000" dirty="0">
                <a:latin typeface="Arial" pitchFamily="34" charset="0"/>
                <a:cs typeface="Arial" pitchFamily="34" charset="0"/>
              </a:rPr>
              <a:t> de </a:t>
            </a:r>
            <a:r>
              <a:rPr lang="fr-FR" sz="2000" dirty="0" err="1">
                <a:latin typeface="Arial" pitchFamily="34" charset="0"/>
                <a:cs typeface="Arial" pitchFamily="34" charset="0"/>
              </a:rPr>
              <a:t>co</a:t>
            </a:r>
            <a:r>
              <a:rPr lang="fr-FR" sz="2000" dirty="0">
                <a:latin typeface="Arial" pitchFamily="34" charset="0"/>
                <a:cs typeface="Arial" pitchFamily="34" charset="0"/>
              </a:rPr>
              <a:t> stimulation </a:t>
            </a:r>
            <a:r>
              <a:rPr lang="fr-FR" sz="2000" dirty="0" err="1">
                <a:latin typeface="Arial" pitchFamily="34" charset="0"/>
                <a:cs typeface="Arial" pitchFamily="34" charset="0"/>
              </a:rPr>
              <a:t>lymphos</a:t>
            </a:r>
            <a:r>
              <a:rPr lang="fr-FR" sz="2000" dirty="0">
                <a:latin typeface="Arial" pitchFamily="34" charset="0"/>
                <a:cs typeface="Arial" pitchFamily="34" charset="0"/>
              </a:rPr>
              <a:t> T par cellules dendritiques</a:t>
            </a:r>
          </a:p>
          <a:p>
            <a:pPr>
              <a:lnSpc>
                <a:spcPct val="150000"/>
              </a:lnSpc>
              <a:defRPr/>
            </a:pPr>
            <a:r>
              <a:rPr lang="fr-FR" sz="2000" b="1" dirty="0" err="1">
                <a:solidFill>
                  <a:srgbClr val="C00000"/>
                </a:solidFill>
                <a:latin typeface="Arial" pitchFamily="34" charset="0"/>
                <a:cs typeface="Arial" pitchFamily="34" charset="0"/>
              </a:rPr>
              <a:t>Anakinra</a:t>
            </a:r>
            <a:r>
              <a:rPr lang="fr-FR" sz="2000" b="1" dirty="0">
                <a:solidFill>
                  <a:srgbClr val="C00000"/>
                </a:solidFill>
                <a:latin typeface="Arial" pitchFamily="34" charset="0"/>
                <a:cs typeface="Arial" pitchFamily="34" charset="0"/>
              </a:rPr>
              <a:t>: </a:t>
            </a:r>
            <a:r>
              <a:rPr lang="fr-FR" sz="2000" dirty="0">
                <a:latin typeface="Arial" pitchFamily="34" charset="0"/>
                <a:cs typeface="Arial" pitchFamily="34" charset="0"/>
              </a:rPr>
              <a:t>antagoniste IL1. Augmente expression facteurs d’adhésion aux cellules endothéliales, afin de faciliter la transmigration des leucocytes sur le site de l’infection….</a:t>
            </a:r>
          </a:p>
        </p:txBody>
      </p:sp>
    </p:spTree>
    <p:extLst>
      <p:ext uri="{BB962C8B-B14F-4D97-AF65-F5344CB8AC3E}">
        <p14:creationId xmlns:p14="http://schemas.microsoft.com/office/powerpoint/2010/main" val="159817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000099"/>
                </a:solidFill>
                <a:latin typeface="+mn-lt"/>
              </a:rPr>
              <a:t>Sommaire</a:t>
            </a:r>
          </a:p>
        </p:txBody>
      </p:sp>
      <p:sp>
        <p:nvSpPr>
          <p:cNvPr id="3" name="Espace réservé du contenu 2"/>
          <p:cNvSpPr>
            <a:spLocks noGrp="1"/>
          </p:cNvSpPr>
          <p:nvPr>
            <p:ph idx="1"/>
          </p:nvPr>
        </p:nvSpPr>
        <p:spPr>
          <a:xfrm>
            <a:off x="2152650" y="1825625"/>
            <a:ext cx="7886700" cy="4411687"/>
          </a:xfrm>
        </p:spPr>
        <p:txBody>
          <a:bodyPr>
            <a:normAutofit/>
          </a:bodyPr>
          <a:lstStyle/>
          <a:p>
            <a:pPr>
              <a:lnSpc>
                <a:spcPct val="150000"/>
              </a:lnSpc>
            </a:pPr>
            <a:r>
              <a:rPr lang="fr-FR" dirty="0"/>
              <a:t>Quelles molécules?</a:t>
            </a:r>
          </a:p>
          <a:p>
            <a:pPr>
              <a:lnSpc>
                <a:spcPct val="150000"/>
              </a:lnSpc>
            </a:pPr>
            <a:r>
              <a:rPr lang="fr-FR" dirty="0">
                <a:solidFill>
                  <a:srgbClr val="FF0000"/>
                </a:solidFill>
              </a:rPr>
              <a:t>Incidence et facteurs de risque d’infections</a:t>
            </a:r>
          </a:p>
          <a:p>
            <a:pPr>
              <a:lnSpc>
                <a:spcPct val="150000"/>
              </a:lnSpc>
            </a:pPr>
            <a:r>
              <a:rPr lang="fr-FR" dirty="0"/>
              <a:t>Le modèle de la tuberculose</a:t>
            </a:r>
          </a:p>
          <a:p>
            <a:pPr>
              <a:lnSpc>
                <a:spcPct val="150000"/>
              </a:lnSpc>
            </a:pPr>
            <a:r>
              <a:rPr lang="fr-FR" dirty="0"/>
              <a:t>Autres infections</a:t>
            </a:r>
          </a:p>
        </p:txBody>
      </p:sp>
    </p:spTree>
    <p:extLst>
      <p:ext uri="{BB962C8B-B14F-4D97-AF65-F5344CB8AC3E}">
        <p14:creationId xmlns:p14="http://schemas.microsoft.com/office/powerpoint/2010/main" val="60105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ADC7A998-6892-48E3-866E-5B58087F33A8}"/>
              </a:ext>
            </a:extLst>
          </p:cNvPr>
          <p:cNvSpPr>
            <a:spLocks noGrp="1" noChangeArrowheads="1"/>
          </p:cNvSpPr>
          <p:nvPr>
            <p:ph type="title"/>
          </p:nvPr>
        </p:nvSpPr>
        <p:spPr/>
        <p:txBody>
          <a:bodyPr>
            <a:noAutofit/>
          </a:bodyPr>
          <a:lstStyle/>
          <a:p>
            <a:pPr>
              <a:defRPr/>
            </a:pPr>
            <a:r>
              <a:rPr lang="fr-FR" sz="3600" b="1" dirty="0">
                <a:solidFill>
                  <a:srgbClr val="000099"/>
                </a:solidFill>
                <a:latin typeface="Arial" pitchFamily="34" charset="0"/>
                <a:cs typeface="Arial" pitchFamily="34" charset="0"/>
              </a:rPr>
              <a:t>Facteurs de risque d’infections sous biothérapies</a:t>
            </a:r>
            <a:endParaRPr lang="fr-FR" altLang="fr-FR" sz="3600" dirty="0"/>
          </a:p>
        </p:txBody>
      </p:sp>
      <p:sp>
        <p:nvSpPr>
          <p:cNvPr id="46083" name="Espace réservé du contenu 2">
            <a:extLst>
              <a:ext uri="{FF2B5EF4-FFF2-40B4-BE49-F238E27FC236}">
                <a16:creationId xmlns:a16="http://schemas.microsoft.com/office/drawing/2014/main" id="{1F475A4F-B5D1-4D0B-AA8C-24C840AD35BC}"/>
              </a:ext>
            </a:extLst>
          </p:cNvPr>
          <p:cNvSpPr>
            <a:spLocks noGrp="1" noChangeArrowheads="1"/>
          </p:cNvSpPr>
          <p:nvPr>
            <p:ph idx="1"/>
          </p:nvPr>
        </p:nvSpPr>
        <p:spPr>
          <a:xfrm>
            <a:off x="504711" y="2389495"/>
            <a:ext cx="5875226" cy="3787467"/>
          </a:xfrm>
        </p:spPr>
        <p:txBody>
          <a:bodyPr/>
          <a:lstStyle/>
          <a:p>
            <a:pPr>
              <a:defRPr/>
            </a:pPr>
            <a:r>
              <a:rPr lang="fr-FR" altLang="fr-FR" dirty="0"/>
              <a:t>Méta-analyse de 106 essais</a:t>
            </a:r>
          </a:p>
          <a:p>
            <a:pPr>
              <a:defRPr/>
            </a:pPr>
            <a:r>
              <a:rPr lang="fr-FR" altLang="fr-FR" dirty="0"/>
              <a:t>En comparaison  des immunosuppresseurs traditionnels (« DMAR ») , le risque infectieux est augmenté sous biothérapie</a:t>
            </a:r>
          </a:p>
          <a:p>
            <a:pPr lvl="1">
              <a:defRPr/>
            </a:pPr>
            <a:r>
              <a:rPr lang="fr-FR" altLang="fr-FR" dirty="0"/>
              <a:t>OR: </a:t>
            </a:r>
            <a:r>
              <a:rPr lang="en-US" dirty="0"/>
              <a:t>1.31, (1.09-1.58) à doses standard</a:t>
            </a:r>
          </a:p>
          <a:p>
            <a:pPr lvl="1">
              <a:defRPr/>
            </a:pPr>
            <a:r>
              <a:rPr lang="en-US" dirty="0"/>
              <a:t>OR: 1.90, 1.50-2.39) à fortes doses</a:t>
            </a:r>
          </a:p>
          <a:p>
            <a:pPr lvl="1">
              <a:defRPr/>
            </a:pPr>
            <a:r>
              <a:rPr lang="en-US" dirty="0">
                <a:solidFill>
                  <a:srgbClr val="FF0000"/>
                </a:solidFill>
              </a:rPr>
              <a:t>Infections plus </a:t>
            </a:r>
            <a:r>
              <a:rPr lang="en-US" dirty="0" err="1">
                <a:solidFill>
                  <a:srgbClr val="FF0000"/>
                </a:solidFill>
              </a:rPr>
              <a:t>fréquentes</a:t>
            </a:r>
            <a:r>
              <a:rPr lang="en-US" dirty="0">
                <a:solidFill>
                  <a:srgbClr val="FF0000"/>
                </a:solidFill>
              </a:rPr>
              <a:t> et plus </a:t>
            </a:r>
            <a:r>
              <a:rPr lang="en-US" dirty="0" err="1">
                <a:solidFill>
                  <a:srgbClr val="FF0000"/>
                </a:solidFill>
              </a:rPr>
              <a:t>sévères</a:t>
            </a:r>
            <a:endParaRPr lang="en-US" dirty="0">
              <a:solidFill>
                <a:srgbClr val="FF0000"/>
              </a:solidFill>
            </a:endParaRPr>
          </a:p>
          <a:p>
            <a:pPr marL="0" indent="0">
              <a:buNone/>
              <a:defRPr/>
            </a:pPr>
            <a:endParaRPr lang="fr-FR" altLang="fr-FR" dirty="0"/>
          </a:p>
        </p:txBody>
      </p:sp>
      <p:pic>
        <p:nvPicPr>
          <p:cNvPr id="17412" name="Picture 2" descr="C:\Users\561115\Pictures\nihms-709423-f0003.jpg">
            <a:extLst>
              <a:ext uri="{FF2B5EF4-FFF2-40B4-BE49-F238E27FC236}">
                <a16:creationId xmlns:a16="http://schemas.microsoft.com/office/drawing/2014/main" id="{5914AA1F-2D67-4696-96FF-E4C50A527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435" y="1913647"/>
            <a:ext cx="5687116" cy="439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2FDCA48-DA74-4BC2-8FA8-4FB75B4E9EB8}"/>
              </a:ext>
            </a:extLst>
          </p:cNvPr>
          <p:cNvSpPr/>
          <p:nvPr/>
        </p:nvSpPr>
        <p:spPr>
          <a:xfrm>
            <a:off x="612559" y="6399920"/>
            <a:ext cx="11203620" cy="40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i="1" dirty="0">
                <a:solidFill>
                  <a:schemeClr val="tx1"/>
                </a:solidFill>
                <a:latin typeface="Garamond" panose="02020404030301010803" pitchFamily="18" charset="0"/>
              </a:rPr>
              <a:t>Singh JA. Risk of serious infection in biological treatment of patients with rheumatoid arthritis: a systematic review and meta-analysis. Lancet. 2015 Jul 18;386(9990):258-65.</a:t>
            </a:r>
          </a:p>
        </p:txBody>
      </p:sp>
      <p:sp>
        <p:nvSpPr>
          <p:cNvPr id="2" name="Ellipse 1">
            <a:extLst>
              <a:ext uri="{FF2B5EF4-FFF2-40B4-BE49-F238E27FC236}">
                <a16:creationId xmlns:a16="http://schemas.microsoft.com/office/drawing/2014/main" id="{3AB423AE-B63A-4B0C-9226-4077A3E49836}"/>
              </a:ext>
            </a:extLst>
          </p:cNvPr>
          <p:cNvSpPr/>
          <p:nvPr/>
        </p:nvSpPr>
        <p:spPr>
          <a:xfrm>
            <a:off x="6241774" y="4403324"/>
            <a:ext cx="5986276" cy="14739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77629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C830E4F5-97DF-4C09-B794-4C89BFE83300}"/>
              </a:ext>
            </a:extLst>
          </p:cNvPr>
          <p:cNvSpPr>
            <a:spLocks noGrp="1" noChangeArrowheads="1"/>
          </p:cNvSpPr>
          <p:nvPr>
            <p:ph type="title"/>
          </p:nvPr>
        </p:nvSpPr>
        <p:spPr>
          <a:xfrm>
            <a:off x="594804" y="115888"/>
            <a:ext cx="11345662" cy="1260718"/>
          </a:xfrm>
        </p:spPr>
        <p:txBody>
          <a:bodyPr>
            <a:normAutofit fontScale="90000"/>
          </a:bodyPr>
          <a:lstStyle/>
          <a:p>
            <a:pPr>
              <a:defRPr/>
            </a:pPr>
            <a:r>
              <a:rPr lang="fr-FR" b="1" dirty="0">
                <a:solidFill>
                  <a:srgbClr val="000099"/>
                </a:solidFill>
                <a:latin typeface="Arial" pitchFamily="34" charset="0"/>
                <a:cs typeface="Arial" pitchFamily="34" charset="0"/>
              </a:rPr>
              <a:t>Facteurs de risque d’infections sous anti TNF</a:t>
            </a:r>
            <a:endParaRPr lang="fr-FR" altLang="fr-FR" dirty="0">
              <a:solidFill>
                <a:srgbClr val="1F497D"/>
              </a:solidFill>
              <a:latin typeface="Arial" panose="020B0604020202020204" pitchFamily="34" charset="0"/>
              <a:cs typeface="Arial" panose="020B0604020202020204" pitchFamily="34" charset="0"/>
            </a:endParaRPr>
          </a:p>
        </p:txBody>
      </p:sp>
      <p:pic>
        <p:nvPicPr>
          <p:cNvPr id="18435" name="Picture 2">
            <a:extLst>
              <a:ext uri="{FF2B5EF4-FFF2-40B4-BE49-F238E27FC236}">
                <a16:creationId xmlns:a16="http://schemas.microsoft.com/office/drawing/2014/main" id="{C87A671E-51D1-42BE-A38C-FA16B6CF82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24113" y="1376606"/>
            <a:ext cx="7262812" cy="4104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Espace réservé du pied de page 4">
            <a:extLst>
              <a:ext uri="{FF2B5EF4-FFF2-40B4-BE49-F238E27FC236}">
                <a16:creationId xmlns:a16="http://schemas.microsoft.com/office/drawing/2014/main" id="{91FEC2EC-4FB8-40A3-BCD1-2A3BE85953A9}"/>
              </a:ext>
            </a:extLst>
          </p:cNvPr>
          <p:cNvSpPr txBox="1">
            <a:spLocks/>
          </p:cNvSpPr>
          <p:nvPr/>
        </p:nvSpPr>
        <p:spPr bwMode="auto">
          <a:xfrm>
            <a:off x="248574" y="6453189"/>
            <a:ext cx="11425561"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fr-FR" sz="1400" dirty="0" err="1">
                <a:ea typeface="MS PGothic" panose="020B0600070205080204" pitchFamily="34" charset="-128"/>
                <a:cs typeface="Arial" panose="020B0604020202020204" pitchFamily="34" charset="0"/>
              </a:rPr>
              <a:t>Strangfeld</a:t>
            </a:r>
            <a:r>
              <a:rPr lang="en-US" altLang="fr-FR" sz="1400" dirty="0">
                <a:ea typeface="MS PGothic" panose="020B0600070205080204" pitchFamily="34" charset="-128"/>
                <a:cs typeface="Arial" panose="020B0604020202020204" pitchFamily="34" charset="0"/>
              </a:rPr>
              <a:t> A </a:t>
            </a:r>
            <a:r>
              <a:rPr lang="en-US" altLang="fr-FR" sz="1400" i="1" dirty="0">
                <a:ea typeface="MS PGothic" panose="020B0600070205080204" pitchFamily="34" charset="-128"/>
                <a:cs typeface="Arial" panose="020B0604020202020204" pitchFamily="34" charset="0"/>
              </a:rPr>
              <a:t>et al. </a:t>
            </a:r>
            <a:r>
              <a:rPr lang="en-US" altLang="fr-FR" sz="1400" dirty="0">
                <a:ea typeface="MS PGothic" panose="020B0600070205080204" pitchFamily="34" charset="-128"/>
                <a:cs typeface="Arial" panose="020B0604020202020204" pitchFamily="34" charset="0"/>
              </a:rPr>
              <a:t>Treatment benefit or survival of the fittest: what drives the time-dependent decrease in serious infection rates under TNF inhibition and what does this imply for the individual patient? Ann Rheum Dis. 2011;70(11):1914-20.</a:t>
            </a:r>
          </a:p>
        </p:txBody>
      </p:sp>
      <p:sp>
        <p:nvSpPr>
          <p:cNvPr id="18437" name="Rectangle 1">
            <a:extLst>
              <a:ext uri="{FF2B5EF4-FFF2-40B4-BE49-F238E27FC236}">
                <a16:creationId xmlns:a16="http://schemas.microsoft.com/office/drawing/2014/main" id="{3A3B341D-1083-40EB-9A05-C223ECA45D6B}"/>
              </a:ext>
            </a:extLst>
          </p:cNvPr>
          <p:cNvSpPr>
            <a:spLocks noChangeArrowheads="1"/>
          </p:cNvSpPr>
          <p:nvPr/>
        </p:nvSpPr>
        <p:spPr bwMode="auto">
          <a:xfrm>
            <a:off x="674703" y="5442906"/>
            <a:ext cx="9813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fr-FR" sz="2000" dirty="0">
                <a:latin typeface="+mn-lt"/>
                <a:ea typeface="MS PGothic" panose="020B0600070205080204" pitchFamily="34" charset="-128"/>
              </a:rPr>
              <a:t>A la </a:t>
            </a:r>
            <a:r>
              <a:rPr lang="en-US" altLang="fr-FR" sz="2000" dirty="0" err="1">
                <a:latin typeface="+mn-lt"/>
                <a:ea typeface="MS PGothic" panose="020B0600070205080204" pitchFamily="34" charset="-128"/>
              </a:rPr>
              <a:t>corticothérapie</a:t>
            </a:r>
            <a:r>
              <a:rPr lang="en-US" altLang="fr-FR" sz="2000" dirty="0">
                <a:latin typeface="+mn-lt"/>
                <a:ea typeface="MS PGothic" panose="020B0600070205080204" pitchFamily="34" charset="-128"/>
              </a:rPr>
              <a:t>, </a:t>
            </a:r>
            <a:r>
              <a:rPr lang="en-US" altLang="fr-FR" sz="2000" dirty="0" err="1">
                <a:latin typeface="+mn-lt"/>
                <a:ea typeface="MS PGothic" panose="020B0600070205080204" pitchFamily="34" charset="-128"/>
              </a:rPr>
              <a:t>s’additionnent</a:t>
            </a:r>
            <a:r>
              <a:rPr lang="en-US" altLang="fr-FR" sz="2000" dirty="0">
                <a:latin typeface="+mn-lt"/>
                <a:ea typeface="MS PGothic" panose="020B0600070205080204" pitchFamily="34" charset="-128"/>
              </a:rPr>
              <a:t> les </a:t>
            </a:r>
            <a:r>
              <a:rPr lang="en-US" altLang="fr-FR" sz="2000" dirty="0" err="1">
                <a:latin typeface="+mn-lt"/>
                <a:ea typeface="MS PGothic" panose="020B0600070205080204" pitchFamily="34" charset="-128"/>
              </a:rPr>
              <a:t>facteurs</a:t>
            </a:r>
            <a:r>
              <a:rPr lang="en-US" altLang="fr-FR" sz="2000" dirty="0">
                <a:latin typeface="+mn-lt"/>
                <a:ea typeface="MS PGothic" panose="020B0600070205080204" pitchFamily="34" charset="-128"/>
              </a:rPr>
              <a:t> de </a:t>
            </a:r>
            <a:r>
              <a:rPr lang="en-US" altLang="fr-FR" sz="2000" dirty="0" err="1">
                <a:latin typeface="+mn-lt"/>
                <a:ea typeface="MS PGothic" panose="020B0600070205080204" pitchFamily="34" charset="-128"/>
              </a:rPr>
              <a:t>risque</a:t>
            </a:r>
            <a:r>
              <a:rPr lang="en-US" altLang="fr-FR" sz="2000" dirty="0">
                <a:latin typeface="+mn-lt"/>
                <a:ea typeface="MS PGothic" panose="020B0600070205080204" pitchFamily="34" charset="-128"/>
              </a:rPr>
              <a:t> </a:t>
            </a:r>
            <a:r>
              <a:rPr lang="en-US" altLang="fr-FR" sz="2000" dirty="0" err="1">
                <a:latin typeface="+mn-lt"/>
                <a:ea typeface="MS PGothic" panose="020B0600070205080204" pitchFamily="34" charset="-128"/>
              </a:rPr>
              <a:t>traditionnels</a:t>
            </a:r>
            <a:r>
              <a:rPr lang="en-US" altLang="fr-FR" sz="2000" dirty="0">
                <a:latin typeface="+mn-lt"/>
                <a:ea typeface="MS PGothic" panose="020B0600070205080204" pitchFamily="34" charset="-128"/>
              </a:rPr>
              <a:t> : </a:t>
            </a:r>
            <a:r>
              <a:rPr lang="en-US" altLang="fr-FR" sz="2000" dirty="0" err="1">
                <a:latin typeface="+mn-lt"/>
                <a:ea typeface="MS PGothic" panose="020B0600070205080204" pitchFamily="34" charset="-128"/>
              </a:rPr>
              <a:t>âge</a:t>
            </a:r>
            <a:r>
              <a:rPr lang="en-US" altLang="fr-FR" sz="2000" dirty="0">
                <a:latin typeface="+mn-lt"/>
                <a:ea typeface="MS PGothic" panose="020B0600070205080204" pitchFamily="34" charset="-128"/>
              </a:rPr>
              <a:t>, </a:t>
            </a:r>
            <a:r>
              <a:rPr lang="en-US" altLang="fr-FR" sz="2000" dirty="0" err="1">
                <a:latin typeface="+mn-lt"/>
                <a:ea typeface="MS PGothic" panose="020B0600070205080204" pitchFamily="34" charset="-128"/>
              </a:rPr>
              <a:t>comorbidités</a:t>
            </a:r>
            <a:r>
              <a:rPr lang="en-US" altLang="fr-FR" sz="2000" dirty="0">
                <a:latin typeface="+mn-lt"/>
                <a:ea typeface="MS PGothic" panose="020B0600070205080204" pitchFamily="34" charset="-128"/>
              </a:rPr>
              <a:t> </a:t>
            </a:r>
            <a:r>
              <a:rPr lang="en-US" altLang="fr-FR" sz="2000" dirty="0" err="1">
                <a:latin typeface="+mn-lt"/>
                <a:ea typeface="MS PGothic" panose="020B0600070205080204" pitchFamily="34" charset="-128"/>
              </a:rPr>
              <a:t>comme</a:t>
            </a:r>
            <a:r>
              <a:rPr lang="en-US" altLang="fr-FR" sz="2000" dirty="0">
                <a:latin typeface="+mn-lt"/>
                <a:ea typeface="MS PGothic" panose="020B0600070205080204" pitchFamily="34" charset="-128"/>
              </a:rPr>
              <a:t> BPCO </a:t>
            </a:r>
            <a:r>
              <a:rPr lang="en-US" altLang="fr-FR" sz="2000" dirty="0" err="1">
                <a:latin typeface="+mn-lt"/>
                <a:ea typeface="MS PGothic" panose="020B0600070205080204" pitchFamily="34" charset="-128"/>
              </a:rPr>
              <a:t>ou</a:t>
            </a:r>
            <a:r>
              <a:rPr lang="en-US" altLang="fr-FR" sz="2000" dirty="0">
                <a:latin typeface="+mn-lt"/>
                <a:ea typeface="MS PGothic" panose="020B0600070205080204" pitchFamily="34" charset="-128"/>
              </a:rPr>
              <a:t> </a:t>
            </a:r>
            <a:r>
              <a:rPr lang="en-US" altLang="fr-FR" sz="2000" dirty="0" err="1">
                <a:latin typeface="+mn-lt"/>
                <a:ea typeface="MS PGothic" panose="020B0600070205080204" pitchFamily="34" charset="-128"/>
              </a:rPr>
              <a:t>Insufisance</a:t>
            </a:r>
            <a:r>
              <a:rPr lang="en-US" altLang="fr-FR" sz="2000" dirty="0">
                <a:latin typeface="+mn-lt"/>
                <a:ea typeface="MS PGothic" panose="020B0600070205080204" pitchFamily="34" charset="-128"/>
              </a:rPr>
              <a:t> </a:t>
            </a:r>
            <a:r>
              <a:rPr lang="en-US" altLang="fr-FR" sz="2000" dirty="0" err="1">
                <a:latin typeface="+mn-lt"/>
                <a:ea typeface="MS PGothic" panose="020B0600070205080204" pitchFamily="34" charset="-128"/>
              </a:rPr>
              <a:t>rénale</a:t>
            </a:r>
            <a:r>
              <a:rPr lang="en-US" altLang="fr-FR" sz="2000" dirty="0">
                <a:latin typeface="+mn-lt"/>
                <a:ea typeface="MS PGothic" panose="020B0600070205080204" pitchFamily="34" charset="-128"/>
              </a:rPr>
              <a:t> , ATCD </a:t>
            </a:r>
            <a:r>
              <a:rPr lang="en-US" altLang="fr-FR" sz="2000" dirty="0" err="1">
                <a:latin typeface="+mn-lt"/>
                <a:ea typeface="MS PGothic" panose="020B0600070205080204" pitchFamily="34" charset="-128"/>
              </a:rPr>
              <a:t>d’infection</a:t>
            </a:r>
            <a:r>
              <a:rPr lang="en-US" altLang="fr-FR" sz="2000" dirty="0">
                <a:latin typeface="+mn-lt"/>
                <a:ea typeface="MS PGothic" panose="020B0600070205080204" pitchFamily="34" charset="-128"/>
              </a:rPr>
              <a:t>.. </a:t>
            </a:r>
          </a:p>
        </p:txBody>
      </p:sp>
    </p:spTree>
    <p:extLst>
      <p:ext uri="{BB962C8B-B14F-4D97-AF65-F5344CB8AC3E}">
        <p14:creationId xmlns:p14="http://schemas.microsoft.com/office/powerpoint/2010/main" val="208528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000099"/>
                </a:solidFill>
                <a:latin typeface="+mn-lt"/>
              </a:rPr>
              <a:t>Sommaire</a:t>
            </a:r>
          </a:p>
        </p:txBody>
      </p:sp>
      <p:sp>
        <p:nvSpPr>
          <p:cNvPr id="3" name="Espace réservé du contenu 2"/>
          <p:cNvSpPr>
            <a:spLocks noGrp="1"/>
          </p:cNvSpPr>
          <p:nvPr>
            <p:ph idx="1"/>
          </p:nvPr>
        </p:nvSpPr>
        <p:spPr>
          <a:xfrm>
            <a:off x="2152650" y="1825625"/>
            <a:ext cx="7886700" cy="4411687"/>
          </a:xfrm>
        </p:spPr>
        <p:txBody>
          <a:bodyPr>
            <a:normAutofit/>
          </a:bodyPr>
          <a:lstStyle/>
          <a:p>
            <a:pPr>
              <a:lnSpc>
                <a:spcPct val="150000"/>
              </a:lnSpc>
            </a:pPr>
            <a:r>
              <a:rPr lang="fr-FR" dirty="0"/>
              <a:t>Quelles molécules?</a:t>
            </a:r>
          </a:p>
          <a:p>
            <a:pPr>
              <a:lnSpc>
                <a:spcPct val="150000"/>
              </a:lnSpc>
            </a:pPr>
            <a:r>
              <a:rPr lang="fr-FR" dirty="0"/>
              <a:t>Incidence et facteurs de risque d’infections</a:t>
            </a:r>
          </a:p>
          <a:p>
            <a:pPr>
              <a:lnSpc>
                <a:spcPct val="150000"/>
              </a:lnSpc>
            </a:pPr>
            <a:r>
              <a:rPr lang="fr-FR" dirty="0">
                <a:solidFill>
                  <a:srgbClr val="FF0000"/>
                </a:solidFill>
              </a:rPr>
              <a:t>Le modèle de la tuberculose</a:t>
            </a:r>
          </a:p>
          <a:p>
            <a:pPr>
              <a:lnSpc>
                <a:spcPct val="150000"/>
              </a:lnSpc>
            </a:pPr>
            <a:r>
              <a:rPr lang="fr-FR" dirty="0"/>
              <a:t>Autres infections</a:t>
            </a:r>
          </a:p>
        </p:txBody>
      </p:sp>
    </p:spTree>
    <p:extLst>
      <p:ext uri="{BB962C8B-B14F-4D97-AF65-F5344CB8AC3E}">
        <p14:creationId xmlns:p14="http://schemas.microsoft.com/office/powerpoint/2010/main" val="90670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64">
            <a:extLst>
              <a:ext uri="{FF2B5EF4-FFF2-40B4-BE49-F238E27FC236}">
                <a16:creationId xmlns:a16="http://schemas.microsoft.com/office/drawing/2014/main" id="{C7C41E98-4EEF-4793-B0B0-F04AD1E49179}"/>
              </a:ext>
            </a:extLst>
          </p:cNvPr>
          <p:cNvGrpSpPr>
            <a:grpSpLocks/>
          </p:cNvGrpSpPr>
          <p:nvPr/>
        </p:nvGrpSpPr>
        <p:grpSpPr bwMode="auto">
          <a:xfrm>
            <a:off x="7196138" y="6005511"/>
            <a:ext cx="3333750" cy="774699"/>
            <a:chOff x="-232" y="3723"/>
            <a:chExt cx="2100" cy="488"/>
          </a:xfrm>
        </p:grpSpPr>
        <p:sp>
          <p:nvSpPr>
            <p:cNvPr id="32839" name="Rectangle 222">
              <a:extLst>
                <a:ext uri="{FF2B5EF4-FFF2-40B4-BE49-F238E27FC236}">
                  <a16:creationId xmlns:a16="http://schemas.microsoft.com/office/drawing/2014/main" id="{DDECF65C-3355-449C-9C69-125031F15D68}"/>
                </a:ext>
              </a:extLst>
            </p:cNvPr>
            <p:cNvSpPr>
              <a:spLocks noChangeArrowheads="1"/>
            </p:cNvSpPr>
            <p:nvPr/>
          </p:nvSpPr>
          <p:spPr bwMode="auto">
            <a:xfrm>
              <a:off x="464" y="3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32840" name="Rectangle 223">
              <a:extLst>
                <a:ext uri="{FF2B5EF4-FFF2-40B4-BE49-F238E27FC236}">
                  <a16:creationId xmlns:a16="http://schemas.microsoft.com/office/drawing/2014/main" id="{6B43B7C9-03DB-45BB-AC31-456F39D22D02}"/>
                </a:ext>
              </a:extLst>
            </p:cNvPr>
            <p:cNvSpPr>
              <a:spLocks noChangeArrowheads="1"/>
            </p:cNvSpPr>
            <p:nvPr/>
          </p:nvSpPr>
          <p:spPr bwMode="auto">
            <a:xfrm>
              <a:off x="464" y="38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32841" name="Rectangle 224">
              <a:extLst>
                <a:ext uri="{FF2B5EF4-FFF2-40B4-BE49-F238E27FC236}">
                  <a16:creationId xmlns:a16="http://schemas.microsoft.com/office/drawing/2014/main" id="{05D4BE67-EF9A-43C1-A38D-A82FD9BE08EB}"/>
                </a:ext>
              </a:extLst>
            </p:cNvPr>
            <p:cNvSpPr>
              <a:spLocks noChangeArrowheads="1"/>
            </p:cNvSpPr>
            <p:nvPr/>
          </p:nvSpPr>
          <p:spPr bwMode="auto">
            <a:xfrm>
              <a:off x="-232" y="4037"/>
              <a:ext cx="21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1800" i="1" dirty="0"/>
                <a:t>Keane, N Eng J Med, 2001</a:t>
              </a:r>
              <a:endParaRPr lang="en-US" altLang="fr-FR" sz="1800" i="1" dirty="0"/>
            </a:p>
          </p:txBody>
        </p:sp>
      </p:grpSp>
      <p:sp>
        <p:nvSpPr>
          <p:cNvPr id="32771" name="Line 299">
            <a:extLst>
              <a:ext uri="{FF2B5EF4-FFF2-40B4-BE49-F238E27FC236}">
                <a16:creationId xmlns:a16="http://schemas.microsoft.com/office/drawing/2014/main" id="{771988B2-6297-4647-93A8-EF9998280545}"/>
              </a:ext>
            </a:extLst>
          </p:cNvPr>
          <p:cNvSpPr>
            <a:spLocks noChangeShapeType="1"/>
          </p:cNvSpPr>
          <p:nvPr/>
        </p:nvSpPr>
        <p:spPr bwMode="auto">
          <a:xfrm flipV="1">
            <a:off x="3092450" y="5368925"/>
            <a:ext cx="1588"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32772" name="Line 300">
            <a:extLst>
              <a:ext uri="{FF2B5EF4-FFF2-40B4-BE49-F238E27FC236}">
                <a16:creationId xmlns:a16="http://schemas.microsoft.com/office/drawing/2014/main" id="{15BE51CA-1FED-4040-BF1C-B16B945FA6B7}"/>
              </a:ext>
            </a:extLst>
          </p:cNvPr>
          <p:cNvSpPr>
            <a:spLocks noChangeShapeType="1"/>
          </p:cNvSpPr>
          <p:nvPr/>
        </p:nvSpPr>
        <p:spPr bwMode="auto">
          <a:xfrm flipV="1">
            <a:off x="4119564" y="5368925"/>
            <a:ext cx="1587"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32773" name="Line 301">
            <a:extLst>
              <a:ext uri="{FF2B5EF4-FFF2-40B4-BE49-F238E27FC236}">
                <a16:creationId xmlns:a16="http://schemas.microsoft.com/office/drawing/2014/main" id="{F1061126-6A8F-4A8E-A39E-B46CB8BB3D06}"/>
              </a:ext>
            </a:extLst>
          </p:cNvPr>
          <p:cNvSpPr>
            <a:spLocks noChangeShapeType="1"/>
          </p:cNvSpPr>
          <p:nvPr/>
        </p:nvSpPr>
        <p:spPr bwMode="auto">
          <a:xfrm flipV="1">
            <a:off x="4799014" y="5368925"/>
            <a:ext cx="1587"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32774" name="Line 302">
            <a:extLst>
              <a:ext uri="{FF2B5EF4-FFF2-40B4-BE49-F238E27FC236}">
                <a16:creationId xmlns:a16="http://schemas.microsoft.com/office/drawing/2014/main" id="{70C30D47-B29F-47F0-8443-9709B452BF43}"/>
              </a:ext>
            </a:extLst>
          </p:cNvPr>
          <p:cNvSpPr>
            <a:spLocks noChangeShapeType="1"/>
          </p:cNvSpPr>
          <p:nvPr/>
        </p:nvSpPr>
        <p:spPr bwMode="auto">
          <a:xfrm flipV="1">
            <a:off x="5487989" y="5368925"/>
            <a:ext cx="1587"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32775" name="Line 304">
            <a:extLst>
              <a:ext uri="{FF2B5EF4-FFF2-40B4-BE49-F238E27FC236}">
                <a16:creationId xmlns:a16="http://schemas.microsoft.com/office/drawing/2014/main" id="{B3D9F6CF-597C-4EA6-95E7-DE46241DB38F}"/>
              </a:ext>
            </a:extLst>
          </p:cNvPr>
          <p:cNvSpPr>
            <a:spLocks noChangeShapeType="1"/>
          </p:cNvSpPr>
          <p:nvPr/>
        </p:nvSpPr>
        <p:spPr bwMode="auto">
          <a:xfrm flipV="1">
            <a:off x="7567614" y="5368925"/>
            <a:ext cx="1587"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32776" name="Line 305">
            <a:extLst>
              <a:ext uri="{FF2B5EF4-FFF2-40B4-BE49-F238E27FC236}">
                <a16:creationId xmlns:a16="http://schemas.microsoft.com/office/drawing/2014/main" id="{6B36961F-EDB1-499D-B4DC-415D2B95B481}"/>
              </a:ext>
            </a:extLst>
          </p:cNvPr>
          <p:cNvSpPr>
            <a:spLocks noChangeShapeType="1"/>
          </p:cNvSpPr>
          <p:nvPr/>
        </p:nvSpPr>
        <p:spPr bwMode="auto">
          <a:xfrm flipV="1">
            <a:off x="8288339" y="5368925"/>
            <a:ext cx="1587"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32777" name="Line 306">
            <a:extLst>
              <a:ext uri="{FF2B5EF4-FFF2-40B4-BE49-F238E27FC236}">
                <a16:creationId xmlns:a16="http://schemas.microsoft.com/office/drawing/2014/main" id="{4A40ABC3-E0F9-44D3-A113-3C996535F8DD}"/>
              </a:ext>
            </a:extLst>
          </p:cNvPr>
          <p:cNvSpPr>
            <a:spLocks noChangeShapeType="1"/>
          </p:cNvSpPr>
          <p:nvPr/>
        </p:nvSpPr>
        <p:spPr bwMode="auto">
          <a:xfrm flipV="1">
            <a:off x="8947150" y="5368925"/>
            <a:ext cx="1588"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32778" name="Line 321">
            <a:extLst>
              <a:ext uri="{FF2B5EF4-FFF2-40B4-BE49-F238E27FC236}">
                <a16:creationId xmlns:a16="http://schemas.microsoft.com/office/drawing/2014/main" id="{9CE8718B-A633-46BB-98D0-2E764A6617B4}"/>
              </a:ext>
            </a:extLst>
          </p:cNvPr>
          <p:cNvSpPr>
            <a:spLocks noChangeShapeType="1"/>
          </p:cNvSpPr>
          <p:nvPr/>
        </p:nvSpPr>
        <p:spPr bwMode="auto">
          <a:xfrm flipV="1">
            <a:off x="6180139" y="5378450"/>
            <a:ext cx="1587"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grpSp>
        <p:nvGrpSpPr>
          <p:cNvPr id="32779" name="Group 375">
            <a:extLst>
              <a:ext uri="{FF2B5EF4-FFF2-40B4-BE49-F238E27FC236}">
                <a16:creationId xmlns:a16="http://schemas.microsoft.com/office/drawing/2014/main" id="{6E978D5D-3A21-4662-9CEE-9016E2CAABCF}"/>
              </a:ext>
            </a:extLst>
          </p:cNvPr>
          <p:cNvGrpSpPr>
            <a:grpSpLocks/>
          </p:cNvGrpSpPr>
          <p:nvPr/>
        </p:nvGrpSpPr>
        <p:grpSpPr bwMode="auto">
          <a:xfrm>
            <a:off x="5644087" y="1857376"/>
            <a:ext cx="4881039" cy="4425601"/>
            <a:chOff x="504" y="943"/>
            <a:chExt cx="4778" cy="3140"/>
          </a:xfrm>
        </p:grpSpPr>
        <p:sp>
          <p:nvSpPr>
            <p:cNvPr id="32786" name="Line 365">
              <a:extLst>
                <a:ext uri="{FF2B5EF4-FFF2-40B4-BE49-F238E27FC236}">
                  <a16:creationId xmlns:a16="http://schemas.microsoft.com/office/drawing/2014/main" id="{A61C8673-FE73-4CB6-8491-9743BFF5B242}"/>
                </a:ext>
              </a:extLst>
            </p:cNvPr>
            <p:cNvSpPr>
              <a:spLocks noChangeShapeType="1"/>
            </p:cNvSpPr>
            <p:nvPr/>
          </p:nvSpPr>
          <p:spPr bwMode="auto">
            <a:xfrm flipV="1">
              <a:off x="1194"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87" name="Line 366">
              <a:extLst>
                <a:ext uri="{FF2B5EF4-FFF2-40B4-BE49-F238E27FC236}">
                  <a16:creationId xmlns:a16="http://schemas.microsoft.com/office/drawing/2014/main" id="{E5B33899-229F-4EA6-A36F-21EB466934D0}"/>
                </a:ext>
              </a:extLst>
            </p:cNvPr>
            <p:cNvSpPr>
              <a:spLocks noChangeShapeType="1"/>
            </p:cNvSpPr>
            <p:nvPr/>
          </p:nvSpPr>
          <p:spPr bwMode="auto">
            <a:xfrm flipV="1">
              <a:off x="1636"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88" name="Line 367">
              <a:extLst>
                <a:ext uri="{FF2B5EF4-FFF2-40B4-BE49-F238E27FC236}">
                  <a16:creationId xmlns:a16="http://schemas.microsoft.com/office/drawing/2014/main" id="{79C36A45-8747-4839-AE21-1AE01F0764B4}"/>
                </a:ext>
              </a:extLst>
            </p:cNvPr>
            <p:cNvSpPr>
              <a:spLocks noChangeShapeType="1"/>
            </p:cNvSpPr>
            <p:nvPr/>
          </p:nvSpPr>
          <p:spPr bwMode="auto">
            <a:xfrm flipV="1">
              <a:off x="2074"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89" name="Line 368">
              <a:extLst>
                <a:ext uri="{FF2B5EF4-FFF2-40B4-BE49-F238E27FC236}">
                  <a16:creationId xmlns:a16="http://schemas.microsoft.com/office/drawing/2014/main" id="{5F82E4E8-9021-4554-952F-CA77483A877B}"/>
                </a:ext>
              </a:extLst>
            </p:cNvPr>
            <p:cNvSpPr>
              <a:spLocks noChangeShapeType="1"/>
            </p:cNvSpPr>
            <p:nvPr/>
          </p:nvSpPr>
          <p:spPr bwMode="auto">
            <a:xfrm flipV="1">
              <a:off x="2506"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90" name="Line 369">
              <a:extLst>
                <a:ext uri="{FF2B5EF4-FFF2-40B4-BE49-F238E27FC236}">
                  <a16:creationId xmlns:a16="http://schemas.microsoft.com/office/drawing/2014/main" id="{021B3F34-6E31-44A5-A105-FE0F7758226F}"/>
                </a:ext>
              </a:extLst>
            </p:cNvPr>
            <p:cNvSpPr>
              <a:spLocks noChangeShapeType="1"/>
            </p:cNvSpPr>
            <p:nvPr/>
          </p:nvSpPr>
          <p:spPr bwMode="auto">
            <a:xfrm flipV="1">
              <a:off x="2940"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91" name="Line 370">
              <a:extLst>
                <a:ext uri="{FF2B5EF4-FFF2-40B4-BE49-F238E27FC236}">
                  <a16:creationId xmlns:a16="http://schemas.microsoft.com/office/drawing/2014/main" id="{C82649A1-DC36-4A9C-9E83-7FA14A5DDA27}"/>
                </a:ext>
              </a:extLst>
            </p:cNvPr>
            <p:cNvSpPr>
              <a:spLocks noChangeShapeType="1"/>
            </p:cNvSpPr>
            <p:nvPr/>
          </p:nvSpPr>
          <p:spPr bwMode="auto">
            <a:xfrm flipV="1">
              <a:off x="3383"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92" name="Line 371">
              <a:extLst>
                <a:ext uri="{FF2B5EF4-FFF2-40B4-BE49-F238E27FC236}">
                  <a16:creationId xmlns:a16="http://schemas.microsoft.com/office/drawing/2014/main" id="{8FDD371D-AA51-4382-9647-7DCF97C02184}"/>
                </a:ext>
              </a:extLst>
            </p:cNvPr>
            <p:cNvSpPr>
              <a:spLocks noChangeShapeType="1"/>
            </p:cNvSpPr>
            <p:nvPr/>
          </p:nvSpPr>
          <p:spPr bwMode="auto">
            <a:xfrm flipV="1">
              <a:off x="3804"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93" name="Line 372">
              <a:extLst>
                <a:ext uri="{FF2B5EF4-FFF2-40B4-BE49-F238E27FC236}">
                  <a16:creationId xmlns:a16="http://schemas.microsoft.com/office/drawing/2014/main" id="{9EB98058-3B47-42C7-AC1F-CE02C3D7C043}"/>
                </a:ext>
              </a:extLst>
            </p:cNvPr>
            <p:cNvSpPr>
              <a:spLocks noChangeShapeType="1"/>
            </p:cNvSpPr>
            <p:nvPr/>
          </p:nvSpPr>
          <p:spPr bwMode="auto">
            <a:xfrm flipV="1">
              <a:off x="4257"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94" name="Line 373">
              <a:extLst>
                <a:ext uri="{FF2B5EF4-FFF2-40B4-BE49-F238E27FC236}">
                  <a16:creationId xmlns:a16="http://schemas.microsoft.com/office/drawing/2014/main" id="{B64C309B-DC62-4D0A-8E9F-2A9DEA0662D9}"/>
                </a:ext>
              </a:extLst>
            </p:cNvPr>
            <p:cNvSpPr>
              <a:spLocks noChangeShapeType="1"/>
            </p:cNvSpPr>
            <p:nvPr/>
          </p:nvSpPr>
          <p:spPr bwMode="auto">
            <a:xfrm flipV="1">
              <a:off x="4700"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95" name="Line 374">
              <a:extLst>
                <a:ext uri="{FF2B5EF4-FFF2-40B4-BE49-F238E27FC236}">
                  <a16:creationId xmlns:a16="http://schemas.microsoft.com/office/drawing/2014/main" id="{9F090F4C-9568-4FBB-96F7-4D0F1EA11DCA}"/>
                </a:ext>
              </a:extLst>
            </p:cNvPr>
            <p:cNvSpPr>
              <a:spLocks noChangeShapeType="1"/>
            </p:cNvSpPr>
            <p:nvPr/>
          </p:nvSpPr>
          <p:spPr bwMode="auto">
            <a:xfrm flipV="1">
              <a:off x="5132" y="3397"/>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96" name="Rectangle 356">
              <a:extLst>
                <a:ext uri="{FF2B5EF4-FFF2-40B4-BE49-F238E27FC236}">
                  <a16:creationId xmlns:a16="http://schemas.microsoft.com/office/drawing/2014/main" id="{7DA315AE-85D7-4376-BF91-909EB8D3C84B}"/>
                </a:ext>
              </a:extLst>
            </p:cNvPr>
            <p:cNvSpPr>
              <a:spLocks noChangeArrowheads="1"/>
            </p:cNvSpPr>
            <p:nvPr/>
          </p:nvSpPr>
          <p:spPr bwMode="auto">
            <a:xfrm>
              <a:off x="1008" y="3384"/>
              <a:ext cx="4274" cy="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grpSp>
          <p:nvGrpSpPr>
            <p:cNvPr id="32797" name="Group 360">
              <a:extLst>
                <a:ext uri="{FF2B5EF4-FFF2-40B4-BE49-F238E27FC236}">
                  <a16:creationId xmlns:a16="http://schemas.microsoft.com/office/drawing/2014/main" id="{5D98F238-700E-4B47-AF14-F4CA689EB87E}"/>
                </a:ext>
              </a:extLst>
            </p:cNvPr>
            <p:cNvGrpSpPr>
              <a:grpSpLocks/>
            </p:cNvGrpSpPr>
            <p:nvPr/>
          </p:nvGrpSpPr>
          <p:grpSpPr bwMode="auto">
            <a:xfrm>
              <a:off x="1151" y="1561"/>
              <a:ext cx="4015" cy="1869"/>
              <a:chOff x="1151" y="1561"/>
              <a:chExt cx="4015" cy="1869"/>
            </a:xfrm>
          </p:grpSpPr>
          <p:sp>
            <p:nvSpPr>
              <p:cNvPr id="32829" name="Freeform 323">
                <a:extLst>
                  <a:ext uri="{FF2B5EF4-FFF2-40B4-BE49-F238E27FC236}">
                    <a16:creationId xmlns:a16="http://schemas.microsoft.com/office/drawing/2014/main" id="{3BB1A11E-DF74-47ED-BAFE-7D4E8B5D0337}"/>
                  </a:ext>
                </a:extLst>
              </p:cNvPr>
              <p:cNvSpPr>
                <a:spLocks/>
              </p:cNvSpPr>
              <p:nvPr/>
            </p:nvSpPr>
            <p:spPr bwMode="auto">
              <a:xfrm>
                <a:off x="1151" y="3079"/>
                <a:ext cx="76" cy="96"/>
              </a:xfrm>
              <a:custGeom>
                <a:avLst/>
                <a:gdLst>
                  <a:gd name="T0" fmla="*/ 38 w 76"/>
                  <a:gd name="T1" fmla="*/ 0 h 96"/>
                  <a:gd name="T2" fmla="*/ 76 w 76"/>
                  <a:gd name="T3" fmla="*/ 48 h 96"/>
                  <a:gd name="T4" fmla="*/ 38 w 76"/>
                  <a:gd name="T5" fmla="*/ 96 h 96"/>
                  <a:gd name="T6" fmla="*/ 0 w 76"/>
                  <a:gd name="T7" fmla="*/ 48 h 96"/>
                  <a:gd name="T8" fmla="*/ 38 w 76"/>
                  <a:gd name="T9" fmla="*/ 0 h 96"/>
                  <a:gd name="T10" fmla="*/ 0 60000 65536"/>
                  <a:gd name="T11" fmla="*/ 0 60000 65536"/>
                  <a:gd name="T12" fmla="*/ 0 60000 65536"/>
                  <a:gd name="T13" fmla="*/ 0 60000 65536"/>
                  <a:gd name="T14" fmla="*/ 0 60000 65536"/>
                  <a:gd name="T15" fmla="*/ 0 w 76"/>
                  <a:gd name="T16" fmla="*/ 0 h 96"/>
                  <a:gd name="T17" fmla="*/ 76 w 76"/>
                  <a:gd name="T18" fmla="*/ 96 h 96"/>
                </a:gdLst>
                <a:ahLst/>
                <a:cxnLst>
                  <a:cxn ang="T10">
                    <a:pos x="T0" y="T1"/>
                  </a:cxn>
                  <a:cxn ang="T11">
                    <a:pos x="T2" y="T3"/>
                  </a:cxn>
                  <a:cxn ang="T12">
                    <a:pos x="T4" y="T5"/>
                  </a:cxn>
                  <a:cxn ang="T13">
                    <a:pos x="T6" y="T7"/>
                  </a:cxn>
                  <a:cxn ang="T14">
                    <a:pos x="T8" y="T9"/>
                  </a:cxn>
                </a:cxnLst>
                <a:rect l="T15" t="T16" r="T17" b="T18"/>
                <a:pathLst>
                  <a:path w="76" h="96">
                    <a:moveTo>
                      <a:pt x="38" y="0"/>
                    </a:moveTo>
                    <a:lnTo>
                      <a:pt x="76" y="48"/>
                    </a:lnTo>
                    <a:lnTo>
                      <a:pt x="38" y="96"/>
                    </a:lnTo>
                    <a:lnTo>
                      <a:pt x="0" y="48"/>
                    </a:lnTo>
                    <a:lnTo>
                      <a:pt x="38" y="0"/>
                    </a:lnTo>
                    <a:close/>
                  </a:path>
                </a:pathLst>
              </a:custGeom>
              <a:solidFill>
                <a:schemeClr val="accent2"/>
              </a:solidFill>
              <a:ln w="9525">
                <a:solidFill>
                  <a:schemeClr val="accent2"/>
                </a:solidFill>
                <a:round/>
                <a:headEnd/>
                <a:tailEnd/>
              </a:ln>
            </p:spPr>
            <p:txBody>
              <a:bodyPr/>
              <a:lstStyle/>
              <a:p>
                <a:endParaRPr lang="fr-FR"/>
              </a:p>
            </p:txBody>
          </p:sp>
          <p:sp>
            <p:nvSpPr>
              <p:cNvPr id="32830" name="Freeform 324">
                <a:extLst>
                  <a:ext uri="{FF2B5EF4-FFF2-40B4-BE49-F238E27FC236}">
                    <a16:creationId xmlns:a16="http://schemas.microsoft.com/office/drawing/2014/main" id="{A4032E02-5DE4-46E1-8E66-06778F7E512A}"/>
                  </a:ext>
                </a:extLst>
              </p:cNvPr>
              <p:cNvSpPr>
                <a:spLocks/>
              </p:cNvSpPr>
              <p:nvPr/>
            </p:nvSpPr>
            <p:spPr bwMode="auto">
              <a:xfrm>
                <a:off x="1586" y="2581"/>
                <a:ext cx="76" cy="98"/>
              </a:xfrm>
              <a:custGeom>
                <a:avLst/>
                <a:gdLst>
                  <a:gd name="T0" fmla="*/ 38 w 76"/>
                  <a:gd name="T1" fmla="*/ 0 h 98"/>
                  <a:gd name="T2" fmla="*/ 76 w 76"/>
                  <a:gd name="T3" fmla="*/ 48 h 98"/>
                  <a:gd name="T4" fmla="*/ 38 w 76"/>
                  <a:gd name="T5" fmla="*/ 98 h 98"/>
                  <a:gd name="T6" fmla="*/ 0 w 76"/>
                  <a:gd name="T7" fmla="*/ 48 h 98"/>
                  <a:gd name="T8" fmla="*/ 38 w 76"/>
                  <a:gd name="T9" fmla="*/ 0 h 98"/>
                  <a:gd name="T10" fmla="*/ 0 60000 65536"/>
                  <a:gd name="T11" fmla="*/ 0 60000 65536"/>
                  <a:gd name="T12" fmla="*/ 0 60000 65536"/>
                  <a:gd name="T13" fmla="*/ 0 60000 65536"/>
                  <a:gd name="T14" fmla="*/ 0 60000 65536"/>
                  <a:gd name="T15" fmla="*/ 0 w 76"/>
                  <a:gd name="T16" fmla="*/ 0 h 98"/>
                  <a:gd name="T17" fmla="*/ 76 w 76"/>
                  <a:gd name="T18" fmla="*/ 98 h 98"/>
                </a:gdLst>
                <a:ahLst/>
                <a:cxnLst>
                  <a:cxn ang="T10">
                    <a:pos x="T0" y="T1"/>
                  </a:cxn>
                  <a:cxn ang="T11">
                    <a:pos x="T2" y="T3"/>
                  </a:cxn>
                  <a:cxn ang="T12">
                    <a:pos x="T4" y="T5"/>
                  </a:cxn>
                  <a:cxn ang="T13">
                    <a:pos x="T6" y="T7"/>
                  </a:cxn>
                  <a:cxn ang="T14">
                    <a:pos x="T8" y="T9"/>
                  </a:cxn>
                </a:cxnLst>
                <a:rect l="T15" t="T16" r="T17" b="T18"/>
                <a:pathLst>
                  <a:path w="76" h="98">
                    <a:moveTo>
                      <a:pt x="38" y="0"/>
                    </a:moveTo>
                    <a:lnTo>
                      <a:pt x="76" y="48"/>
                    </a:lnTo>
                    <a:lnTo>
                      <a:pt x="38" y="98"/>
                    </a:lnTo>
                    <a:lnTo>
                      <a:pt x="0" y="48"/>
                    </a:lnTo>
                    <a:lnTo>
                      <a:pt x="38" y="0"/>
                    </a:lnTo>
                    <a:close/>
                  </a:path>
                </a:pathLst>
              </a:custGeom>
              <a:solidFill>
                <a:schemeClr val="accent2"/>
              </a:solidFill>
              <a:ln w="9525">
                <a:solidFill>
                  <a:schemeClr val="accent2"/>
                </a:solidFill>
                <a:round/>
                <a:headEnd/>
                <a:tailEnd/>
              </a:ln>
            </p:spPr>
            <p:txBody>
              <a:bodyPr/>
              <a:lstStyle/>
              <a:p>
                <a:endParaRPr lang="fr-FR"/>
              </a:p>
            </p:txBody>
          </p:sp>
          <p:sp>
            <p:nvSpPr>
              <p:cNvPr id="32831" name="Freeform 328">
                <a:extLst>
                  <a:ext uri="{FF2B5EF4-FFF2-40B4-BE49-F238E27FC236}">
                    <a16:creationId xmlns:a16="http://schemas.microsoft.com/office/drawing/2014/main" id="{57E04677-DA83-4D04-A34C-47527596C9A1}"/>
                  </a:ext>
                </a:extLst>
              </p:cNvPr>
              <p:cNvSpPr>
                <a:spLocks/>
              </p:cNvSpPr>
              <p:nvPr/>
            </p:nvSpPr>
            <p:spPr bwMode="auto">
              <a:xfrm>
                <a:off x="2464" y="3037"/>
                <a:ext cx="76" cy="98"/>
              </a:xfrm>
              <a:custGeom>
                <a:avLst/>
                <a:gdLst>
                  <a:gd name="T0" fmla="*/ 38 w 76"/>
                  <a:gd name="T1" fmla="*/ 0 h 98"/>
                  <a:gd name="T2" fmla="*/ 76 w 76"/>
                  <a:gd name="T3" fmla="*/ 48 h 98"/>
                  <a:gd name="T4" fmla="*/ 38 w 76"/>
                  <a:gd name="T5" fmla="*/ 98 h 98"/>
                  <a:gd name="T6" fmla="*/ 0 w 76"/>
                  <a:gd name="T7" fmla="*/ 48 h 98"/>
                  <a:gd name="T8" fmla="*/ 38 w 76"/>
                  <a:gd name="T9" fmla="*/ 0 h 98"/>
                  <a:gd name="T10" fmla="*/ 0 60000 65536"/>
                  <a:gd name="T11" fmla="*/ 0 60000 65536"/>
                  <a:gd name="T12" fmla="*/ 0 60000 65536"/>
                  <a:gd name="T13" fmla="*/ 0 60000 65536"/>
                  <a:gd name="T14" fmla="*/ 0 60000 65536"/>
                  <a:gd name="T15" fmla="*/ 0 w 76"/>
                  <a:gd name="T16" fmla="*/ 0 h 98"/>
                  <a:gd name="T17" fmla="*/ 76 w 76"/>
                  <a:gd name="T18" fmla="*/ 98 h 98"/>
                </a:gdLst>
                <a:ahLst/>
                <a:cxnLst>
                  <a:cxn ang="T10">
                    <a:pos x="T0" y="T1"/>
                  </a:cxn>
                  <a:cxn ang="T11">
                    <a:pos x="T2" y="T3"/>
                  </a:cxn>
                  <a:cxn ang="T12">
                    <a:pos x="T4" y="T5"/>
                  </a:cxn>
                  <a:cxn ang="T13">
                    <a:pos x="T6" y="T7"/>
                  </a:cxn>
                  <a:cxn ang="T14">
                    <a:pos x="T8" y="T9"/>
                  </a:cxn>
                </a:cxnLst>
                <a:rect l="T15" t="T16" r="T17" b="T18"/>
                <a:pathLst>
                  <a:path w="76" h="98">
                    <a:moveTo>
                      <a:pt x="38" y="0"/>
                    </a:moveTo>
                    <a:lnTo>
                      <a:pt x="76" y="48"/>
                    </a:lnTo>
                    <a:lnTo>
                      <a:pt x="38" y="98"/>
                    </a:lnTo>
                    <a:lnTo>
                      <a:pt x="0" y="48"/>
                    </a:lnTo>
                    <a:lnTo>
                      <a:pt x="38" y="0"/>
                    </a:lnTo>
                    <a:close/>
                  </a:path>
                </a:pathLst>
              </a:custGeom>
              <a:solidFill>
                <a:schemeClr val="accent2"/>
              </a:solidFill>
              <a:ln w="9525">
                <a:solidFill>
                  <a:schemeClr val="accent2"/>
                </a:solidFill>
                <a:round/>
                <a:headEnd/>
                <a:tailEnd/>
              </a:ln>
            </p:spPr>
            <p:txBody>
              <a:bodyPr/>
              <a:lstStyle/>
              <a:p>
                <a:endParaRPr lang="fr-FR"/>
              </a:p>
            </p:txBody>
          </p:sp>
          <p:sp>
            <p:nvSpPr>
              <p:cNvPr id="32832" name="Freeform 329">
                <a:extLst>
                  <a:ext uri="{FF2B5EF4-FFF2-40B4-BE49-F238E27FC236}">
                    <a16:creationId xmlns:a16="http://schemas.microsoft.com/office/drawing/2014/main" id="{BE24B521-2307-4917-9323-EAF37A7AE16A}"/>
                  </a:ext>
                </a:extLst>
              </p:cNvPr>
              <p:cNvSpPr>
                <a:spLocks/>
              </p:cNvSpPr>
              <p:nvPr/>
            </p:nvSpPr>
            <p:spPr bwMode="auto">
              <a:xfrm>
                <a:off x="2024" y="1561"/>
                <a:ext cx="76" cy="96"/>
              </a:xfrm>
              <a:custGeom>
                <a:avLst/>
                <a:gdLst>
                  <a:gd name="T0" fmla="*/ 38 w 76"/>
                  <a:gd name="T1" fmla="*/ 0 h 96"/>
                  <a:gd name="T2" fmla="*/ 76 w 76"/>
                  <a:gd name="T3" fmla="*/ 48 h 96"/>
                  <a:gd name="T4" fmla="*/ 38 w 76"/>
                  <a:gd name="T5" fmla="*/ 96 h 96"/>
                  <a:gd name="T6" fmla="*/ 0 w 76"/>
                  <a:gd name="T7" fmla="*/ 48 h 96"/>
                  <a:gd name="T8" fmla="*/ 38 w 76"/>
                  <a:gd name="T9" fmla="*/ 0 h 96"/>
                  <a:gd name="T10" fmla="*/ 38 w 76"/>
                  <a:gd name="T11" fmla="*/ 0 h 96"/>
                  <a:gd name="T12" fmla="*/ 0 60000 65536"/>
                  <a:gd name="T13" fmla="*/ 0 60000 65536"/>
                  <a:gd name="T14" fmla="*/ 0 60000 65536"/>
                  <a:gd name="T15" fmla="*/ 0 60000 65536"/>
                  <a:gd name="T16" fmla="*/ 0 60000 65536"/>
                  <a:gd name="T17" fmla="*/ 0 60000 65536"/>
                  <a:gd name="T18" fmla="*/ 0 w 76"/>
                  <a:gd name="T19" fmla="*/ 0 h 96"/>
                  <a:gd name="T20" fmla="*/ 76 w 7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76" h="96">
                    <a:moveTo>
                      <a:pt x="38" y="0"/>
                    </a:moveTo>
                    <a:lnTo>
                      <a:pt x="76" y="48"/>
                    </a:lnTo>
                    <a:lnTo>
                      <a:pt x="38" y="96"/>
                    </a:lnTo>
                    <a:lnTo>
                      <a:pt x="0" y="48"/>
                    </a:lnTo>
                    <a:lnTo>
                      <a:pt x="38" y="0"/>
                    </a:lnTo>
                    <a:close/>
                  </a:path>
                </a:pathLst>
              </a:custGeom>
              <a:solidFill>
                <a:schemeClr val="accent2"/>
              </a:solidFill>
              <a:ln w="12700">
                <a:solidFill>
                  <a:schemeClr val="accent2"/>
                </a:solidFill>
                <a:round/>
                <a:headEnd/>
                <a:tailEnd/>
              </a:ln>
            </p:spPr>
            <p:txBody>
              <a:bodyPr/>
              <a:lstStyle/>
              <a:p>
                <a:endParaRPr lang="fr-FR"/>
              </a:p>
            </p:txBody>
          </p:sp>
          <p:sp>
            <p:nvSpPr>
              <p:cNvPr id="32833" name="Freeform 331">
                <a:extLst>
                  <a:ext uri="{FF2B5EF4-FFF2-40B4-BE49-F238E27FC236}">
                    <a16:creationId xmlns:a16="http://schemas.microsoft.com/office/drawing/2014/main" id="{88408E79-831A-47A8-8C3C-2F45727A4A58}"/>
                  </a:ext>
                </a:extLst>
              </p:cNvPr>
              <p:cNvSpPr>
                <a:spLocks/>
              </p:cNvSpPr>
              <p:nvPr/>
            </p:nvSpPr>
            <p:spPr bwMode="auto">
              <a:xfrm>
                <a:off x="2900" y="3037"/>
                <a:ext cx="76" cy="98"/>
              </a:xfrm>
              <a:custGeom>
                <a:avLst/>
                <a:gdLst>
                  <a:gd name="T0" fmla="*/ 38 w 76"/>
                  <a:gd name="T1" fmla="*/ 0 h 98"/>
                  <a:gd name="T2" fmla="*/ 76 w 76"/>
                  <a:gd name="T3" fmla="*/ 48 h 98"/>
                  <a:gd name="T4" fmla="*/ 38 w 76"/>
                  <a:gd name="T5" fmla="*/ 98 h 98"/>
                  <a:gd name="T6" fmla="*/ 0 w 76"/>
                  <a:gd name="T7" fmla="*/ 48 h 98"/>
                  <a:gd name="T8" fmla="*/ 38 w 76"/>
                  <a:gd name="T9" fmla="*/ 0 h 98"/>
                  <a:gd name="T10" fmla="*/ 0 60000 65536"/>
                  <a:gd name="T11" fmla="*/ 0 60000 65536"/>
                  <a:gd name="T12" fmla="*/ 0 60000 65536"/>
                  <a:gd name="T13" fmla="*/ 0 60000 65536"/>
                  <a:gd name="T14" fmla="*/ 0 60000 65536"/>
                  <a:gd name="T15" fmla="*/ 0 w 76"/>
                  <a:gd name="T16" fmla="*/ 0 h 98"/>
                  <a:gd name="T17" fmla="*/ 76 w 76"/>
                  <a:gd name="T18" fmla="*/ 98 h 98"/>
                </a:gdLst>
                <a:ahLst/>
                <a:cxnLst>
                  <a:cxn ang="T10">
                    <a:pos x="T0" y="T1"/>
                  </a:cxn>
                  <a:cxn ang="T11">
                    <a:pos x="T2" y="T3"/>
                  </a:cxn>
                  <a:cxn ang="T12">
                    <a:pos x="T4" y="T5"/>
                  </a:cxn>
                  <a:cxn ang="T13">
                    <a:pos x="T6" y="T7"/>
                  </a:cxn>
                  <a:cxn ang="T14">
                    <a:pos x="T8" y="T9"/>
                  </a:cxn>
                </a:cxnLst>
                <a:rect l="T15" t="T16" r="T17" b="T18"/>
                <a:pathLst>
                  <a:path w="76" h="98">
                    <a:moveTo>
                      <a:pt x="38" y="0"/>
                    </a:moveTo>
                    <a:lnTo>
                      <a:pt x="76" y="48"/>
                    </a:lnTo>
                    <a:lnTo>
                      <a:pt x="38" y="98"/>
                    </a:lnTo>
                    <a:lnTo>
                      <a:pt x="0" y="48"/>
                    </a:lnTo>
                    <a:lnTo>
                      <a:pt x="38" y="0"/>
                    </a:lnTo>
                    <a:close/>
                  </a:path>
                </a:pathLst>
              </a:custGeom>
              <a:solidFill>
                <a:schemeClr val="accent2"/>
              </a:solidFill>
              <a:ln w="9525">
                <a:solidFill>
                  <a:schemeClr val="accent2"/>
                </a:solidFill>
                <a:round/>
                <a:headEnd/>
                <a:tailEnd/>
              </a:ln>
            </p:spPr>
            <p:txBody>
              <a:bodyPr/>
              <a:lstStyle/>
              <a:p>
                <a:endParaRPr lang="fr-FR"/>
              </a:p>
            </p:txBody>
          </p:sp>
          <p:sp>
            <p:nvSpPr>
              <p:cNvPr id="32834" name="Freeform 332">
                <a:extLst>
                  <a:ext uri="{FF2B5EF4-FFF2-40B4-BE49-F238E27FC236}">
                    <a16:creationId xmlns:a16="http://schemas.microsoft.com/office/drawing/2014/main" id="{9985B993-1B87-4D88-A869-FE7B6792FB57}"/>
                  </a:ext>
                </a:extLst>
              </p:cNvPr>
              <p:cNvSpPr>
                <a:spLocks/>
              </p:cNvSpPr>
              <p:nvPr/>
            </p:nvSpPr>
            <p:spPr bwMode="auto">
              <a:xfrm>
                <a:off x="3340" y="3151"/>
                <a:ext cx="78" cy="97"/>
              </a:xfrm>
              <a:custGeom>
                <a:avLst/>
                <a:gdLst>
                  <a:gd name="T0" fmla="*/ 38 w 78"/>
                  <a:gd name="T1" fmla="*/ 0 h 97"/>
                  <a:gd name="T2" fmla="*/ 78 w 78"/>
                  <a:gd name="T3" fmla="*/ 48 h 97"/>
                  <a:gd name="T4" fmla="*/ 38 w 78"/>
                  <a:gd name="T5" fmla="*/ 97 h 97"/>
                  <a:gd name="T6" fmla="*/ 0 w 78"/>
                  <a:gd name="T7" fmla="*/ 48 h 97"/>
                  <a:gd name="T8" fmla="*/ 38 w 78"/>
                  <a:gd name="T9" fmla="*/ 0 h 97"/>
                  <a:gd name="T10" fmla="*/ 0 60000 65536"/>
                  <a:gd name="T11" fmla="*/ 0 60000 65536"/>
                  <a:gd name="T12" fmla="*/ 0 60000 65536"/>
                  <a:gd name="T13" fmla="*/ 0 60000 65536"/>
                  <a:gd name="T14" fmla="*/ 0 60000 65536"/>
                  <a:gd name="T15" fmla="*/ 0 w 78"/>
                  <a:gd name="T16" fmla="*/ 0 h 97"/>
                  <a:gd name="T17" fmla="*/ 78 w 78"/>
                  <a:gd name="T18" fmla="*/ 97 h 97"/>
                </a:gdLst>
                <a:ahLst/>
                <a:cxnLst>
                  <a:cxn ang="T10">
                    <a:pos x="T0" y="T1"/>
                  </a:cxn>
                  <a:cxn ang="T11">
                    <a:pos x="T2" y="T3"/>
                  </a:cxn>
                  <a:cxn ang="T12">
                    <a:pos x="T4" y="T5"/>
                  </a:cxn>
                  <a:cxn ang="T13">
                    <a:pos x="T6" y="T7"/>
                  </a:cxn>
                  <a:cxn ang="T14">
                    <a:pos x="T8" y="T9"/>
                  </a:cxn>
                </a:cxnLst>
                <a:rect l="T15" t="T16" r="T17" b="T18"/>
                <a:pathLst>
                  <a:path w="78" h="97">
                    <a:moveTo>
                      <a:pt x="38" y="0"/>
                    </a:moveTo>
                    <a:lnTo>
                      <a:pt x="78" y="48"/>
                    </a:lnTo>
                    <a:lnTo>
                      <a:pt x="38" y="97"/>
                    </a:lnTo>
                    <a:lnTo>
                      <a:pt x="0" y="48"/>
                    </a:lnTo>
                    <a:lnTo>
                      <a:pt x="38" y="0"/>
                    </a:lnTo>
                    <a:close/>
                  </a:path>
                </a:pathLst>
              </a:custGeom>
              <a:solidFill>
                <a:schemeClr val="accent2"/>
              </a:solidFill>
              <a:ln w="9525">
                <a:solidFill>
                  <a:schemeClr val="accent2"/>
                </a:solidFill>
                <a:round/>
                <a:headEnd/>
                <a:tailEnd/>
              </a:ln>
            </p:spPr>
            <p:txBody>
              <a:bodyPr/>
              <a:lstStyle/>
              <a:p>
                <a:endParaRPr lang="fr-FR"/>
              </a:p>
            </p:txBody>
          </p:sp>
          <p:sp>
            <p:nvSpPr>
              <p:cNvPr id="32835" name="Freeform 337">
                <a:extLst>
                  <a:ext uri="{FF2B5EF4-FFF2-40B4-BE49-F238E27FC236}">
                    <a16:creationId xmlns:a16="http://schemas.microsoft.com/office/drawing/2014/main" id="{F220125E-52AA-4962-8734-D632300BC438}"/>
                  </a:ext>
                </a:extLst>
              </p:cNvPr>
              <p:cNvSpPr>
                <a:spLocks/>
              </p:cNvSpPr>
              <p:nvPr/>
            </p:nvSpPr>
            <p:spPr bwMode="auto">
              <a:xfrm>
                <a:off x="3772" y="3334"/>
                <a:ext cx="76" cy="96"/>
              </a:xfrm>
              <a:custGeom>
                <a:avLst/>
                <a:gdLst>
                  <a:gd name="T0" fmla="*/ 38 w 76"/>
                  <a:gd name="T1" fmla="*/ 0 h 96"/>
                  <a:gd name="T2" fmla="*/ 76 w 76"/>
                  <a:gd name="T3" fmla="*/ 48 h 96"/>
                  <a:gd name="T4" fmla="*/ 38 w 76"/>
                  <a:gd name="T5" fmla="*/ 96 h 96"/>
                  <a:gd name="T6" fmla="*/ 0 w 76"/>
                  <a:gd name="T7" fmla="*/ 48 h 96"/>
                  <a:gd name="T8" fmla="*/ 38 w 76"/>
                  <a:gd name="T9" fmla="*/ 0 h 96"/>
                  <a:gd name="T10" fmla="*/ 38 w 76"/>
                  <a:gd name="T11" fmla="*/ 0 h 96"/>
                  <a:gd name="T12" fmla="*/ 0 60000 65536"/>
                  <a:gd name="T13" fmla="*/ 0 60000 65536"/>
                  <a:gd name="T14" fmla="*/ 0 60000 65536"/>
                  <a:gd name="T15" fmla="*/ 0 60000 65536"/>
                  <a:gd name="T16" fmla="*/ 0 60000 65536"/>
                  <a:gd name="T17" fmla="*/ 0 60000 65536"/>
                  <a:gd name="T18" fmla="*/ 0 w 76"/>
                  <a:gd name="T19" fmla="*/ 0 h 96"/>
                  <a:gd name="T20" fmla="*/ 76 w 7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76" h="96">
                    <a:moveTo>
                      <a:pt x="38" y="0"/>
                    </a:moveTo>
                    <a:lnTo>
                      <a:pt x="76" y="48"/>
                    </a:lnTo>
                    <a:lnTo>
                      <a:pt x="38" y="96"/>
                    </a:lnTo>
                    <a:lnTo>
                      <a:pt x="0" y="48"/>
                    </a:lnTo>
                    <a:lnTo>
                      <a:pt x="38" y="0"/>
                    </a:lnTo>
                    <a:close/>
                  </a:path>
                </a:pathLst>
              </a:custGeom>
              <a:solidFill>
                <a:schemeClr val="accent2"/>
              </a:solidFill>
              <a:ln w="12700">
                <a:solidFill>
                  <a:schemeClr val="accent2"/>
                </a:solidFill>
                <a:round/>
                <a:headEnd/>
                <a:tailEnd/>
              </a:ln>
            </p:spPr>
            <p:txBody>
              <a:bodyPr/>
              <a:lstStyle/>
              <a:p>
                <a:endParaRPr lang="fr-FR"/>
              </a:p>
            </p:txBody>
          </p:sp>
          <p:sp>
            <p:nvSpPr>
              <p:cNvPr id="32836" name="Freeform 338">
                <a:extLst>
                  <a:ext uri="{FF2B5EF4-FFF2-40B4-BE49-F238E27FC236}">
                    <a16:creationId xmlns:a16="http://schemas.microsoft.com/office/drawing/2014/main" id="{DACF9945-1170-4AEA-A1B6-8B9E2CB2E098}"/>
                  </a:ext>
                </a:extLst>
              </p:cNvPr>
              <p:cNvSpPr>
                <a:spLocks/>
              </p:cNvSpPr>
              <p:nvPr/>
            </p:nvSpPr>
            <p:spPr bwMode="auto">
              <a:xfrm>
                <a:off x="4214" y="3334"/>
                <a:ext cx="76" cy="96"/>
              </a:xfrm>
              <a:custGeom>
                <a:avLst/>
                <a:gdLst>
                  <a:gd name="T0" fmla="*/ 38 w 76"/>
                  <a:gd name="T1" fmla="*/ 0 h 96"/>
                  <a:gd name="T2" fmla="*/ 76 w 76"/>
                  <a:gd name="T3" fmla="*/ 48 h 96"/>
                  <a:gd name="T4" fmla="*/ 38 w 76"/>
                  <a:gd name="T5" fmla="*/ 96 h 96"/>
                  <a:gd name="T6" fmla="*/ 0 w 76"/>
                  <a:gd name="T7" fmla="*/ 48 h 96"/>
                  <a:gd name="T8" fmla="*/ 38 w 76"/>
                  <a:gd name="T9" fmla="*/ 0 h 96"/>
                  <a:gd name="T10" fmla="*/ 38 w 76"/>
                  <a:gd name="T11" fmla="*/ 0 h 96"/>
                  <a:gd name="T12" fmla="*/ 0 60000 65536"/>
                  <a:gd name="T13" fmla="*/ 0 60000 65536"/>
                  <a:gd name="T14" fmla="*/ 0 60000 65536"/>
                  <a:gd name="T15" fmla="*/ 0 60000 65536"/>
                  <a:gd name="T16" fmla="*/ 0 60000 65536"/>
                  <a:gd name="T17" fmla="*/ 0 60000 65536"/>
                  <a:gd name="T18" fmla="*/ 0 w 76"/>
                  <a:gd name="T19" fmla="*/ 0 h 96"/>
                  <a:gd name="T20" fmla="*/ 76 w 7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76" h="96">
                    <a:moveTo>
                      <a:pt x="38" y="0"/>
                    </a:moveTo>
                    <a:lnTo>
                      <a:pt x="76" y="48"/>
                    </a:lnTo>
                    <a:lnTo>
                      <a:pt x="38" y="96"/>
                    </a:lnTo>
                    <a:lnTo>
                      <a:pt x="0" y="48"/>
                    </a:lnTo>
                    <a:lnTo>
                      <a:pt x="38" y="0"/>
                    </a:lnTo>
                    <a:close/>
                  </a:path>
                </a:pathLst>
              </a:custGeom>
              <a:solidFill>
                <a:schemeClr val="accent2"/>
              </a:solidFill>
              <a:ln w="12700">
                <a:solidFill>
                  <a:schemeClr val="accent2"/>
                </a:solidFill>
                <a:round/>
                <a:headEnd/>
                <a:tailEnd/>
              </a:ln>
            </p:spPr>
            <p:txBody>
              <a:bodyPr/>
              <a:lstStyle/>
              <a:p>
                <a:endParaRPr lang="fr-FR"/>
              </a:p>
            </p:txBody>
          </p:sp>
          <p:sp>
            <p:nvSpPr>
              <p:cNvPr id="32837" name="Freeform 339">
                <a:extLst>
                  <a:ext uri="{FF2B5EF4-FFF2-40B4-BE49-F238E27FC236}">
                    <a16:creationId xmlns:a16="http://schemas.microsoft.com/office/drawing/2014/main" id="{1303BFAF-0777-4114-A759-B532AAC1C246}"/>
                  </a:ext>
                </a:extLst>
              </p:cNvPr>
              <p:cNvSpPr>
                <a:spLocks/>
              </p:cNvSpPr>
              <p:nvPr/>
            </p:nvSpPr>
            <p:spPr bwMode="auto">
              <a:xfrm>
                <a:off x="4658" y="3298"/>
                <a:ext cx="76" cy="96"/>
              </a:xfrm>
              <a:custGeom>
                <a:avLst/>
                <a:gdLst>
                  <a:gd name="T0" fmla="*/ 38 w 76"/>
                  <a:gd name="T1" fmla="*/ 0 h 96"/>
                  <a:gd name="T2" fmla="*/ 76 w 76"/>
                  <a:gd name="T3" fmla="*/ 48 h 96"/>
                  <a:gd name="T4" fmla="*/ 38 w 76"/>
                  <a:gd name="T5" fmla="*/ 96 h 96"/>
                  <a:gd name="T6" fmla="*/ 0 w 76"/>
                  <a:gd name="T7" fmla="*/ 48 h 96"/>
                  <a:gd name="T8" fmla="*/ 38 w 76"/>
                  <a:gd name="T9" fmla="*/ 0 h 96"/>
                  <a:gd name="T10" fmla="*/ 0 60000 65536"/>
                  <a:gd name="T11" fmla="*/ 0 60000 65536"/>
                  <a:gd name="T12" fmla="*/ 0 60000 65536"/>
                  <a:gd name="T13" fmla="*/ 0 60000 65536"/>
                  <a:gd name="T14" fmla="*/ 0 60000 65536"/>
                  <a:gd name="T15" fmla="*/ 0 w 76"/>
                  <a:gd name="T16" fmla="*/ 0 h 96"/>
                  <a:gd name="T17" fmla="*/ 76 w 76"/>
                  <a:gd name="T18" fmla="*/ 96 h 96"/>
                </a:gdLst>
                <a:ahLst/>
                <a:cxnLst>
                  <a:cxn ang="T10">
                    <a:pos x="T0" y="T1"/>
                  </a:cxn>
                  <a:cxn ang="T11">
                    <a:pos x="T2" y="T3"/>
                  </a:cxn>
                  <a:cxn ang="T12">
                    <a:pos x="T4" y="T5"/>
                  </a:cxn>
                  <a:cxn ang="T13">
                    <a:pos x="T6" y="T7"/>
                  </a:cxn>
                  <a:cxn ang="T14">
                    <a:pos x="T8" y="T9"/>
                  </a:cxn>
                </a:cxnLst>
                <a:rect l="T15" t="T16" r="T17" b="T18"/>
                <a:pathLst>
                  <a:path w="76" h="96">
                    <a:moveTo>
                      <a:pt x="38" y="0"/>
                    </a:moveTo>
                    <a:lnTo>
                      <a:pt x="76" y="48"/>
                    </a:lnTo>
                    <a:lnTo>
                      <a:pt x="38" y="96"/>
                    </a:lnTo>
                    <a:lnTo>
                      <a:pt x="0" y="48"/>
                    </a:lnTo>
                    <a:lnTo>
                      <a:pt x="38" y="0"/>
                    </a:lnTo>
                    <a:close/>
                  </a:path>
                </a:pathLst>
              </a:custGeom>
              <a:solidFill>
                <a:schemeClr val="accent2"/>
              </a:solidFill>
              <a:ln w="9525">
                <a:solidFill>
                  <a:schemeClr val="accent2"/>
                </a:solidFill>
                <a:round/>
                <a:headEnd/>
                <a:tailEnd/>
              </a:ln>
            </p:spPr>
            <p:txBody>
              <a:bodyPr/>
              <a:lstStyle/>
              <a:p>
                <a:endParaRPr lang="fr-FR"/>
              </a:p>
            </p:txBody>
          </p:sp>
          <p:sp>
            <p:nvSpPr>
              <p:cNvPr id="32838" name="Freeform 342">
                <a:extLst>
                  <a:ext uri="{FF2B5EF4-FFF2-40B4-BE49-F238E27FC236}">
                    <a16:creationId xmlns:a16="http://schemas.microsoft.com/office/drawing/2014/main" id="{F32701D2-BD0C-46DE-A5B8-C1694FCBD97F}"/>
                  </a:ext>
                </a:extLst>
              </p:cNvPr>
              <p:cNvSpPr>
                <a:spLocks/>
              </p:cNvSpPr>
              <p:nvPr/>
            </p:nvSpPr>
            <p:spPr bwMode="auto">
              <a:xfrm>
                <a:off x="5090" y="3334"/>
                <a:ext cx="76" cy="96"/>
              </a:xfrm>
              <a:custGeom>
                <a:avLst/>
                <a:gdLst>
                  <a:gd name="T0" fmla="*/ 38 w 76"/>
                  <a:gd name="T1" fmla="*/ 0 h 96"/>
                  <a:gd name="T2" fmla="*/ 76 w 76"/>
                  <a:gd name="T3" fmla="*/ 48 h 96"/>
                  <a:gd name="T4" fmla="*/ 38 w 76"/>
                  <a:gd name="T5" fmla="*/ 96 h 96"/>
                  <a:gd name="T6" fmla="*/ 0 w 76"/>
                  <a:gd name="T7" fmla="*/ 48 h 96"/>
                  <a:gd name="T8" fmla="*/ 38 w 76"/>
                  <a:gd name="T9" fmla="*/ 0 h 96"/>
                  <a:gd name="T10" fmla="*/ 38 w 76"/>
                  <a:gd name="T11" fmla="*/ 0 h 96"/>
                  <a:gd name="T12" fmla="*/ 0 60000 65536"/>
                  <a:gd name="T13" fmla="*/ 0 60000 65536"/>
                  <a:gd name="T14" fmla="*/ 0 60000 65536"/>
                  <a:gd name="T15" fmla="*/ 0 60000 65536"/>
                  <a:gd name="T16" fmla="*/ 0 60000 65536"/>
                  <a:gd name="T17" fmla="*/ 0 60000 65536"/>
                  <a:gd name="T18" fmla="*/ 0 w 76"/>
                  <a:gd name="T19" fmla="*/ 0 h 96"/>
                  <a:gd name="T20" fmla="*/ 76 w 7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76" h="96">
                    <a:moveTo>
                      <a:pt x="38" y="0"/>
                    </a:moveTo>
                    <a:lnTo>
                      <a:pt x="76" y="48"/>
                    </a:lnTo>
                    <a:lnTo>
                      <a:pt x="38" y="96"/>
                    </a:lnTo>
                    <a:lnTo>
                      <a:pt x="0" y="48"/>
                    </a:lnTo>
                    <a:lnTo>
                      <a:pt x="38" y="0"/>
                    </a:lnTo>
                    <a:close/>
                  </a:path>
                </a:pathLst>
              </a:custGeom>
              <a:solidFill>
                <a:schemeClr val="accent2"/>
              </a:solidFill>
              <a:ln w="12700">
                <a:solidFill>
                  <a:schemeClr val="accent2"/>
                </a:solidFill>
                <a:round/>
                <a:headEnd/>
                <a:tailEnd/>
              </a:ln>
            </p:spPr>
            <p:txBody>
              <a:bodyPr/>
              <a:lstStyle/>
              <a:p>
                <a:endParaRPr lang="fr-FR"/>
              </a:p>
            </p:txBody>
          </p:sp>
        </p:grpSp>
        <p:grpSp>
          <p:nvGrpSpPr>
            <p:cNvPr id="32798" name="Group 359">
              <a:extLst>
                <a:ext uri="{FF2B5EF4-FFF2-40B4-BE49-F238E27FC236}">
                  <a16:creationId xmlns:a16="http://schemas.microsoft.com/office/drawing/2014/main" id="{CC867C9B-81A6-4B69-8983-8A6652680988}"/>
                </a:ext>
              </a:extLst>
            </p:cNvPr>
            <p:cNvGrpSpPr>
              <a:grpSpLocks/>
            </p:cNvGrpSpPr>
            <p:nvPr/>
          </p:nvGrpSpPr>
          <p:grpSpPr bwMode="auto">
            <a:xfrm>
              <a:off x="1186" y="1609"/>
              <a:ext cx="3948" cy="1789"/>
              <a:chOff x="1186" y="1609"/>
              <a:chExt cx="3948" cy="1789"/>
            </a:xfrm>
          </p:grpSpPr>
          <p:sp>
            <p:nvSpPr>
              <p:cNvPr id="32820" name="Freeform 343">
                <a:extLst>
                  <a:ext uri="{FF2B5EF4-FFF2-40B4-BE49-F238E27FC236}">
                    <a16:creationId xmlns:a16="http://schemas.microsoft.com/office/drawing/2014/main" id="{C6A99CD8-EDFB-4940-8338-A2E6B40D4FF8}"/>
                  </a:ext>
                </a:extLst>
              </p:cNvPr>
              <p:cNvSpPr>
                <a:spLocks/>
              </p:cNvSpPr>
              <p:nvPr/>
            </p:nvSpPr>
            <p:spPr bwMode="auto">
              <a:xfrm>
                <a:off x="1186" y="2623"/>
                <a:ext cx="451" cy="512"/>
              </a:xfrm>
              <a:custGeom>
                <a:avLst/>
                <a:gdLst>
                  <a:gd name="T0" fmla="*/ 0 w 451"/>
                  <a:gd name="T1" fmla="*/ 494 h 512"/>
                  <a:gd name="T2" fmla="*/ 16 w 451"/>
                  <a:gd name="T3" fmla="*/ 512 h 512"/>
                  <a:gd name="T4" fmla="*/ 451 w 451"/>
                  <a:gd name="T5" fmla="*/ 18 h 512"/>
                  <a:gd name="T6" fmla="*/ 435 w 451"/>
                  <a:gd name="T7" fmla="*/ 0 h 512"/>
                  <a:gd name="T8" fmla="*/ 0 w 451"/>
                  <a:gd name="T9" fmla="*/ 494 h 512"/>
                  <a:gd name="T10" fmla="*/ 0 60000 65536"/>
                  <a:gd name="T11" fmla="*/ 0 60000 65536"/>
                  <a:gd name="T12" fmla="*/ 0 60000 65536"/>
                  <a:gd name="T13" fmla="*/ 0 60000 65536"/>
                  <a:gd name="T14" fmla="*/ 0 60000 65536"/>
                  <a:gd name="T15" fmla="*/ 0 w 451"/>
                  <a:gd name="T16" fmla="*/ 0 h 512"/>
                  <a:gd name="T17" fmla="*/ 451 w 451"/>
                  <a:gd name="T18" fmla="*/ 512 h 512"/>
                </a:gdLst>
                <a:ahLst/>
                <a:cxnLst>
                  <a:cxn ang="T10">
                    <a:pos x="T0" y="T1"/>
                  </a:cxn>
                  <a:cxn ang="T11">
                    <a:pos x="T2" y="T3"/>
                  </a:cxn>
                  <a:cxn ang="T12">
                    <a:pos x="T4" y="T5"/>
                  </a:cxn>
                  <a:cxn ang="T13">
                    <a:pos x="T6" y="T7"/>
                  </a:cxn>
                  <a:cxn ang="T14">
                    <a:pos x="T8" y="T9"/>
                  </a:cxn>
                </a:cxnLst>
                <a:rect l="T15" t="T16" r="T17" b="T18"/>
                <a:pathLst>
                  <a:path w="451" h="512">
                    <a:moveTo>
                      <a:pt x="0" y="494"/>
                    </a:moveTo>
                    <a:lnTo>
                      <a:pt x="16" y="512"/>
                    </a:lnTo>
                    <a:lnTo>
                      <a:pt x="451" y="18"/>
                    </a:lnTo>
                    <a:lnTo>
                      <a:pt x="435" y="0"/>
                    </a:lnTo>
                    <a:lnTo>
                      <a:pt x="0" y="4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21" name="Freeform 344">
                <a:extLst>
                  <a:ext uri="{FF2B5EF4-FFF2-40B4-BE49-F238E27FC236}">
                    <a16:creationId xmlns:a16="http://schemas.microsoft.com/office/drawing/2014/main" id="{E449397D-D0A4-4B9D-AC05-B27B42618082}"/>
                  </a:ext>
                </a:extLst>
              </p:cNvPr>
              <p:cNvSpPr>
                <a:spLocks/>
              </p:cNvSpPr>
              <p:nvPr/>
            </p:nvSpPr>
            <p:spPr bwMode="auto">
              <a:xfrm>
                <a:off x="1619" y="1609"/>
                <a:ext cx="462" cy="1028"/>
              </a:xfrm>
              <a:custGeom>
                <a:avLst/>
                <a:gdLst>
                  <a:gd name="T0" fmla="*/ 0 w 462"/>
                  <a:gd name="T1" fmla="*/ 1018 h 1028"/>
                  <a:gd name="T2" fmla="*/ 20 w 462"/>
                  <a:gd name="T3" fmla="*/ 1028 h 1028"/>
                  <a:gd name="T4" fmla="*/ 462 w 462"/>
                  <a:gd name="T5" fmla="*/ 10 h 1028"/>
                  <a:gd name="T6" fmla="*/ 442 w 462"/>
                  <a:gd name="T7" fmla="*/ 0 h 1028"/>
                  <a:gd name="T8" fmla="*/ 0 w 462"/>
                  <a:gd name="T9" fmla="*/ 1018 h 1028"/>
                  <a:gd name="T10" fmla="*/ 0 60000 65536"/>
                  <a:gd name="T11" fmla="*/ 0 60000 65536"/>
                  <a:gd name="T12" fmla="*/ 0 60000 65536"/>
                  <a:gd name="T13" fmla="*/ 0 60000 65536"/>
                  <a:gd name="T14" fmla="*/ 0 60000 65536"/>
                  <a:gd name="T15" fmla="*/ 0 w 462"/>
                  <a:gd name="T16" fmla="*/ 0 h 1028"/>
                  <a:gd name="T17" fmla="*/ 462 w 462"/>
                  <a:gd name="T18" fmla="*/ 1028 h 1028"/>
                </a:gdLst>
                <a:ahLst/>
                <a:cxnLst>
                  <a:cxn ang="T10">
                    <a:pos x="T0" y="T1"/>
                  </a:cxn>
                  <a:cxn ang="T11">
                    <a:pos x="T2" y="T3"/>
                  </a:cxn>
                  <a:cxn ang="T12">
                    <a:pos x="T4" y="T5"/>
                  </a:cxn>
                  <a:cxn ang="T13">
                    <a:pos x="T6" y="T7"/>
                  </a:cxn>
                  <a:cxn ang="T14">
                    <a:pos x="T8" y="T9"/>
                  </a:cxn>
                </a:cxnLst>
                <a:rect l="T15" t="T16" r="T17" b="T18"/>
                <a:pathLst>
                  <a:path w="462" h="1028">
                    <a:moveTo>
                      <a:pt x="0" y="1018"/>
                    </a:moveTo>
                    <a:lnTo>
                      <a:pt x="20" y="1028"/>
                    </a:lnTo>
                    <a:lnTo>
                      <a:pt x="462" y="10"/>
                    </a:lnTo>
                    <a:lnTo>
                      <a:pt x="442" y="0"/>
                    </a:lnTo>
                    <a:lnTo>
                      <a:pt x="0" y="10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22" name="Freeform 345">
                <a:extLst>
                  <a:ext uri="{FF2B5EF4-FFF2-40B4-BE49-F238E27FC236}">
                    <a16:creationId xmlns:a16="http://schemas.microsoft.com/office/drawing/2014/main" id="{87CF3114-7AE3-404A-B3EB-F25DA9672006}"/>
                  </a:ext>
                </a:extLst>
              </p:cNvPr>
              <p:cNvSpPr>
                <a:spLocks/>
              </p:cNvSpPr>
              <p:nvPr/>
            </p:nvSpPr>
            <p:spPr bwMode="auto">
              <a:xfrm>
                <a:off x="2061" y="1611"/>
                <a:ext cx="458" cy="1478"/>
              </a:xfrm>
              <a:custGeom>
                <a:avLst/>
                <a:gdLst>
                  <a:gd name="T0" fmla="*/ 22 w 458"/>
                  <a:gd name="T1" fmla="*/ 0 h 1478"/>
                  <a:gd name="T2" fmla="*/ 0 w 458"/>
                  <a:gd name="T3" fmla="*/ 6 h 1478"/>
                  <a:gd name="T4" fmla="*/ 436 w 458"/>
                  <a:gd name="T5" fmla="*/ 1478 h 1478"/>
                  <a:gd name="T6" fmla="*/ 458 w 458"/>
                  <a:gd name="T7" fmla="*/ 1472 h 1478"/>
                  <a:gd name="T8" fmla="*/ 22 w 458"/>
                  <a:gd name="T9" fmla="*/ 0 h 1478"/>
                  <a:gd name="T10" fmla="*/ 0 60000 65536"/>
                  <a:gd name="T11" fmla="*/ 0 60000 65536"/>
                  <a:gd name="T12" fmla="*/ 0 60000 65536"/>
                  <a:gd name="T13" fmla="*/ 0 60000 65536"/>
                  <a:gd name="T14" fmla="*/ 0 60000 65536"/>
                  <a:gd name="T15" fmla="*/ 0 w 458"/>
                  <a:gd name="T16" fmla="*/ 0 h 1478"/>
                  <a:gd name="T17" fmla="*/ 458 w 458"/>
                  <a:gd name="T18" fmla="*/ 1478 h 1478"/>
                </a:gdLst>
                <a:ahLst/>
                <a:cxnLst>
                  <a:cxn ang="T10">
                    <a:pos x="T0" y="T1"/>
                  </a:cxn>
                  <a:cxn ang="T11">
                    <a:pos x="T2" y="T3"/>
                  </a:cxn>
                  <a:cxn ang="T12">
                    <a:pos x="T4" y="T5"/>
                  </a:cxn>
                  <a:cxn ang="T13">
                    <a:pos x="T6" y="T7"/>
                  </a:cxn>
                  <a:cxn ang="T14">
                    <a:pos x="T8" y="T9"/>
                  </a:cxn>
                </a:cxnLst>
                <a:rect l="T15" t="T16" r="T17" b="T18"/>
                <a:pathLst>
                  <a:path w="458" h="1478">
                    <a:moveTo>
                      <a:pt x="22" y="0"/>
                    </a:moveTo>
                    <a:lnTo>
                      <a:pt x="0" y="6"/>
                    </a:lnTo>
                    <a:lnTo>
                      <a:pt x="436" y="1478"/>
                    </a:lnTo>
                    <a:lnTo>
                      <a:pt x="458" y="1472"/>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23" name="Rectangle 346">
                <a:extLst>
                  <a:ext uri="{FF2B5EF4-FFF2-40B4-BE49-F238E27FC236}">
                    <a16:creationId xmlns:a16="http://schemas.microsoft.com/office/drawing/2014/main" id="{9E3EDBE8-5A32-42FE-A15C-E05310099074}"/>
                  </a:ext>
                </a:extLst>
              </p:cNvPr>
              <p:cNvSpPr>
                <a:spLocks noChangeArrowheads="1"/>
              </p:cNvSpPr>
              <p:nvPr/>
            </p:nvSpPr>
            <p:spPr bwMode="auto">
              <a:xfrm>
                <a:off x="2507" y="3075"/>
                <a:ext cx="434" cy="2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32824" name="Freeform 347">
                <a:extLst>
                  <a:ext uri="{FF2B5EF4-FFF2-40B4-BE49-F238E27FC236}">
                    <a16:creationId xmlns:a16="http://schemas.microsoft.com/office/drawing/2014/main" id="{36A5F75D-E706-4793-A169-86487C554FE6}"/>
                  </a:ext>
                </a:extLst>
              </p:cNvPr>
              <p:cNvSpPr>
                <a:spLocks/>
              </p:cNvSpPr>
              <p:nvPr/>
            </p:nvSpPr>
            <p:spPr bwMode="auto">
              <a:xfrm>
                <a:off x="2941" y="3077"/>
                <a:ext cx="446" cy="134"/>
              </a:xfrm>
              <a:custGeom>
                <a:avLst/>
                <a:gdLst>
                  <a:gd name="T0" fmla="*/ 6 w 446"/>
                  <a:gd name="T1" fmla="*/ 0 h 134"/>
                  <a:gd name="T2" fmla="*/ 0 w 446"/>
                  <a:gd name="T3" fmla="*/ 22 h 134"/>
                  <a:gd name="T4" fmla="*/ 440 w 446"/>
                  <a:gd name="T5" fmla="*/ 134 h 134"/>
                  <a:gd name="T6" fmla="*/ 446 w 446"/>
                  <a:gd name="T7" fmla="*/ 112 h 134"/>
                  <a:gd name="T8" fmla="*/ 6 w 446"/>
                  <a:gd name="T9" fmla="*/ 0 h 134"/>
                  <a:gd name="T10" fmla="*/ 0 60000 65536"/>
                  <a:gd name="T11" fmla="*/ 0 60000 65536"/>
                  <a:gd name="T12" fmla="*/ 0 60000 65536"/>
                  <a:gd name="T13" fmla="*/ 0 60000 65536"/>
                  <a:gd name="T14" fmla="*/ 0 60000 65536"/>
                  <a:gd name="T15" fmla="*/ 0 w 446"/>
                  <a:gd name="T16" fmla="*/ 0 h 134"/>
                  <a:gd name="T17" fmla="*/ 446 w 446"/>
                  <a:gd name="T18" fmla="*/ 134 h 134"/>
                </a:gdLst>
                <a:ahLst/>
                <a:cxnLst>
                  <a:cxn ang="T10">
                    <a:pos x="T0" y="T1"/>
                  </a:cxn>
                  <a:cxn ang="T11">
                    <a:pos x="T2" y="T3"/>
                  </a:cxn>
                  <a:cxn ang="T12">
                    <a:pos x="T4" y="T5"/>
                  </a:cxn>
                  <a:cxn ang="T13">
                    <a:pos x="T6" y="T7"/>
                  </a:cxn>
                  <a:cxn ang="T14">
                    <a:pos x="T8" y="T9"/>
                  </a:cxn>
                </a:cxnLst>
                <a:rect l="T15" t="T16" r="T17" b="T18"/>
                <a:pathLst>
                  <a:path w="446" h="134">
                    <a:moveTo>
                      <a:pt x="6" y="0"/>
                    </a:moveTo>
                    <a:lnTo>
                      <a:pt x="0" y="22"/>
                    </a:lnTo>
                    <a:lnTo>
                      <a:pt x="440" y="134"/>
                    </a:lnTo>
                    <a:lnTo>
                      <a:pt x="446" y="112"/>
                    </a:ln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25" name="Freeform 348">
                <a:extLst>
                  <a:ext uri="{FF2B5EF4-FFF2-40B4-BE49-F238E27FC236}">
                    <a16:creationId xmlns:a16="http://schemas.microsoft.com/office/drawing/2014/main" id="{1850E45A-223C-40F5-BD6B-9327260FFA6A}"/>
                  </a:ext>
                </a:extLst>
              </p:cNvPr>
              <p:cNvSpPr>
                <a:spLocks/>
              </p:cNvSpPr>
              <p:nvPr/>
            </p:nvSpPr>
            <p:spPr bwMode="auto">
              <a:xfrm>
                <a:off x="3381" y="3191"/>
                <a:ext cx="444" cy="207"/>
              </a:xfrm>
              <a:custGeom>
                <a:avLst/>
                <a:gdLst>
                  <a:gd name="T0" fmla="*/ 10 w 444"/>
                  <a:gd name="T1" fmla="*/ 0 h 207"/>
                  <a:gd name="T2" fmla="*/ 0 w 444"/>
                  <a:gd name="T3" fmla="*/ 22 h 207"/>
                  <a:gd name="T4" fmla="*/ 434 w 444"/>
                  <a:gd name="T5" fmla="*/ 207 h 207"/>
                  <a:gd name="T6" fmla="*/ 444 w 444"/>
                  <a:gd name="T7" fmla="*/ 185 h 207"/>
                  <a:gd name="T8" fmla="*/ 10 w 444"/>
                  <a:gd name="T9" fmla="*/ 0 h 207"/>
                  <a:gd name="T10" fmla="*/ 0 60000 65536"/>
                  <a:gd name="T11" fmla="*/ 0 60000 65536"/>
                  <a:gd name="T12" fmla="*/ 0 60000 65536"/>
                  <a:gd name="T13" fmla="*/ 0 60000 65536"/>
                  <a:gd name="T14" fmla="*/ 0 60000 65536"/>
                  <a:gd name="T15" fmla="*/ 0 w 444"/>
                  <a:gd name="T16" fmla="*/ 0 h 207"/>
                  <a:gd name="T17" fmla="*/ 444 w 444"/>
                  <a:gd name="T18" fmla="*/ 207 h 207"/>
                </a:gdLst>
                <a:ahLst/>
                <a:cxnLst>
                  <a:cxn ang="T10">
                    <a:pos x="T0" y="T1"/>
                  </a:cxn>
                  <a:cxn ang="T11">
                    <a:pos x="T2" y="T3"/>
                  </a:cxn>
                  <a:cxn ang="T12">
                    <a:pos x="T4" y="T5"/>
                  </a:cxn>
                  <a:cxn ang="T13">
                    <a:pos x="T6" y="T7"/>
                  </a:cxn>
                  <a:cxn ang="T14">
                    <a:pos x="T8" y="T9"/>
                  </a:cxn>
                </a:cxnLst>
                <a:rect l="T15" t="T16" r="T17" b="T18"/>
                <a:pathLst>
                  <a:path w="444" h="207">
                    <a:moveTo>
                      <a:pt x="10" y="0"/>
                    </a:moveTo>
                    <a:lnTo>
                      <a:pt x="0" y="22"/>
                    </a:lnTo>
                    <a:lnTo>
                      <a:pt x="434" y="207"/>
                    </a:lnTo>
                    <a:lnTo>
                      <a:pt x="444" y="185"/>
                    </a:lnTo>
                    <a:lnTo>
                      <a:pt x="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26" name="Rectangle 349">
                <a:extLst>
                  <a:ext uri="{FF2B5EF4-FFF2-40B4-BE49-F238E27FC236}">
                    <a16:creationId xmlns:a16="http://schemas.microsoft.com/office/drawing/2014/main" id="{643306CF-D141-4640-8569-1C00A80EE184}"/>
                  </a:ext>
                </a:extLst>
              </p:cNvPr>
              <p:cNvSpPr>
                <a:spLocks noChangeArrowheads="1"/>
              </p:cNvSpPr>
              <p:nvPr/>
            </p:nvSpPr>
            <p:spPr bwMode="auto">
              <a:xfrm>
                <a:off x="3819" y="3374"/>
                <a:ext cx="442" cy="2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32827" name="Freeform 350">
                <a:extLst>
                  <a:ext uri="{FF2B5EF4-FFF2-40B4-BE49-F238E27FC236}">
                    <a16:creationId xmlns:a16="http://schemas.microsoft.com/office/drawing/2014/main" id="{15FCDA95-C35C-48F6-926D-672C4FF65059}"/>
                  </a:ext>
                </a:extLst>
              </p:cNvPr>
              <p:cNvSpPr>
                <a:spLocks/>
              </p:cNvSpPr>
              <p:nvPr/>
            </p:nvSpPr>
            <p:spPr bwMode="auto">
              <a:xfrm>
                <a:off x="4263" y="3334"/>
                <a:ext cx="435" cy="64"/>
              </a:xfrm>
              <a:custGeom>
                <a:avLst/>
                <a:gdLst>
                  <a:gd name="T0" fmla="*/ 0 w 435"/>
                  <a:gd name="T1" fmla="*/ 40 h 64"/>
                  <a:gd name="T2" fmla="*/ 2 w 435"/>
                  <a:gd name="T3" fmla="*/ 64 h 64"/>
                  <a:gd name="T4" fmla="*/ 435 w 435"/>
                  <a:gd name="T5" fmla="*/ 24 h 64"/>
                  <a:gd name="T6" fmla="*/ 433 w 435"/>
                  <a:gd name="T7" fmla="*/ 0 h 64"/>
                  <a:gd name="T8" fmla="*/ 0 w 435"/>
                  <a:gd name="T9" fmla="*/ 40 h 64"/>
                  <a:gd name="T10" fmla="*/ 0 60000 65536"/>
                  <a:gd name="T11" fmla="*/ 0 60000 65536"/>
                  <a:gd name="T12" fmla="*/ 0 60000 65536"/>
                  <a:gd name="T13" fmla="*/ 0 60000 65536"/>
                  <a:gd name="T14" fmla="*/ 0 60000 65536"/>
                  <a:gd name="T15" fmla="*/ 0 w 435"/>
                  <a:gd name="T16" fmla="*/ 0 h 64"/>
                  <a:gd name="T17" fmla="*/ 435 w 435"/>
                  <a:gd name="T18" fmla="*/ 64 h 64"/>
                </a:gdLst>
                <a:ahLst/>
                <a:cxnLst>
                  <a:cxn ang="T10">
                    <a:pos x="T0" y="T1"/>
                  </a:cxn>
                  <a:cxn ang="T11">
                    <a:pos x="T2" y="T3"/>
                  </a:cxn>
                  <a:cxn ang="T12">
                    <a:pos x="T4" y="T5"/>
                  </a:cxn>
                  <a:cxn ang="T13">
                    <a:pos x="T6" y="T7"/>
                  </a:cxn>
                  <a:cxn ang="T14">
                    <a:pos x="T8" y="T9"/>
                  </a:cxn>
                </a:cxnLst>
                <a:rect l="T15" t="T16" r="T17" b="T18"/>
                <a:pathLst>
                  <a:path w="435" h="64">
                    <a:moveTo>
                      <a:pt x="0" y="40"/>
                    </a:moveTo>
                    <a:lnTo>
                      <a:pt x="2" y="64"/>
                    </a:lnTo>
                    <a:lnTo>
                      <a:pt x="435" y="24"/>
                    </a:lnTo>
                    <a:lnTo>
                      <a:pt x="433" y="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28" name="Freeform 351">
                <a:extLst>
                  <a:ext uri="{FF2B5EF4-FFF2-40B4-BE49-F238E27FC236}">
                    <a16:creationId xmlns:a16="http://schemas.microsoft.com/office/drawing/2014/main" id="{266AF32A-F2F9-4487-AF91-691851112E6B}"/>
                  </a:ext>
                </a:extLst>
              </p:cNvPr>
              <p:cNvSpPr>
                <a:spLocks/>
              </p:cNvSpPr>
              <p:nvPr/>
            </p:nvSpPr>
            <p:spPr bwMode="auto">
              <a:xfrm>
                <a:off x="4696" y="3334"/>
                <a:ext cx="438" cy="64"/>
              </a:xfrm>
              <a:custGeom>
                <a:avLst/>
                <a:gdLst>
                  <a:gd name="T0" fmla="*/ 2 w 438"/>
                  <a:gd name="T1" fmla="*/ 0 h 64"/>
                  <a:gd name="T2" fmla="*/ 0 w 438"/>
                  <a:gd name="T3" fmla="*/ 24 h 64"/>
                  <a:gd name="T4" fmla="*/ 436 w 438"/>
                  <a:gd name="T5" fmla="*/ 64 h 64"/>
                  <a:gd name="T6" fmla="*/ 438 w 438"/>
                  <a:gd name="T7" fmla="*/ 40 h 64"/>
                  <a:gd name="T8" fmla="*/ 2 w 438"/>
                  <a:gd name="T9" fmla="*/ 0 h 64"/>
                  <a:gd name="T10" fmla="*/ 0 60000 65536"/>
                  <a:gd name="T11" fmla="*/ 0 60000 65536"/>
                  <a:gd name="T12" fmla="*/ 0 60000 65536"/>
                  <a:gd name="T13" fmla="*/ 0 60000 65536"/>
                  <a:gd name="T14" fmla="*/ 0 60000 65536"/>
                  <a:gd name="T15" fmla="*/ 0 w 438"/>
                  <a:gd name="T16" fmla="*/ 0 h 64"/>
                  <a:gd name="T17" fmla="*/ 438 w 438"/>
                  <a:gd name="T18" fmla="*/ 64 h 64"/>
                </a:gdLst>
                <a:ahLst/>
                <a:cxnLst>
                  <a:cxn ang="T10">
                    <a:pos x="T0" y="T1"/>
                  </a:cxn>
                  <a:cxn ang="T11">
                    <a:pos x="T2" y="T3"/>
                  </a:cxn>
                  <a:cxn ang="T12">
                    <a:pos x="T4" y="T5"/>
                  </a:cxn>
                  <a:cxn ang="T13">
                    <a:pos x="T6" y="T7"/>
                  </a:cxn>
                  <a:cxn ang="T14">
                    <a:pos x="T8" y="T9"/>
                  </a:cxn>
                </a:cxnLst>
                <a:rect l="T15" t="T16" r="T17" b="T18"/>
                <a:pathLst>
                  <a:path w="438" h="64">
                    <a:moveTo>
                      <a:pt x="2" y="0"/>
                    </a:moveTo>
                    <a:lnTo>
                      <a:pt x="0" y="24"/>
                    </a:lnTo>
                    <a:lnTo>
                      <a:pt x="436" y="64"/>
                    </a:lnTo>
                    <a:lnTo>
                      <a:pt x="438" y="4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2799" name="Rectangle 225">
              <a:extLst>
                <a:ext uri="{FF2B5EF4-FFF2-40B4-BE49-F238E27FC236}">
                  <a16:creationId xmlns:a16="http://schemas.microsoft.com/office/drawing/2014/main" id="{DFE84EDA-5596-47CD-98F6-B8727B30A504}"/>
                </a:ext>
              </a:extLst>
            </p:cNvPr>
            <p:cNvSpPr>
              <a:spLocks noChangeArrowheads="1"/>
            </p:cNvSpPr>
            <p:nvPr/>
          </p:nvSpPr>
          <p:spPr bwMode="auto">
            <a:xfrm>
              <a:off x="2486" y="3690"/>
              <a:ext cx="194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fr-FR" sz="1800"/>
                <a:t>Nombre de perfusions</a:t>
              </a:r>
            </a:p>
          </p:txBody>
        </p:sp>
        <p:sp>
          <p:nvSpPr>
            <p:cNvPr id="32800" name="Rectangle 298">
              <a:extLst>
                <a:ext uri="{FF2B5EF4-FFF2-40B4-BE49-F238E27FC236}">
                  <a16:creationId xmlns:a16="http://schemas.microsoft.com/office/drawing/2014/main" id="{8002E63E-7062-4E76-9F3D-1D6037A93D9B}"/>
                </a:ext>
              </a:extLst>
            </p:cNvPr>
            <p:cNvSpPr>
              <a:spLocks noChangeArrowheads="1"/>
            </p:cNvSpPr>
            <p:nvPr/>
          </p:nvSpPr>
          <p:spPr bwMode="auto">
            <a:xfrm rot="16200000">
              <a:off x="169" y="1938"/>
              <a:ext cx="94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 de patients</a:t>
              </a:r>
              <a:endParaRPr lang="en-US" altLang="fr-FR" sz="1800"/>
            </a:p>
          </p:txBody>
        </p:sp>
        <p:sp>
          <p:nvSpPr>
            <p:cNvPr id="32801" name="Rectangle 307">
              <a:extLst>
                <a:ext uri="{FF2B5EF4-FFF2-40B4-BE49-F238E27FC236}">
                  <a16:creationId xmlns:a16="http://schemas.microsoft.com/office/drawing/2014/main" id="{CAA39134-C137-41CC-9823-B1AC9C7F34D8}"/>
                </a:ext>
              </a:extLst>
            </p:cNvPr>
            <p:cNvSpPr>
              <a:spLocks noChangeArrowheads="1"/>
            </p:cNvSpPr>
            <p:nvPr/>
          </p:nvSpPr>
          <p:spPr bwMode="auto">
            <a:xfrm>
              <a:off x="819" y="3298"/>
              <a:ext cx="10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0</a:t>
              </a:r>
              <a:endParaRPr lang="en-US" altLang="fr-FR" sz="1800"/>
            </a:p>
          </p:txBody>
        </p:sp>
        <p:sp>
          <p:nvSpPr>
            <p:cNvPr id="32802" name="Rectangle 308">
              <a:extLst>
                <a:ext uri="{FF2B5EF4-FFF2-40B4-BE49-F238E27FC236}">
                  <a16:creationId xmlns:a16="http://schemas.microsoft.com/office/drawing/2014/main" id="{70E26928-3F21-4A98-8E0D-86CFAF9F81F2}"/>
                </a:ext>
              </a:extLst>
            </p:cNvPr>
            <p:cNvSpPr>
              <a:spLocks noChangeArrowheads="1"/>
            </p:cNvSpPr>
            <p:nvPr/>
          </p:nvSpPr>
          <p:spPr bwMode="auto">
            <a:xfrm>
              <a:off x="742" y="2544"/>
              <a:ext cx="21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20</a:t>
              </a:r>
              <a:endParaRPr lang="en-US" altLang="fr-FR" sz="1800"/>
            </a:p>
          </p:txBody>
        </p:sp>
        <p:sp>
          <p:nvSpPr>
            <p:cNvPr id="32803" name="Rectangle 309">
              <a:extLst>
                <a:ext uri="{FF2B5EF4-FFF2-40B4-BE49-F238E27FC236}">
                  <a16:creationId xmlns:a16="http://schemas.microsoft.com/office/drawing/2014/main" id="{DCB3FEED-595D-4E4C-9D0E-7861C8CF6416}"/>
                </a:ext>
              </a:extLst>
            </p:cNvPr>
            <p:cNvSpPr>
              <a:spLocks noChangeArrowheads="1"/>
            </p:cNvSpPr>
            <p:nvPr/>
          </p:nvSpPr>
          <p:spPr bwMode="auto">
            <a:xfrm>
              <a:off x="742" y="1789"/>
              <a:ext cx="21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40</a:t>
              </a:r>
              <a:endParaRPr lang="en-US" altLang="fr-FR" sz="1800"/>
            </a:p>
          </p:txBody>
        </p:sp>
        <p:sp>
          <p:nvSpPr>
            <p:cNvPr id="32804" name="Rectangle 310">
              <a:extLst>
                <a:ext uri="{FF2B5EF4-FFF2-40B4-BE49-F238E27FC236}">
                  <a16:creationId xmlns:a16="http://schemas.microsoft.com/office/drawing/2014/main" id="{147186BC-BE2B-4AE9-BA8B-C7C4A4244D64}"/>
                </a:ext>
              </a:extLst>
            </p:cNvPr>
            <p:cNvSpPr>
              <a:spLocks noChangeArrowheads="1"/>
            </p:cNvSpPr>
            <p:nvPr/>
          </p:nvSpPr>
          <p:spPr bwMode="auto">
            <a:xfrm>
              <a:off x="742" y="1037"/>
              <a:ext cx="21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60</a:t>
              </a:r>
              <a:endParaRPr lang="en-US" altLang="fr-FR" sz="1800"/>
            </a:p>
          </p:txBody>
        </p:sp>
        <p:sp>
          <p:nvSpPr>
            <p:cNvPr id="32805" name="Rectangle 311">
              <a:extLst>
                <a:ext uri="{FF2B5EF4-FFF2-40B4-BE49-F238E27FC236}">
                  <a16:creationId xmlns:a16="http://schemas.microsoft.com/office/drawing/2014/main" id="{B0DDE03A-E187-4024-A167-70875B45836F}"/>
                </a:ext>
              </a:extLst>
            </p:cNvPr>
            <p:cNvSpPr>
              <a:spLocks noChangeArrowheads="1"/>
            </p:cNvSpPr>
            <p:nvPr/>
          </p:nvSpPr>
          <p:spPr bwMode="auto">
            <a:xfrm>
              <a:off x="1156" y="3487"/>
              <a:ext cx="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1</a:t>
              </a:r>
              <a:endParaRPr lang="en-US" altLang="fr-FR" sz="1800"/>
            </a:p>
          </p:txBody>
        </p:sp>
        <p:sp>
          <p:nvSpPr>
            <p:cNvPr id="32806" name="Rectangle 312">
              <a:extLst>
                <a:ext uri="{FF2B5EF4-FFF2-40B4-BE49-F238E27FC236}">
                  <a16:creationId xmlns:a16="http://schemas.microsoft.com/office/drawing/2014/main" id="{2F100716-5315-4FBE-BCD9-9523C15E76B5}"/>
                </a:ext>
              </a:extLst>
            </p:cNvPr>
            <p:cNvSpPr>
              <a:spLocks noChangeArrowheads="1"/>
            </p:cNvSpPr>
            <p:nvPr/>
          </p:nvSpPr>
          <p:spPr bwMode="auto">
            <a:xfrm>
              <a:off x="1592" y="3487"/>
              <a:ext cx="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2</a:t>
              </a:r>
              <a:endParaRPr lang="en-US" altLang="fr-FR" sz="1800"/>
            </a:p>
          </p:txBody>
        </p:sp>
        <p:sp>
          <p:nvSpPr>
            <p:cNvPr id="32807" name="Rectangle 313">
              <a:extLst>
                <a:ext uri="{FF2B5EF4-FFF2-40B4-BE49-F238E27FC236}">
                  <a16:creationId xmlns:a16="http://schemas.microsoft.com/office/drawing/2014/main" id="{6A76DADD-9CBD-4C4E-A6FA-76BB738380C0}"/>
                </a:ext>
              </a:extLst>
            </p:cNvPr>
            <p:cNvSpPr>
              <a:spLocks noChangeArrowheads="1"/>
            </p:cNvSpPr>
            <p:nvPr/>
          </p:nvSpPr>
          <p:spPr bwMode="auto">
            <a:xfrm>
              <a:off x="2034" y="3487"/>
              <a:ext cx="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3</a:t>
              </a:r>
              <a:endParaRPr lang="en-US" altLang="fr-FR" sz="1800"/>
            </a:p>
          </p:txBody>
        </p:sp>
        <p:sp>
          <p:nvSpPr>
            <p:cNvPr id="32808" name="Rectangle 314">
              <a:extLst>
                <a:ext uri="{FF2B5EF4-FFF2-40B4-BE49-F238E27FC236}">
                  <a16:creationId xmlns:a16="http://schemas.microsoft.com/office/drawing/2014/main" id="{C793CEC1-43A3-4FCF-81CF-B50639F977CD}"/>
                </a:ext>
              </a:extLst>
            </p:cNvPr>
            <p:cNvSpPr>
              <a:spLocks noChangeArrowheads="1"/>
            </p:cNvSpPr>
            <p:nvPr/>
          </p:nvSpPr>
          <p:spPr bwMode="auto">
            <a:xfrm>
              <a:off x="2470" y="3487"/>
              <a:ext cx="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4</a:t>
              </a:r>
              <a:endParaRPr lang="en-US" altLang="fr-FR" sz="1800"/>
            </a:p>
          </p:txBody>
        </p:sp>
        <p:sp>
          <p:nvSpPr>
            <p:cNvPr id="32809" name="Rectangle 315">
              <a:extLst>
                <a:ext uri="{FF2B5EF4-FFF2-40B4-BE49-F238E27FC236}">
                  <a16:creationId xmlns:a16="http://schemas.microsoft.com/office/drawing/2014/main" id="{8CD0ECEA-CD61-4C99-946A-486526571780}"/>
                </a:ext>
              </a:extLst>
            </p:cNvPr>
            <p:cNvSpPr>
              <a:spLocks noChangeArrowheads="1"/>
            </p:cNvSpPr>
            <p:nvPr/>
          </p:nvSpPr>
          <p:spPr bwMode="auto">
            <a:xfrm>
              <a:off x="2902" y="3487"/>
              <a:ext cx="8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5</a:t>
              </a:r>
              <a:endParaRPr lang="en-US" altLang="fr-FR" sz="1800"/>
            </a:p>
          </p:txBody>
        </p:sp>
        <p:sp>
          <p:nvSpPr>
            <p:cNvPr id="32810" name="Rectangle 316">
              <a:extLst>
                <a:ext uri="{FF2B5EF4-FFF2-40B4-BE49-F238E27FC236}">
                  <a16:creationId xmlns:a16="http://schemas.microsoft.com/office/drawing/2014/main" id="{E909B8F5-BA65-4DD9-8246-87F586EC7500}"/>
                </a:ext>
              </a:extLst>
            </p:cNvPr>
            <p:cNvSpPr>
              <a:spLocks noChangeArrowheads="1"/>
            </p:cNvSpPr>
            <p:nvPr/>
          </p:nvSpPr>
          <p:spPr bwMode="auto">
            <a:xfrm>
              <a:off x="3345" y="3487"/>
              <a:ext cx="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6</a:t>
              </a:r>
              <a:endParaRPr lang="en-US" altLang="fr-FR" sz="1800"/>
            </a:p>
          </p:txBody>
        </p:sp>
        <p:sp>
          <p:nvSpPr>
            <p:cNvPr id="32811" name="Rectangle 317">
              <a:extLst>
                <a:ext uri="{FF2B5EF4-FFF2-40B4-BE49-F238E27FC236}">
                  <a16:creationId xmlns:a16="http://schemas.microsoft.com/office/drawing/2014/main" id="{D23FE85D-B153-4BF1-843E-69C26C2BC700}"/>
                </a:ext>
              </a:extLst>
            </p:cNvPr>
            <p:cNvSpPr>
              <a:spLocks noChangeArrowheads="1"/>
            </p:cNvSpPr>
            <p:nvPr/>
          </p:nvSpPr>
          <p:spPr bwMode="auto">
            <a:xfrm>
              <a:off x="3781" y="3487"/>
              <a:ext cx="79"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7</a:t>
              </a:r>
              <a:endParaRPr lang="en-US" altLang="fr-FR" sz="1800"/>
            </a:p>
          </p:txBody>
        </p:sp>
        <p:sp>
          <p:nvSpPr>
            <p:cNvPr id="32812" name="Rectangle 318">
              <a:extLst>
                <a:ext uri="{FF2B5EF4-FFF2-40B4-BE49-F238E27FC236}">
                  <a16:creationId xmlns:a16="http://schemas.microsoft.com/office/drawing/2014/main" id="{89FD3C24-EDFC-4607-A966-C94D8E94CF2A}"/>
                </a:ext>
              </a:extLst>
            </p:cNvPr>
            <p:cNvSpPr>
              <a:spLocks noChangeArrowheads="1"/>
            </p:cNvSpPr>
            <p:nvPr/>
          </p:nvSpPr>
          <p:spPr bwMode="auto">
            <a:xfrm>
              <a:off x="4225" y="3487"/>
              <a:ext cx="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8</a:t>
              </a:r>
              <a:endParaRPr lang="en-US" altLang="fr-FR" sz="1800"/>
            </a:p>
          </p:txBody>
        </p:sp>
        <p:sp>
          <p:nvSpPr>
            <p:cNvPr id="32813" name="Rectangle 319">
              <a:extLst>
                <a:ext uri="{FF2B5EF4-FFF2-40B4-BE49-F238E27FC236}">
                  <a16:creationId xmlns:a16="http://schemas.microsoft.com/office/drawing/2014/main" id="{E848A138-2888-4F29-8413-CC2084BE3E8B}"/>
                </a:ext>
              </a:extLst>
            </p:cNvPr>
            <p:cNvSpPr>
              <a:spLocks noChangeArrowheads="1"/>
            </p:cNvSpPr>
            <p:nvPr/>
          </p:nvSpPr>
          <p:spPr bwMode="auto">
            <a:xfrm>
              <a:off x="4659" y="3487"/>
              <a:ext cx="8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9</a:t>
              </a:r>
              <a:endParaRPr lang="en-US" altLang="fr-FR" sz="1800"/>
            </a:p>
          </p:txBody>
        </p:sp>
        <p:sp>
          <p:nvSpPr>
            <p:cNvPr id="32814" name="Rectangle 320">
              <a:extLst>
                <a:ext uri="{FF2B5EF4-FFF2-40B4-BE49-F238E27FC236}">
                  <a16:creationId xmlns:a16="http://schemas.microsoft.com/office/drawing/2014/main" id="{623AE9A4-79B3-4EEE-AB6D-C6CB7195035A}"/>
                </a:ext>
              </a:extLst>
            </p:cNvPr>
            <p:cNvSpPr>
              <a:spLocks noChangeArrowheads="1"/>
            </p:cNvSpPr>
            <p:nvPr/>
          </p:nvSpPr>
          <p:spPr bwMode="auto">
            <a:xfrm>
              <a:off x="5049" y="3487"/>
              <a:ext cx="16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fr-FR" sz="1800" b="1"/>
                <a:t>10</a:t>
              </a:r>
              <a:endParaRPr lang="en-US" altLang="fr-FR" sz="1800"/>
            </a:p>
          </p:txBody>
        </p:sp>
        <p:sp>
          <p:nvSpPr>
            <p:cNvPr id="32815" name="Rectangle 352">
              <a:extLst>
                <a:ext uri="{FF2B5EF4-FFF2-40B4-BE49-F238E27FC236}">
                  <a16:creationId xmlns:a16="http://schemas.microsoft.com/office/drawing/2014/main" id="{A29E04AE-8286-46FB-9AB7-6A6C28310971}"/>
                </a:ext>
              </a:extLst>
            </p:cNvPr>
            <p:cNvSpPr>
              <a:spLocks noChangeArrowheads="1"/>
            </p:cNvSpPr>
            <p:nvPr/>
          </p:nvSpPr>
          <p:spPr bwMode="auto">
            <a:xfrm>
              <a:off x="941" y="1892"/>
              <a:ext cx="64" cy="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32816" name="Rectangle 353">
              <a:extLst>
                <a:ext uri="{FF2B5EF4-FFF2-40B4-BE49-F238E27FC236}">
                  <a16:creationId xmlns:a16="http://schemas.microsoft.com/office/drawing/2014/main" id="{A09368F5-C7BE-4223-AE7F-0DA941CBA9D4}"/>
                </a:ext>
              </a:extLst>
            </p:cNvPr>
            <p:cNvSpPr>
              <a:spLocks noChangeArrowheads="1"/>
            </p:cNvSpPr>
            <p:nvPr/>
          </p:nvSpPr>
          <p:spPr bwMode="auto">
            <a:xfrm>
              <a:off x="933" y="2660"/>
              <a:ext cx="64" cy="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32817" name="Rectangle 354">
              <a:extLst>
                <a:ext uri="{FF2B5EF4-FFF2-40B4-BE49-F238E27FC236}">
                  <a16:creationId xmlns:a16="http://schemas.microsoft.com/office/drawing/2014/main" id="{FE657CDB-3897-40B5-8EE9-8918E3D1EE1D}"/>
                </a:ext>
              </a:extLst>
            </p:cNvPr>
            <p:cNvSpPr>
              <a:spLocks noChangeArrowheads="1"/>
            </p:cNvSpPr>
            <p:nvPr/>
          </p:nvSpPr>
          <p:spPr bwMode="auto">
            <a:xfrm>
              <a:off x="941" y="3387"/>
              <a:ext cx="64" cy="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32818" name="Freeform 355">
              <a:extLst>
                <a:ext uri="{FF2B5EF4-FFF2-40B4-BE49-F238E27FC236}">
                  <a16:creationId xmlns:a16="http://schemas.microsoft.com/office/drawing/2014/main" id="{B245261C-59AC-43E9-AB29-15CA4201719A}"/>
                </a:ext>
              </a:extLst>
            </p:cNvPr>
            <p:cNvSpPr>
              <a:spLocks/>
            </p:cNvSpPr>
            <p:nvPr/>
          </p:nvSpPr>
          <p:spPr bwMode="auto">
            <a:xfrm>
              <a:off x="995" y="943"/>
              <a:ext cx="24" cy="2492"/>
            </a:xfrm>
            <a:custGeom>
              <a:avLst/>
              <a:gdLst>
                <a:gd name="T0" fmla="*/ 24 w 24"/>
                <a:gd name="T1" fmla="*/ 0 h 2492"/>
                <a:gd name="T2" fmla="*/ 8 w 24"/>
                <a:gd name="T3" fmla="*/ 0 h 2492"/>
                <a:gd name="T4" fmla="*/ 0 w 24"/>
                <a:gd name="T5" fmla="*/ 2492 h 2492"/>
                <a:gd name="T6" fmla="*/ 16 w 24"/>
                <a:gd name="T7" fmla="*/ 2492 h 2492"/>
                <a:gd name="T8" fmla="*/ 24 w 24"/>
                <a:gd name="T9" fmla="*/ 0 h 2492"/>
                <a:gd name="T10" fmla="*/ 0 60000 65536"/>
                <a:gd name="T11" fmla="*/ 0 60000 65536"/>
                <a:gd name="T12" fmla="*/ 0 60000 65536"/>
                <a:gd name="T13" fmla="*/ 0 60000 65536"/>
                <a:gd name="T14" fmla="*/ 0 60000 65536"/>
                <a:gd name="T15" fmla="*/ 0 w 24"/>
                <a:gd name="T16" fmla="*/ 0 h 2492"/>
                <a:gd name="T17" fmla="*/ 24 w 24"/>
                <a:gd name="T18" fmla="*/ 2492 h 2492"/>
              </a:gdLst>
              <a:ahLst/>
              <a:cxnLst>
                <a:cxn ang="T10">
                  <a:pos x="T0" y="T1"/>
                </a:cxn>
                <a:cxn ang="T11">
                  <a:pos x="T2" y="T3"/>
                </a:cxn>
                <a:cxn ang="T12">
                  <a:pos x="T4" y="T5"/>
                </a:cxn>
                <a:cxn ang="T13">
                  <a:pos x="T6" y="T7"/>
                </a:cxn>
                <a:cxn ang="T14">
                  <a:pos x="T8" y="T9"/>
                </a:cxn>
              </a:cxnLst>
              <a:rect l="T15" t="T16" r="T17" b="T18"/>
              <a:pathLst>
                <a:path w="24" h="2492">
                  <a:moveTo>
                    <a:pt x="24" y="0"/>
                  </a:moveTo>
                  <a:lnTo>
                    <a:pt x="8" y="0"/>
                  </a:lnTo>
                  <a:lnTo>
                    <a:pt x="0" y="2492"/>
                  </a:lnTo>
                  <a:lnTo>
                    <a:pt x="16" y="2492"/>
                  </a:lnTo>
                  <a:lnTo>
                    <a:pt x="2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19" name="Rectangle 357">
              <a:extLst>
                <a:ext uri="{FF2B5EF4-FFF2-40B4-BE49-F238E27FC236}">
                  <a16:creationId xmlns:a16="http://schemas.microsoft.com/office/drawing/2014/main" id="{577BC78D-34C1-4069-A4A5-75C6C81878ED}"/>
                </a:ext>
              </a:extLst>
            </p:cNvPr>
            <p:cNvSpPr>
              <a:spLocks noChangeArrowheads="1"/>
            </p:cNvSpPr>
            <p:nvPr/>
          </p:nvSpPr>
          <p:spPr bwMode="auto">
            <a:xfrm>
              <a:off x="955" y="1142"/>
              <a:ext cx="64" cy="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grpSp>
      <p:sp>
        <p:nvSpPr>
          <p:cNvPr id="32780" name="Line 358">
            <a:extLst>
              <a:ext uri="{FF2B5EF4-FFF2-40B4-BE49-F238E27FC236}">
                <a16:creationId xmlns:a16="http://schemas.microsoft.com/office/drawing/2014/main" id="{62A4F535-EB12-4D62-A448-A677879A97E1}"/>
              </a:ext>
            </a:extLst>
          </p:cNvPr>
          <p:cNvSpPr>
            <a:spLocks noChangeShapeType="1"/>
          </p:cNvSpPr>
          <p:nvPr/>
        </p:nvSpPr>
        <p:spPr bwMode="auto">
          <a:xfrm flipV="1">
            <a:off x="3409950" y="5381625"/>
            <a:ext cx="1588" cy="10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5133" name="Rectangle 362">
            <a:extLst>
              <a:ext uri="{FF2B5EF4-FFF2-40B4-BE49-F238E27FC236}">
                <a16:creationId xmlns:a16="http://schemas.microsoft.com/office/drawing/2014/main" id="{FE5EF430-7DF1-49D2-86F3-A0FAF4A3EFE1}"/>
              </a:ext>
            </a:extLst>
          </p:cNvPr>
          <p:cNvSpPr>
            <a:spLocks noGrp="1" noChangeArrowheads="1"/>
          </p:cNvSpPr>
          <p:nvPr>
            <p:ph type="title"/>
          </p:nvPr>
        </p:nvSpPr>
        <p:spPr>
          <a:xfrm>
            <a:off x="3524250" y="214313"/>
            <a:ext cx="6686550" cy="1428750"/>
          </a:xfrm>
        </p:spPr>
        <p:txBody>
          <a:bodyPr>
            <a:normAutofit/>
          </a:bodyPr>
          <a:lstStyle/>
          <a:p>
            <a:pPr defTabSz="857250">
              <a:defRPr/>
            </a:pPr>
            <a:r>
              <a:rPr lang="fr-FR" sz="4000" b="1" dirty="0">
                <a:solidFill>
                  <a:srgbClr val="000099"/>
                </a:solidFill>
                <a:latin typeface="+mn-lt"/>
                <a:cs typeface="Arial" pitchFamily="34" charset="0"/>
              </a:rPr>
              <a:t>Anti-</a:t>
            </a:r>
            <a:r>
              <a:rPr lang="fr-FR" sz="4000" b="1" dirty="0" err="1">
                <a:solidFill>
                  <a:srgbClr val="000099"/>
                </a:solidFill>
                <a:latin typeface="+mn-lt"/>
                <a:cs typeface="Arial" pitchFamily="34" charset="0"/>
              </a:rPr>
              <a:t>TNF</a:t>
            </a:r>
            <a:r>
              <a:rPr lang="fr-FR" sz="4000" b="1" dirty="0" err="1">
                <a:solidFill>
                  <a:srgbClr val="000099"/>
                </a:solidFill>
                <a:latin typeface="Symbol" panose="05050102010706020507" pitchFamily="18" charset="2"/>
                <a:cs typeface="Arial" pitchFamily="34" charset="0"/>
              </a:rPr>
              <a:t>a</a:t>
            </a:r>
            <a:r>
              <a:rPr lang="fr-FR" sz="4000" b="1" dirty="0">
                <a:solidFill>
                  <a:srgbClr val="000099"/>
                </a:solidFill>
                <a:latin typeface="+mn-lt"/>
                <a:cs typeface="Arial" pitchFamily="34" charset="0"/>
              </a:rPr>
              <a:t> et tuberculose</a:t>
            </a:r>
            <a:endParaRPr lang="en-US" sz="4000" b="1" dirty="0">
              <a:solidFill>
                <a:srgbClr val="000099"/>
              </a:solidFill>
              <a:latin typeface="+mn-lt"/>
            </a:endParaRPr>
          </a:p>
        </p:txBody>
      </p:sp>
      <p:sp>
        <p:nvSpPr>
          <p:cNvPr id="55310" name="Text Box 376">
            <a:extLst>
              <a:ext uri="{FF2B5EF4-FFF2-40B4-BE49-F238E27FC236}">
                <a16:creationId xmlns:a16="http://schemas.microsoft.com/office/drawing/2014/main" id="{EC775797-19F9-4316-B1CA-5FE5D1343E04}"/>
              </a:ext>
            </a:extLst>
          </p:cNvPr>
          <p:cNvSpPr txBox="1">
            <a:spLocks noChangeArrowheads="1"/>
          </p:cNvSpPr>
          <p:nvPr/>
        </p:nvSpPr>
        <p:spPr bwMode="auto">
          <a:xfrm>
            <a:off x="1117560" y="2468563"/>
            <a:ext cx="4549815" cy="2677656"/>
          </a:xfrm>
          <a:prstGeom prst="rect">
            <a:avLst/>
          </a:prstGeom>
          <a:noFill/>
          <a:ln>
            <a:noFill/>
          </a:ln>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buClr>
                <a:schemeClr val="tx1">
                  <a:shade val="95000"/>
                </a:schemeClr>
              </a:buClr>
              <a:defRPr/>
            </a:pPr>
            <a:r>
              <a:rPr lang="fr-FR" sz="2400" dirty="0">
                <a:solidFill>
                  <a:srgbClr val="FF0000"/>
                </a:solidFill>
                <a:latin typeface="+mn-lt"/>
                <a:ea typeface="Arial Unicode MS" pitchFamily="34" charset="-128"/>
                <a:cs typeface="Arial Unicode MS" pitchFamily="34" charset="-128"/>
              </a:rPr>
              <a:t>1</a:t>
            </a:r>
            <a:r>
              <a:rPr lang="fr-FR" sz="2400" baseline="30000" dirty="0">
                <a:solidFill>
                  <a:srgbClr val="FF0000"/>
                </a:solidFill>
                <a:latin typeface="+mn-lt"/>
                <a:ea typeface="Arial Unicode MS" pitchFamily="34" charset="-128"/>
                <a:cs typeface="Arial Unicode MS" pitchFamily="34" charset="-128"/>
              </a:rPr>
              <a:t>ère</a:t>
            </a:r>
            <a:r>
              <a:rPr lang="fr-FR" sz="2400" dirty="0">
                <a:solidFill>
                  <a:srgbClr val="FF0000"/>
                </a:solidFill>
                <a:latin typeface="+mn-lt"/>
                <a:ea typeface="Arial Unicode MS" pitchFamily="34" charset="-128"/>
                <a:cs typeface="Arial Unicode MS" pitchFamily="34" charset="-128"/>
              </a:rPr>
              <a:t> description: 2001</a:t>
            </a:r>
          </a:p>
          <a:p>
            <a:pPr algn="ctr" eaLnBrk="1" hangingPunct="1">
              <a:buClr>
                <a:schemeClr val="tx1">
                  <a:shade val="95000"/>
                </a:schemeClr>
              </a:buClr>
              <a:defRPr/>
            </a:pPr>
            <a:r>
              <a:rPr lang="fr-FR" sz="2400" dirty="0">
                <a:latin typeface="+mn-lt"/>
                <a:ea typeface="Arial Unicode MS" pitchFamily="34" charset="-128"/>
                <a:cs typeface="Arial Unicode MS" pitchFamily="34" charset="-128"/>
              </a:rPr>
              <a:t>70 cas sous </a:t>
            </a:r>
            <a:r>
              <a:rPr lang="fr-FR" sz="2400" dirty="0" err="1">
                <a:latin typeface="+mn-lt"/>
                <a:ea typeface="Arial Unicode MS" pitchFamily="34" charset="-128"/>
                <a:cs typeface="Arial Unicode MS" pitchFamily="34" charset="-128"/>
              </a:rPr>
              <a:t>infliximab</a:t>
            </a:r>
            <a:r>
              <a:rPr lang="fr-FR" sz="2400" dirty="0">
                <a:latin typeface="+mn-lt"/>
                <a:ea typeface="Arial Unicode MS" pitchFamily="34" charset="-128"/>
                <a:cs typeface="Arial Unicode MS" pitchFamily="34" charset="-128"/>
              </a:rPr>
              <a:t> </a:t>
            </a:r>
          </a:p>
          <a:p>
            <a:pPr algn="ctr" eaLnBrk="1" hangingPunct="1">
              <a:buClr>
                <a:schemeClr val="tx1">
                  <a:shade val="95000"/>
                </a:schemeClr>
              </a:buClr>
              <a:defRPr/>
            </a:pPr>
            <a:r>
              <a:rPr lang="fr-FR" sz="2400" dirty="0">
                <a:latin typeface="+mn-lt"/>
                <a:ea typeface="Arial Unicode MS" pitchFamily="34" charset="-128"/>
                <a:cs typeface="Arial Unicode MS" pitchFamily="34" charset="-128"/>
              </a:rPr>
              <a:t>dont 64 en zone à faible risque</a:t>
            </a:r>
          </a:p>
          <a:p>
            <a:pPr algn="ctr" eaLnBrk="1" hangingPunct="1">
              <a:defRPr/>
            </a:pPr>
            <a:endParaRPr lang="fr-FR" sz="2400" dirty="0">
              <a:latin typeface="+mn-lt"/>
              <a:ea typeface="Arial Unicode MS" pitchFamily="34" charset="-128"/>
              <a:cs typeface="Arial Unicode MS" pitchFamily="34" charset="-128"/>
            </a:endParaRPr>
          </a:p>
          <a:p>
            <a:pPr algn="ctr" eaLnBrk="1" hangingPunct="1">
              <a:defRPr/>
            </a:pPr>
            <a:r>
              <a:rPr lang="fr-FR" sz="2400" dirty="0">
                <a:latin typeface="+mn-lt"/>
                <a:ea typeface="Arial Unicode MS" pitchFamily="34" charset="-128"/>
                <a:cs typeface="Arial Unicode MS" pitchFamily="34" charset="-128"/>
              </a:rPr>
              <a:t>Délai médian de survenue :</a:t>
            </a:r>
          </a:p>
          <a:p>
            <a:pPr algn="ctr" eaLnBrk="1" hangingPunct="1">
              <a:defRPr/>
            </a:pPr>
            <a:r>
              <a:rPr lang="fr-FR" sz="2400" dirty="0">
                <a:latin typeface="+mn-lt"/>
                <a:ea typeface="Arial Unicode MS" pitchFamily="34" charset="-128"/>
                <a:cs typeface="Arial Unicode MS" pitchFamily="34" charset="-128"/>
              </a:rPr>
              <a:t> 12 semaines après début traitement</a:t>
            </a:r>
          </a:p>
        </p:txBody>
      </p:sp>
      <p:graphicFrame>
        <p:nvGraphicFramePr>
          <p:cNvPr id="32783" name="Object 2">
            <a:extLst>
              <a:ext uri="{FF2B5EF4-FFF2-40B4-BE49-F238E27FC236}">
                <a16:creationId xmlns:a16="http://schemas.microsoft.com/office/drawing/2014/main" id="{E18C0E97-2C73-47B9-B236-D1C7E69678D4}"/>
              </a:ext>
            </a:extLst>
          </p:cNvPr>
          <p:cNvGraphicFramePr>
            <a:graphicFrameLocks noChangeAspect="1"/>
          </p:cNvGraphicFramePr>
          <p:nvPr>
            <p:extLst>
              <p:ext uri="{D42A27DB-BD31-4B8C-83A1-F6EECF244321}">
                <p14:modId xmlns:p14="http://schemas.microsoft.com/office/powerpoint/2010/main" val="2764937345"/>
              </p:ext>
            </p:extLst>
          </p:nvPr>
        </p:nvGraphicFramePr>
        <p:xfrm>
          <a:off x="247558" y="8879"/>
          <a:ext cx="1685925" cy="2193925"/>
        </p:xfrm>
        <a:graphic>
          <a:graphicData uri="http://schemas.openxmlformats.org/presentationml/2006/ole">
            <mc:AlternateContent xmlns:mc="http://schemas.openxmlformats.org/markup-compatibility/2006">
              <mc:Choice xmlns:v="urn:schemas-microsoft-com:vml" Requires="v">
                <p:oleObj spid="_x0000_s1096" name="Photo Editor Photo" r:id="rId4" imgW="2790476" imgH="4086795" progId="">
                  <p:embed/>
                </p:oleObj>
              </mc:Choice>
              <mc:Fallback>
                <p:oleObj name="Photo Editor Photo" r:id="rId4" imgW="2790476" imgH="4086795" progId="">
                  <p:embed/>
                  <p:pic>
                    <p:nvPicPr>
                      <p:cNvPr id="32783" name="Object 2">
                        <a:extLst>
                          <a:ext uri="{FF2B5EF4-FFF2-40B4-BE49-F238E27FC236}">
                            <a16:creationId xmlns:a16="http://schemas.microsoft.com/office/drawing/2014/main" id="{E18C0E97-2C73-47B9-B236-D1C7E6967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558" y="8879"/>
                        <a:ext cx="16859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4" name="Flèche vers le bas 71">
            <a:extLst>
              <a:ext uri="{FF2B5EF4-FFF2-40B4-BE49-F238E27FC236}">
                <a16:creationId xmlns:a16="http://schemas.microsoft.com/office/drawing/2014/main" id="{6C9EE8B7-21DB-4AAA-AEFF-7AA794557E5A}"/>
              </a:ext>
            </a:extLst>
          </p:cNvPr>
          <p:cNvSpPr>
            <a:spLocks noChangeArrowheads="1"/>
          </p:cNvSpPr>
          <p:nvPr/>
        </p:nvSpPr>
        <p:spPr bwMode="auto">
          <a:xfrm>
            <a:off x="3540126" y="5053956"/>
            <a:ext cx="300631" cy="638820"/>
          </a:xfrm>
          <a:prstGeom prst="downArrow">
            <a:avLst>
              <a:gd name="adj1" fmla="val 50000"/>
              <a:gd name="adj2" fmla="val 50050"/>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fr-FR" altLang="fr-FR" sz="1800"/>
          </a:p>
        </p:txBody>
      </p:sp>
      <p:sp>
        <p:nvSpPr>
          <p:cNvPr id="73" name="Text Box 376">
            <a:extLst>
              <a:ext uri="{FF2B5EF4-FFF2-40B4-BE49-F238E27FC236}">
                <a16:creationId xmlns:a16="http://schemas.microsoft.com/office/drawing/2014/main" id="{97DCB088-8AC0-444D-B6DE-2908B755C4A2}"/>
              </a:ext>
            </a:extLst>
          </p:cNvPr>
          <p:cNvSpPr txBox="1">
            <a:spLocks noChangeArrowheads="1"/>
          </p:cNvSpPr>
          <p:nvPr/>
        </p:nvSpPr>
        <p:spPr bwMode="auto">
          <a:xfrm>
            <a:off x="1890713" y="5649914"/>
            <a:ext cx="3929062" cy="830997"/>
          </a:xfrm>
          <a:prstGeom prst="rect">
            <a:avLst/>
          </a:prstGeom>
          <a:noFill/>
          <a:ln>
            <a:noFill/>
          </a:ln>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buClr>
                <a:schemeClr val="tx1">
                  <a:shade val="95000"/>
                </a:schemeClr>
              </a:buClr>
              <a:defRPr/>
            </a:pPr>
            <a:r>
              <a:rPr lang="fr-FR" sz="2400" b="1" dirty="0">
                <a:solidFill>
                  <a:srgbClr val="FF0000"/>
                </a:solidFill>
                <a:latin typeface="+mn-lt"/>
                <a:ea typeface="Arial Unicode MS" pitchFamily="34" charset="-128"/>
                <a:cs typeface="Arial Unicode MS" pitchFamily="34" charset="-128"/>
              </a:rPr>
              <a:t>Réactivation d’une</a:t>
            </a:r>
          </a:p>
          <a:p>
            <a:pPr algn="ctr" eaLnBrk="1" hangingPunct="1">
              <a:buClr>
                <a:schemeClr val="tx1">
                  <a:shade val="95000"/>
                </a:schemeClr>
              </a:buClr>
              <a:defRPr/>
            </a:pPr>
            <a:r>
              <a:rPr lang="fr-FR" sz="2400" b="1" dirty="0">
                <a:solidFill>
                  <a:srgbClr val="FF0000"/>
                </a:solidFill>
                <a:latin typeface="+mn-lt"/>
                <a:ea typeface="Arial Unicode MS" pitchFamily="34" charset="-128"/>
                <a:cs typeface="Arial Unicode MS" pitchFamily="34" charset="-128"/>
              </a:rPr>
              <a:t> infection latente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CB3520E3-D3AD-45B4-9CD9-5EA861BE8DA4}"/>
              </a:ext>
            </a:extLst>
          </p:cNvPr>
          <p:cNvSpPr txBox="1">
            <a:spLocks noChangeArrowheads="1"/>
          </p:cNvSpPr>
          <p:nvPr/>
        </p:nvSpPr>
        <p:spPr bwMode="auto">
          <a:xfrm>
            <a:off x="2398713" y="1471614"/>
            <a:ext cx="73961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85000"/>
              </a:lnSpc>
              <a:spcBef>
                <a:spcPct val="0"/>
              </a:spcBef>
              <a:buClrTx/>
              <a:buSzTx/>
              <a:buFontTx/>
              <a:buNone/>
            </a:pPr>
            <a:r>
              <a:rPr lang="fr-FR" altLang="fr-FR" sz="2000" b="1" dirty="0">
                <a:latin typeface="Arial" panose="020B0604020202020204" pitchFamily="34" charset="0"/>
                <a:cs typeface="Arial" panose="020B0604020202020204" pitchFamily="34" charset="0"/>
              </a:rPr>
              <a:t>Risque d’infection sévère sous anti-TNF</a:t>
            </a:r>
            <a:r>
              <a:rPr lang="el-GR" altLang="fr-FR" sz="2000" b="1" dirty="0">
                <a:latin typeface="Arial" panose="020B0604020202020204" pitchFamily="34" charset="0"/>
                <a:cs typeface="Arial" panose="020B0604020202020204" pitchFamily="34" charset="0"/>
                <a:sym typeface="Symbol" panose="05050102010706020507" pitchFamily="18" charset="2"/>
              </a:rPr>
              <a:t>α</a:t>
            </a:r>
            <a:r>
              <a:rPr lang="fr-FR" altLang="fr-FR" sz="2000" b="1" dirty="0">
                <a:latin typeface="Arial" panose="020B0604020202020204" pitchFamily="34" charset="0"/>
                <a:cs typeface="Arial" panose="020B0604020202020204" pitchFamily="34" charset="0"/>
              </a:rPr>
              <a:t> x 4</a:t>
            </a:r>
            <a:r>
              <a:rPr lang="fr-FR" altLang="fr-FR" sz="2000" b="1" i="1" dirty="0">
                <a:latin typeface="Arial" panose="020B0604020202020204" pitchFamily="34" charset="0"/>
                <a:cs typeface="Arial" panose="020B0604020202020204" pitchFamily="34" charset="0"/>
              </a:rPr>
              <a:t> versus</a:t>
            </a:r>
            <a:r>
              <a:rPr lang="fr-FR" altLang="fr-FR" sz="2000" b="1" dirty="0">
                <a:latin typeface="Arial" panose="020B0604020202020204" pitchFamily="34" charset="0"/>
                <a:cs typeface="Arial" panose="020B0604020202020204" pitchFamily="34" charset="0"/>
              </a:rPr>
              <a:t> DMARD</a:t>
            </a:r>
            <a:br>
              <a:rPr lang="fr-FR" altLang="fr-FR" sz="2000" b="1" dirty="0">
                <a:latin typeface="Arial" panose="020B0604020202020204" pitchFamily="34" charset="0"/>
                <a:cs typeface="Arial" panose="020B0604020202020204" pitchFamily="34" charset="0"/>
              </a:rPr>
            </a:br>
            <a:r>
              <a:rPr lang="fr-FR" altLang="fr-FR" sz="2000" b="1" dirty="0">
                <a:latin typeface="Arial" panose="020B0604020202020204" pitchFamily="34" charset="0"/>
                <a:cs typeface="Arial" panose="020B0604020202020204" pitchFamily="34" charset="0"/>
              </a:rPr>
              <a:t>dans les 3 premiers mois de traitement (IRR = 4,6 </a:t>
            </a:r>
            <a:r>
              <a:rPr lang="en-US" altLang="fr-FR" sz="2000" b="1" dirty="0">
                <a:latin typeface="Arial" panose="020B0604020202020204" pitchFamily="34" charset="0"/>
                <a:cs typeface="Arial" panose="020B0604020202020204" pitchFamily="34" charset="0"/>
              </a:rPr>
              <a:t>[</a:t>
            </a:r>
            <a:r>
              <a:rPr lang="fr-FR" altLang="fr-FR" sz="2000" b="1" dirty="0">
                <a:latin typeface="Arial" panose="020B0604020202020204" pitchFamily="34" charset="0"/>
                <a:cs typeface="Arial" panose="020B0604020202020204" pitchFamily="34" charset="0"/>
              </a:rPr>
              <a:t>1,8-11,9</a:t>
            </a:r>
            <a:r>
              <a:rPr lang="en-US" altLang="fr-FR" sz="2000" b="1" dirty="0">
                <a:latin typeface="Arial" panose="020B0604020202020204" pitchFamily="34" charset="0"/>
                <a:cs typeface="Arial" panose="020B0604020202020204" pitchFamily="34" charset="0"/>
              </a:rPr>
              <a:t>]</a:t>
            </a:r>
            <a:r>
              <a:rPr lang="fr-FR" altLang="fr-FR" sz="2000" b="1" dirty="0">
                <a:latin typeface="Arial" panose="020B0604020202020204" pitchFamily="34" charset="0"/>
                <a:cs typeface="Arial" panose="020B0604020202020204" pitchFamily="34" charset="0"/>
              </a:rPr>
              <a:t>)</a:t>
            </a:r>
            <a:br>
              <a:rPr lang="fr-FR" altLang="fr-FR" sz="2000" b="1" dirty="0">
                <a:latin typeface="Arial" panose="020B0604020202020204" pitchFamily="34" charset="0"/>
                <a:cs typeface="Arial" panose="020B0604020202020204" pitchFamily="34" charset="0"/>
              </a:rPr>
            </a:br>
            <a:r>
              <a:rPr lang="fr-FR" altLang="fr-FR" sz="2000" b="1" dirty="0">
                <a:latin typeface="Arial" panose="020B0604020202020204" pitchFamily="34" charset="0"/>
                <a:cs typeface="Arial" panose="020B0604020202020204" pitchFamily="34" charset="0"/>
              </a:rPr>
              <a:t>sur une cohorte de 8 659 patients</a:t>
            </a:r>
          </a:p>
        </p:txBody>
      </p:sp>
      <p:sp>
        <p:nvSpPr>
          <p:cNvPr id="33795" name="Freeform 13">
            <a:extLst>
              <a:ext uri="{FF2B5EF4-FFF2-40B4-BE49-F238E27FC236}">
                <a16:creationId xmlns:a16="http://schemas.microsoft.com/office/drawing/2014/main" id="{72C41F7B-A4B6-4A99-8D6C-BFA78A56FDC1}"/>
              </a:ext>
            </a:extLst>
          </p:cNvPr>
          <p:cNvSpPr>
            <a:spLocks/>
          </p:cNvSpPr>
          <p:nvPr/>
        </p:nvSpPr>
        <p:spPr bwMode="auto">
          <a:xfrm>
            <a:off x="2933701" y="2922589"/>
            <a:ext cx="5256213" cy="974725"/>
          </a:xfrm>
          <a:custGeom>
            <a:avLst/>
            <a:gdLst>
              <a:gd name="T0" fmla="*/ 0 w 3435"/>
              <a:gd name="T1" fmla="*/ 2147483647 h 682"/>
              <a:gd name="T2" fmla="*/ 2147483647 w 3435"/>
              <a:gd name="T3" fmla="*/ 2147483647 h 682"/>
              <a:gd name="T4" fmla="*/ 2147483647 w 3435"/>
              <a:gd name="T5" fmla="*/ 2147483647 h 682"/>
              <a:gd name="T6" fmla="*/ 2147483647 w 3435"/>
              <a:gd name="T7" fmla="*/ 2147483647 h 682"/>
              <a:gd name="T8" fmla="*/ 2147483647 w 3435"/>
              <a:gd name="T9" fmla="*/ 2147483647 h 682"/>
              <a:gd name="T10" fmla="*/ 2147483647 w 3435"/>
              <a:gd name="T11" fmla="*/ 2147483647 h 682"/>
              <a:gd name="T12" fmla="*/ 2147483647 w 3435"/>
              <a:gd name="T13" fmla="*/ 2147483647 h 682"/>
              <a:gd name="T14" fmla="*/ 2147483647 w 3435"/>
              <a:gd name="T15" fmla="*/ 2147483647 h 682"/>
              <a:gd name="T16" fmla="*/ 2147483647 w 3435"/>
              <a:gd name="T17" fmla="*/ 2147483647 h 682"/>
              <a:gd name="T18" fmla="*/ 2147483647 w 3435"/>
              <a:gd name="T19" fmla="*/ 2147483647 h 682"/>
              <a:gd name="T20" fmla="*/ 2147483647 w 3435"/>
              <a:gd name="T21" fmla="*/ 2147483647 h 682"/>
              <a:gd name="T22" fmla="*/ 2147483647 w 3435"/>
              <a:gd name="T23" fmla="*/ 2147483647 h 682"/>
              <a:gd name="T24" fmla="*/ 2147483647 w 3435"/>
              <a:gd name="T25" fmla="*/ 2147483647 h 682"/>
              <a:gd name="T26" fmla="*/ 2147483647 w 3435"/>
              <a:gd name="T27" fmla="*/ 2147483647 h 682"/>
              <a:gd name="T28" fmla="*/ 2147483647 w 3435"/>
              <a:gd name="T29" fmla="*/ 2147483647 h 682"/>
              <a:gd name="T30" fmla="*/ 2147483647 w 3435"/>
              <a:gd name="T31" fmla="*/ 2147483647 h 6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35"/>
              <a:gd name="T49" fmla="*/ 0 h 682"/>
              <a:gd name="T50" fmla="*/ 3435 w 3435"/>
              <a:gd name="T51" fmla="*/ 682 h 6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35" h="682">
                <a:moveTo>
                  <a:pt x="0" y="682"/>
                </a:moveTo>
                <a:cubicBezTo>
                  <a:pt x="190" y="484"/>
                  <a:pt x="380" y="286"/>
                  <a:pt x="522" y="175"/>
                </a:cubicBezTo>
                <a:cubicBezTo>
                  <a:pt x="664" y="64"/>
                  <a:pt x="749" y="38"/>
                  <a:pt x="852" y="19"/>
                </a:cubicBezTo>
                <a:cubicBezTo>
                  <a:pt x="955" y="0"/>
                  <a:pt x="1075" y="47"/>
                  <a:pt x="1140" y="64"/>
                </a:cubicBezTo>
                <a:cubicBezTo>
                  <a:pt x="1205" y="81"/>
                  <a:pt x="1178" y="92"/>
                  <a:pt x="1245" y="124"/>
                </a:cubicBezTo>
                <a:cubicBezTo>
                  <a:pt x="1312" y="156"/>
                  <a:pt x="1457" y="228"/>
                  <a:pt x="1545" y="259"/>
                </a:cubicBezTo>
                <a:cubicBezTo>
                  <a:pt x="1633" y="290"/>
                  <a:pt x="1716" y="298"/>
                  <a:pt x="1776" y="307"/>
                </a:cubicBezTo>
                <a:cubicBezTo>
                  <a:pt x="1836" y="316"/>
                  <a:pt x="1853" y="308"/>
                  <a:pt x="1905" y="313"/>
                </a:cubicBezTo>
                <a:cubicBezTo>
                  <a:pt x="1957" y="318"/>
                  <a:pt x="2020" y="332"/>
                  <a:pt x="2085" y="340"/>
                </a:cubicBezTo>
                <a:cubicBezTo>
                  <a:pt x="2150" y="348"/>
                  <a:pt x="2237" y="358"/>
                  <a:pt x="2298" y="364"/>
                </a:cubicBezTo>
                <a:cubicBezTo>
                  <a:pt x="2359" y="370"/>
                  <a:pt x="2394" y="367"/>
                  <a:pt x="2451" y="376"/>
                </a:cubicBezTo>
                <a:cubicBezTo>
                  <a:pt x="2508" y="385"/>
                  <a:pt x="2569" y="414"/>
                  <a:pt x="2643" y="421"/>
                </a:cubicBezTo>
                <a:cubicBezTo>
                  <a:pt x="2717" y="428"/>
                  <a:pt x="2810" y="418"/>
                  <a:pt x="2898" y="421"/>
                </a:cubicBezTo>
                <a:cubicBezTo>
                  <a:pt x="2986" y="424"/>
                  <a:pt x="3103" y="435"/>
                  <a:pt x="3174" y="439"/>
                </a:cubicBezTo>
                <a:cubicBezTo>
                  <a:pt x="3245" y="443"/>
                  <a:pt x="3281" y="441"/>
                  <a:pt x="3324" y="445"/>
                </a:cubicBezTo>
                <a:cubicBezTo>
                  <a:pt x="3367" y="449"/>
                  <a:pt x="3401" y="457"/>
                  <a:pt x="3435" y="466"/>
                </a:cubicBezTo>
              </a:path>
            </a:pathLst>
          </a:custGeom>
          <a:ln>
            <a:headEnd/>
            <a:tailEnd/>
          </a:ln>
        </p:spPr>
        <p:style>
          <a:lnRef idx="2">
            <a:schemeClr val="accent1"/>
          </a:lnRef>
          <a:fillRef idx="0">
            <a:schemeClr val="accent1"/>
          </a:fillRef>
          <a:effectRef idx="1">
            <a:schemeClr val="accent1"/>
          </a:effectRef>
          <a:fontRef idx="minor">
            <a:schemeClr val="tx1"/>
          </a:fontRef>
        </p:style>
        <p:txBody>
          <a:bodyPr/>
          <a:lstStyle/>
          <a:p>
            <a:pPr eaLnBrk="1" hangingPunct="1">
              <a:defRPr/>
            </a:pPr>
            <a:endParaRPr lang="fr-FR"/>
          </a:p>
        </p:txBody>
      </p:sp>
      <p:sp>
        <p:nvSpPr>
          <p:cNvPr id="30724" name="Freeform 14">
            <a:extLst>
              <a:ext uri="{FF2B5EF4-FFF2-40B4-BE49-F238E27FC236}">
                <a16:creationId xmlns:a16="http://schemas.microsoft.com/office/drawing/2014/main" id="{B3F81FBE-7685-4A24-916E-ABB12CB86538}"/>
              </a:ext>
            </a:extLst>
          </p:cNvPr>
          <p:cNvSpPr>
            <a:spLocks/>
          </p:cNvSpPr>
          <p:nvPr/>
        </p:nvSpPr>
        <p:spPr bwMode="auto">
          <a:xfrm>
            <a:off x="2943225" y="3205164"/>
            <a:ext cx="4889500" cy="1095375"/>
          </a:xfrm>
          <a:custGeom>
            <a:avLst/>
            <a:gdLst>
              <a:gd name="T0" fmla="*/ 0 w 3423"/>
              <a:gd name="T1" fmla="*/ 2147483646 h 767"/>
              <a:gd name="T2" fmla="*/ 2147483646 w 3423"/>
              <a:gd name="T3" fmla="*/ 2147483646 h 767"/>
              <a:gd name="T4" fmla="*/ 2147483646 w 3423"/>
              <a:gd name="T5" fmla="*/ 2147483646 h 767"/>
              <a:gd name="T6" fmla="*/ 2147483646 w 3423"/>
              <a:gd name="T7" fmla="*/ 2147483646 h 767"/>
              <a:gd name="T8" fmla="*/ 2147483646 w 3423"/>
              <a:gd name="T9" fmla="*/ 2147483646 h 767"/>
              <a:gd name="T10" fmla="*/ 2147483646 w 3423"/>
              <a:gd name="T11" fmla="*/ 2147483646 h 767"/>
              <a:gd name="T12" fmla="*/ 2147483646 w 3423"/>
              <a:gd name="T13" fmla="*/ 2147483646 h 767"/>
              <a:gd name="T14" fmla="*/ 2147483646 w 3423"/>
              <a:gd name="T15" fmla="*/ 2147483646 h 767"/>
              <a:gd name="T16" fmla="*/ 2147483646 w 3423"/>
              <a:gd name="T17" fmla="*/ 2147483646 h 767"/>
              <a:gd name="T18" fmla="*/ 2147483646 w 3423"/>
              <a:gd name="T19" fmla="*/ 2147483646 h 767"/>
              <a:gd name="T20" fmla="*/ 2147483646 w 3423"/>
              <a:gd name="T21" fmla="*/ 2147483646 h 767"/>
              <a:gd name="T22" fmla="*/ 2147483646 w 3423"/>
              <a:gd name="T23" fmla="*/ 2147483646 h 767"/>
              <a:gd name="T24" fmla="*/ 2147483646 w 3423"/>
              <a:gd name="T25" fmla="*/ 2147483646 h 767"/>
              <a:gd name="T26" fmla="*/ 2147483646 w 3423"/>
              <a:gd name="T27" fmla="*/ 2147483646 h 7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23"/>
              <a:gd name="T43" fmla="*/ 0 h 767"/>
              <a:gd name="T44" fmla="*/ 3423 w 3423"/>
              <a:gd name="T45" fmla="*/ 767 h 7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23" h="767">
                <a:moveTo>
                  <a:pt x="0" y="767"/>
                </a:moveTo>
                <a:cubicBezTo>
                  <a:pt x="120" y="596"/>
                  <a:pt x="241" y="425"/>
                  <a:pt x="333" y="317"/>
                </a:cubicBezTo>
                <a:cubicBezTo>
                  <a:pt x="425" y="209"/>
                  <a:pt x="477" y="169"/>
                  <a:pt x="552" y="119"/>
                </a:cubicBezTo>
                <a:cubicBezTo>
                  <a:pt x="627" y="69"/>
                  <a:pt x="718" y="34"/>
                  <a:pt x="786" y="17"/>
                </a:cubicBezTo>
                <a:cubicBezTo>
                  <a:pt x="854" y="0"/>
                  <a:pt x="898" y="12"/>
                  <a:pt x="960" y="17"/>
                </a:cubicBezTo>
                <a:cubicBezTo>
                  <a:pt x="1022" y="22"/>
                  <a:pt x="1092" y="30"/>
                  <a:pt x="1161" y="47"/>
                </a:cubicBezTo>
                <a:cubicBezTo>
                  <a:pt x="1230" y="64"/>
                  <a:pt x="1315" y="95"/>
                  <a:pt x="1374" y="119"/>
                </a:cubicBezTo>
                <a:cubicBezTo>
                  <a:pt x="1433" y="143"/>
                  <a:pt x="1460" y="172"/>
                  <a:pt x="1518" y="191"/>
                </a:cubicBezTo>
                <a:cubicBezTo>
                  <a:pt x="1576" y="210"/>
                  <a:pt x="1625" y="221"/>
                  <a:pt x="1725" y="236"/>
                </a:cubicBezTo>
                <a:cubicBezTo>
                  <a:pt x="1825" y="251"/>
                  <a:pt x="2017" y="270"/>
                  <a:pt x="2118" y="278"/>
                </a:cubicBezTo>
                <a:cubicBezTo>
                  <a:pt x="2219" y="286"/>
                  <a:pt x="2260" y="268"/>
                  <a:pt x="2334" y="287"/>
                </a:cubicBezTo>
                <a:cubicBezTo>
                  <a:pt x="2408" y="306"/>
                  <a:pt x="2477" y="359"/>
                  <a:pt x="2565" y="395"/>
                </a:cubicBezTo>
                <a:cubicBezTo>
                  <a:pt x="2653" y="431"/>
                  <a:pt x="2719" y="468"/>
                  <a:pt x="2862" y="503"/>
                </a:cubicBezTo>
                <a:cubicBezTo>
                  <a:pt x="3005" y="538"/>
                  <a:pt x="3214" y="573"/>
                  <a:pt x="3423" y="608"/>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797" name="Freeform 15">
            <a:extLst>
              <a:ext uri="{FF2B5EF4-FFF2-40B4-BE49-F238E27FC236}">
                <a16:creationId xmlns:a16="http://schemas.microsoft.com/office/drawing/2014/main" id="{19D9F302-C370-4D19-8811-7F96D1FAFC0C}"/>
              </a:ext>
            </a:extLst>
          </p:cNvPr>
          <p:cNvSpPr>
            <a:spLocks/>
          </p:cNvSpPr>
          <p:nvPr/>
        </p:nvSpPr>
        <p:spPr bwMode="auto">
          <a:xfrm>
            <a:off x="2946400" y="3397251"/>
            <a:ext cx="4883150" cy="1001713"/>
          </a:xfrm>
          <a:custGeom>
            <a:avLst/>
            <a:gdLst>
              <a:gd name="T0" fmla="*/ 0 w 3417"/>
              <a:gd name="T1" fmla="*/ 2147483647 h 701"/>
              <a:gd name="T2" fmla="*/ 2147483647 w 3417"/>
              <a:gd name="T3" fmla="*/ 2147483647 h 701"/>
              <a:gd name="T4" fmla="*/ 2147483647 w 3417"/>
              <a:gd name="T5" fmla="*/ 2147483647 h 701"/>
              <a:gd name="T6" fmla="*/ 2147483647 w 3417"/>
              <a:gd name="T7" fmla="*/ 2147483647 h 701"/>
              <a:gd name="T8" fmla="*/ 2147483647 w 3417"/>
              <a:gd name="T9" fmla="*/ 2147483647 h 701"/>
              <a:gd name="T10" fmla="*/ 2147483647 w 3417"/>
              <a:gd name="T11" fmla="*/ 2147483647 h 701"/>
              <a:gd name="T12" fmla="*/ 2147483647 w 3417"/>
              <a:gd name="T13" fmla="*/ 2147483647 h 701"/>
              <a:gd name="T14" fmla="*/ 2147483647 w 3417"/>
              <a:gd name="T15" fmla="*/ 2147483647 h 701"/>
              <a:gd name="T16" fmla="*/ 2147483647 w 3417"/>
              <a:gd name="T17" fmla="*/ 2147483647 h 701"/>
              <a:gd name="T18" fmla="*/ 2147483647 w 3417"/>
              <a:gd name="T19" fmla="*/ 2147483647 h 701"/>
              <a:gd name="T20" fmla="*/ 2147483647 w 3417"/>
              <a:gd name="T21" fmla="*/ 2147483647 h 701"/>
              <a:gd name="T22" fmla="*/ 2147483647 w 3417"/>
              <a:gd name="T23" fmla="*/ 2147483647 h 701"/>
              <a:gd name="T24" fmla="*/ 2147483647 w 3417"/>
              <a:gd name="T25" fmla="*/ 2147483647 h 701"/>
              <a:gd name="T26" fmla="*/ 2147483647 w 3417"/>
              <a:gd name="T27" fmla="*/ 2147483647 h 701"/>
              <a:gd name="T28" fmla="*/ 2147483647 w 3417"/>
              <a:gd name="T29" fmla="*/ 2147483647 h 701"/>
              <a:gd name="T30" fmla="*/ 2147483647 w 3417"/>
              <a:gd name="T31" fmla="*/ 2147483647 h 701"/>
              <a:gd name="T32" fmla="*/ 2147483647 w 3417"/>
              <a:gd name="T33" fmla="*/ 2147483647 h 701"/>
              <a:gd name="T34" fmla="*/ 2147483647 w 3417"/>
              <a:gd name="T35" fmla="*/ 2147483647 h 701"/>
              <a:gd name="T36" fmla="*/ 2147483647 w 3417"/>
              <a:gd name="T37" fmla="*/ 2147483647 h 701"/>
              <a:gd name="T38" fmla="*/ 2147483647 w 3417"/>
              <a:gd name="T39" fmla="*/ 2147483647 h 701"/>
              <a:gd name="T40" fmla="*/ 2147483647 w 3417"/>
              <a:gd name="T41" fmla="*/ 2147483647 h 701"/>
              <a:gd name="T42" fmla="*/ 2147483647 w 3417"/>
              <a:gd name="T43" fmla="*/ 2147483647 h 701"/>
              <a:gd name="T44" fmla="*/ 2147483647 w 3417"/>
              <a:gd name="T45" fmla="*/ 2147483647 h 7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17"/>
              <a:gd name="T70" fmla="*/ 0 h 701"/>
              <a:gd name="T71" fmla="*/ 3417 w 3417"/>
              <a:gd name="T72" fmla="*/ 701 h 7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17" h="701">
                <a:moveTo>
                  <a:pt x="0" y="701"/>
                </a:moveTo>
                <a:cubicBezTo>
                  <a:pt x="97" y="561"/>
                  <a:pt x="195" y="422"/>
                  <a:pt x="279" y="329"/>
                </a:cubicBezTo>
                <a:cubicBezTo>
                  <a:pt x="363" y="236"/>
                  <a:pt x="438" y="186"/>
                  <a:pt x="507" y="140"/>
                </a:cubicBezTo>
                <a:cubicBezTo>
                  <a:pt x="576" y="94"/>
                  <a:pt x="630" y="78"/>
                  <a:pt x="693" y="56"/>
                </a:cubicBezTo>
                <a:cubicBezTo>
                  <a:pt x="756" y="34"/>
                  <a:pt x="829" y="10"/>
                  <a:pt x="888" y="5"/>
                </a:cubicBezTo>
                <a:cubicBezTo>
                  <a:pt x="947" y="0"/>
                  <a:pt x="1002" y="16"/>
                  <a:pt x="1047" y="23"/>
                </a:cubicBezTo>
                <a:cubicBezTo>
                  <a:pt x="1092" y="30"/>
                  <a:pt x="1101" y="42"/>
                  <a:pt x="1161" y="50"/>
                </a:cubicBezTo>
                <a:cubicBezTo>
                  <a:pt x="1221" y="58"/>
                  <a:pt x="1338" y="62"/>
                  <a:pt x="1407" y="71"/>
                </a:cubicBezTo>
                <a:cubicBezTo>
                  <a:pt x="1476" y="80"/>
                  <a:pt x="1529" y="91"/>
                  <a:pt x="1575" y="104"/>
                </a:cubicBezTo>
                <a:cubicBezTo>
                  <a:pt x="1621" y="117"/>
                  <a:pt x="1644" y="141"/>
                  <a:pt x="1686" y="149"/>
                </a:cubicBezTo>
                <a:cubicBezTo>
                  <a:pt x="1728" y="157"/>
                  <a:pt x="1785" y="150"/>
                  <a:pt x="1830" y="155"/>
                </a:cubicBezTo>
                <a:cubicBezTo>
                  <a:pt x="1875" y="160"/>
                  <a:pt x="1918" y="175"/>
                  <a:pt x="1959" y="179"/>
                </a:cubicBezTo>
                <a:cubicBezTo>
                  <a:pt x="2000" y="183"/>
                  <a:pt x="2035" y="173"/>
                  <a:pt x="2079" y="182"/>
                </a:cubicBezTo>
                <a:cubicBezTo>
                  <a:pt x="2123" y="191"/>
                  <a:pt x="2187" y="223"/>
                  <a:pt x="2223" y="233"/>
                </a:cubicBezTo>
                <a:cubicBezTo>
                  <a:pt x="2259" y="243"/>
                  <a:pt x="2266" y="236"/>
                  <a:pt x="2298" y="245"/>
                </a:cubicBezTo>
                <a:cubicBezTo>
                  <a:pt x="2330" y="254"/>
                  <a:pt x="2357" y="279"/>
                  <a:pt x="2415" y="287"/>
                </a:cubicBezTo>
                <a:cubicBezTo>
                  <a:pt x="2473" y="295"/>
                  <a:pt x="2591" y="296"/>
                  <a:pt x="2649" y="296"/>
                </a:cubicBezTo>
                <a:cubicBezTo>
                  <a:pt x="2707" y="296"/>
                  <a:pt x="2718" y="288"/>
                  <a:pt x="2766" y="290"/>
                </a:cubicBezTo>
                <a:cubicBezTo>
                  <a:pt x="2814" y="292"/>
                  <a:pt x="2890" y="300"/>
                  <a:pt x="2937" y="305"/>
                </a:cubicBezTo>
                <a:cubicBezTo>
                  <a:pt x="2984" y="310"/>
                  <a:pt x="3011" y="319"/>
                  <a:pt x="3048" y="323"/>
                </a:cubicBezTo>
                <a:cubicBezTo>
                  <a:pt x="3085" y="327"/>
                  <a:pt x="3120" y="324"/>
                  <a:pt x="3159" y="332"/>
                </a:cubicBezTo>
                <a:cubicBezTo>
                  <a:pt x="3198" y="340"/>
                  <a:pt x="3239" y="356"/>
                  <a:pt x="3282" y="371"/>
                </a:cubicBezTo>
                <a:cubicBezTo>
                  <a:pt x="3325" y="386"/>
                  <a:pt x="3371" y="402"/>
                  <a:pt x="3417" y="419"/>
                </a:cubicBezTo>
              </a:path>
            </a:pathLst>
          </a:custGeom>
          <a:ln>
            <a:headEnd/>
            <a:tailEnd/>
          </a:ln>
        </p:spPr>
        <p:style>
          <a:lnRef idx="3">
            <a:schemeClr val="accent4"/>
          </a:lnRef>
          <a:fillRef idx="0">
            <a:schemeClr val="accent4"/>
          </a:fillRef>
          <a:effectRef idx="2">
            <a:schemeClr val="accent4"/>
          </a:effectRef>
          <a:fontRef idx="minor">
            <a:schemeClr val="tx1"/>
          </a:fontRef>
        </p:style>
        <p:txBody>
          <a:bodyPr/>
          <a:lstStyle/>
          <a:p>
            <a:pPr eaLnBrk="1" hangingPunct="1">
              <a:defRPr/>
            </a:pPr>
            <a:endParaRPr lang="fr-FR"/>
          </a:p>
        </p:txBody>
      </p:sp>
      <p:sp>
        <p:nvSpPr>
          <p:cNvPr id="38918" name="Freeform 16">
            <a:extLst>
              <a:ext uri="{FF2B5EF4-FFF2-40B4-BE49-F238E27FC236}">
                <a16:creationId xmlns:a16="http://schemas.microsoft.com/office/drawing/2014/main" id="{FD482C58-AD81-4FB6-B3E7-1B004E72E7E3}"/>
              </a:ext>
            </a:extLst>
          </p:cNvPr>
          <p:cNvSpPr>
            <a:spLocks/>
          </p:cNvSpPr>
          <p:nvPr/>
        </p:nvSpPr>
        <p:spPr bwMode="auto">
          <a:xfrm>
            <a:off x="3089276" y="3643314"/>
            <a:ext cx="4765675" cy="1290637"/>
          </a:xfrm>
          <a:custGeom>
            <a:avLst/>
            <a:gdLst>
              <a:gd name="T0" fmla="*/ 0 w 3336"/>
              <a:gd name="T1" fmla="*/ 2147483647 h 904"/>
              <a:gd name="T2" fmla="*/ 2147483647 w 3336"/>
              <a:gd name="T3" fmla="*/ 2147483647 h 904"/>
              <a:gd name="T4" fmla="*/ 2147483647 w 3336"/>
              <a:gd name="T5" fmla="*/ 2147483647 h 904"/>
              <a:gd name="T6" fmla="*/ 2147483647 w 3336"/>
              <a:gd name="T7" fmla="*/ 2147483647 h 904"/>
              <a:gd name="T8" fmla="*/ 2147483647 w 3336"/>
              <a:gd name="T9" fmla="*/ 2147483647 h 904"/>
              <a:gd name="T10" fmla="*/ 2147483647 w 3336"/>
              <a:gd name="T11" fmla="*/ 2147483647 h 904"/>
              <a:gd name="T12" fmla="*/ 2147483647 w 3336"/>
              <a:gd name="T13" fmla="*/ 2147483647 h 904"/>
              <a:gd name="T14" fmla="*/ 2147483647 w 3336"/>
              <a:gd name="T15" fmla="*/ 2147483647 h 904"/>
              <a:gd name="T16" fmla="*/ 2147483647 w 3336"/>
              <a:gd name="T17" fmla="*/ 2147483647 h 904"/>
              <a:gd name="T18" fmla="*/ 2147483647 w 3336"/>
              <a:gd name="T19" fmla="*/ 2147483647 h 904"/>
              <a:gd name="T20" fmla="*/ 2147483647 w 3336"/>
              <a:gd name="T21" fmla="*/ 2147483647 h 904"/>
              <a:gd name="T22" fmla="*/ 2147483647 w 3336"/>
              <a:gd name="T23" fmla="*/ 2147483647 h 904"/>
              <a:gd name="T24" fmla="*/ 2147483647 w 3336"/>
              <a:gd name="T25" fmla="*/ 2147483647 h 9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36"/>
              <a:gd name="T40" fmla="*/ 0 h 904"/>
              <a:gd name="T41" fmla="*/ 3336 w 3336"/>
              <a:gd name="T42" fmla="*/ 904 h 9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36" h="904">
                <a:moveTo>
                  <a:pt x="0" y="904"/>
                </a:moveTo>
                <a:cubicBezTo>
                  <a:pt x="46" y="880"/>
                  <a:pt x="182" y="806"/>
                  <a:pt x="276" y="760"/>
                </a:cubicBezTo>
                <a:cubicBezTo>
                  <a:pt x="370" y="714"/>
                  <a:pt x="480" y="659"/>
                  <a:pt x="564" y="625"/>
                </a:cubicBezTo>
                <a:cubicBezTo>
                  <a:pt x="648" y="591"/>
                  <a:pt x="693" y="598"/>
                  <a:pt x="783" y="556"/>
                </a:cubicBezTo>
                <a:cubicBezTo>
                  <a:pt x="873" y="514"/>
                  <a:pt x="1012" y="421"/>
                  <a:pt x="1107" y="376"/>
                </a:cubicBezTo>
                <a:cubicBezTo>
                  <a:pt x="1202" y="331"/>
                  <a:pt x="1264" y="310"/>
                  <a:pt x="1350" y="286"/>
                </a:cubicBezTo>
                <a:cubicBezTo>
                  <a:pt x="1436" y="262"/>
                  <a:pt x="1488" y="247"/>
                  <a:pt x="1623" y="229"/>
                </a:cubicBezTo>
                <a:cubicBezTo>
                  <a:pt x="1758" y="211"/>
                  <a:pt x="2023" y="206"/>
                  <a:pt x="2163" y="178"/>
                </a:cubicBezTo>
                <a:cubicBezTo>
                  <a:pt x="2303" y="150"/>
                  <a:pt x="2360" y="93"/>
                  <a:pt x="2463" y="64"/>
                </a:cubicBezTo>
                <a:cubicBezTo>
                  <a:pt x="2566" y="35"/>
                  <a:pt x="2684" y="8"/>
                  <a:pt x="2781" y="4"/>
                </a:cubicBezTo>
                <a:cubicBezTo>
                  <a:pt x="2878" y="0"/>
                  <a:pt x="2980" y="26"/>
                  <a:pt x="3045" y="40"/>
                </a:cubicBezTo>
                <a:cubicBezTo>
                  <a:pt x="3110" y="54"/>
                  <a:pt x="3126" y="75"/>
                  <a:pt x="3174" y="88"/>
                </a:cubicBezTo>
                <a:cubicBezTo>
                  <a:pt x="3222" y="101"/>
                  <a:pt x="3279" y="111"/>
                  <a:pt x="3336" y="121"/>
                </a:cubicBezTo>
              </a:path>
            </a:pathLst>
          </a:custGeom>
          <a:ln>
            <a:headEnd/>
            <a:tailEnd/>
          </a:ln>
        </p:spPr>
        <p:style>
          <a:lnRef idx="3">
            <a:schemeClr val="accent5"/>
          </a:lnRef>
          <a:fillRef idx="0">
            <a:schemeClr val="accent5"/>
          </a:fillRef>
          <a:effectRef idx="2">
            <a:schemeClr val="accent5"/>
          </a:effectRef>
          <a:fontRef idx="minor">
            <a:schemeClr val="tx1"/>
          </a:fontRef>
        </p:style>
        <p:txBody>
          <a:bodyPr/>
          <a:lstStyle/>
          <a:p>
            <a:pPr eaLnBrk="1" hangingPunct="1">
              <a:defRPr/>
            </a:pPr>
            <a:endParaRPr lang="fr-FR"/>
          </a:p>
        </p:txBody>
      </p:sp>
      <p:grpSp>
        <p:nvGrpSpPr>
          <p:cNvPr id="30727" name="Group 17">
            <a:extLst>
              <a:ext uri="{FF2B5EF4-FFF2-40B4-BE49-F238E27FC236}">
                <a16:creationId xmlns:a16="http://schemas.microsoft.com/office/drawing/2014/main" id="{E07717A8-0B7D-4200-8EC6-695C74CB25A1}"/>
              </a:ext>
            </a:extLst>
          </p:cNvPr>
          <p:cNvGrpSpPr>
            <a:grpSpLocks/>
          </p:cNvGrpSpPr>
          <p:nvPr/>
        </p:nvGrpSpPr>
        <p:grpSpPr bwMode="auto">
          <a:xfrm>
            <a:off x="2749551" y="2719388"/>
            <a:ext cx="5160963" cy="2386012"/>
            <a:chOff x="984" y="2199"/>
            <a:chExt cx="3612" cy="1671"/>
          </a:xfrm>
        </p:grpSpPr>
        <p:sp>
          <p:nvSpPr>
            <p:cNvPr id="33818" name="Freeform 18">
              <a:extLst>
                <a:ext uri="{FF2B5EF4-FFF2-40B4-BE49-F238E27FC236}">
                  <a16:creationId xmlns:a16="http://schemas.microsoft.com/office/drawing/2014/main" id="{02B2BC92-DD07-4982-8866-6ADF009E5E02}"/>
                </a:ext>
              </a:extLst>
            </p:cNvPr>
            <p:cNvSpPr>
              <a:spLocks/>
            </p:cNvSpPr>
            <p:nvPr/>
          </p:nvSpPr>
          <p:spPr bwMode="auto">
            <a:xfrm>
              <a:off x="1047" y="2199"/>
              <a:ext cx="3549" cy="1611"/>
            </a:xfrm>
            <a:custGeom>
              <a:avLst/>
              <a:gdLst>
                <a:gd name="T0" fmla="*/ 0 w 3549"/>
                <a:gd name="T1" fmla="*/ 0 h 1611"/>
                <a:gd name="T2" fmla="*/ 0 w 3549"/>
                <a:gd name="T3" fmla="*/ 1611 h 1611"/>
                <a:gd name="T4" fmla="*/ 3549 w 3549"/>
                <a:gd name="T5" fmla="*/ 1611 h 1611"/>
                <a:gd name="T6" fmla="*/ 0 60000 65536"/>
                <a:gd name="T7" fmla="*/ 0 60000 65536"/>
                <a:gd name="T8" fmla="*/ 0 60000 65536"/>
                <a:gd name="T9" fmla="*/ 0 w 3549"/>
                <a:gd name="T10" fmla="*/ 0 h 1611"/>
                <a:gd name="T11" fmla="*/ 3549 w 3549"/>
                <a:gd name="T12" fmla="*/ 1611 h 1611"/>
              </a:gdLst>
              <a:ahLst/>
              <a:cxnLst>
                <a:cxn ang="T6">
                  <a:pos x="T0" y="T1"/>
                </a:cxn>
                <a:cxn ang="T7">
                  <a:pos x="T2" y="T3"/>
                </a:cxn>
                <a:cxn ang="T8">
                  <a:pos x="T4" y="T5"/>
                </a:cxn>
              </a:cxnLst>
              <a:rect l="T9" t="T10" r="T11" b="T12"/>
              <a:pathLst>
                <a:path w="3549" h="1611">
                  <a:moveTo>
                    <a:pt x="0" y="0"/>
                  </a:moveTo>
                  <a:lnTo>
                    <a:pt x="0" y="1611"/>
                  </a:lnTo>
                  <a:lnTo>
                    <a:pt x="3549" y="1611"/>
                  </a:lnTo>
                </a:path>
              </a:pathLst>
            </a:custGeom>
            <a:ln>
              <a:headEnd/>
              <a:tailEnd/>
            </a:ln>
          </p:spPr>
          <p:style>
            <a:lnRef idx="3">
              <a:schemeClr val="accent3"/>
            </a:lnRef>
            <a:fillRef idx="0">
              <a:schemeClr val="accent3"/>
            </a:fillRef>
            <a:effectRef idx="2">
              <a:schemeClr val="accent3"/>
            </a:effectRef>
            <a:fontRef idx="minor">
              <a:schemeClr val="tx1"/>
            </a:fontRef>
          </p:style>
          <p:txBody>
            <a:bodyPr/>
            <a:lstStyle/>
            <a:p>
              <a:pPr eaLnBrk="1" hangingPunct="1">
                <a:defRPr/>
              </a:pPr>
              <a:endParaRPr lang="fr-FR" dirty="0"/>
            </a:p>
          </p:txBody>
        </p:sp>
        <p:grpSp>
          <p:nvGrpSpPr>
            <p:cNvPr id="30746" name="Group 19">
              <a:extLst>
                <a:ext uri="{FF2B5EF4-FFF2-40B4-BE49-F238E27FC236}">
                  <a16:creationId xmlns:a16="http://schemas.microsoft.com/office/drawing/2014/main" id="{96CB6C6C-5DFC-4584-9AA7-8D3206A930F4}"/>
                </a:ext>
              </a:extLst>
            </p:cNvPr>
            <p:cNvGrpSpPr>
              <a:grpSpLocks/>
            </p:cNvGrpSpPr>
            <p:nvPr/>
          </p:nvGrpSpPr>
          <p:grpSpPr bwMode="auto">
            <a:xfrm>
              <a:off x="984" y="2265"/>
              <a:ext cx="57" cy="1431"/>
              <a:chOff x="984" y="2265"/>
              <a:chExt cx="57" cy="1431"/>
            </a:xfrm>
          </p:grpSpPr>
          <p:sp>
            <p:nvSpPr>
              <p:cNvPr id="30752" name="Line 20">
                <a:extLst>
                  <a:ext uri="{FF2B5EF4-FFF2-40B4-BE49-F238E27FC236}">
                    <a16:creationId xmlns:a16="http://schemas.microsoft.com/office/drawing/2014/main" id="{EB969484-24BF-463D-9B4A-C03DB009DBB0}"/>
                  </a:ext>
                </a:extLst>
              </p:cNvPr>
              <p:cNvSpPr>
                <a:spLocks noChangeShapeType="1"/>
              </p:cNvSpPr>
              <p:nvPr/>
            </p:nvSpPr>
            <p:spPr bwMode="auto">
              <a:xfrm flipH="1">
                <a:off x="984" y="3696"/>
                <a:ext cx="57"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3" name="Line 21">
                <a:extLst>
                  <a:ext uri="{FF2B5EF4-FFF2-40B4-BE49-F238E27FC236}">
                    <a16:creationId xmlns:a16="http://schemas.microsoft.com/office/drawing/2014/main" id="{CB0E09F2-AEC0-45A8-83B9-6F48094A2909}"/>
                  </a:ext>
                </a:extLst>
              </p:cNvPr>
              <p:cNvSpPr>
                <a:spLocks noChangeShapeType="1"/>
              </p:cNvSpPr>
              <p:nvPr/>
            </p:nvSpPr>
            <p:spPr bwMode="auto">
              <a:xfrm flipH="1">
                <a:off x="984" y="3219"/>
                <a:ext cx="57"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4" name="Line 22">
                <a:extLst>
                  <a:ext uri="{FF2B5EF4-FFF2-40B4-BE49-F238E27FC236}">
                    <a16:creationId xmlns:a16="http://schemas.microsoft.com/office/drawing/2014/main" id="{BD0E09D6-A936-4149-B443-958AB2D3E270}"/>
                  </a:ext>
                </a:extLst>
              </p:cNvPr>
              <p:cNvSpPr>
                <a:spLocks noChangeShapeType="1"/>
              </p:cNvSpPr>
              <p:nvPr/>
            </p:nvSpPr>
            <p:spPr bwMode="auto">
              <a:xfrm flipH="1">
                <a:off x="984" y="2739"/>
                <a:ext cx="57"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5" name="Line 23">
                <a:extLst>
                  <a:ext uri="{FF2B5EF4-FFF2-40B4-BE49-F238E27FC236}">
                    <a16:creationId xmlns:a16="http://schemas.microsoft.com/office/drawing/2014/main" id="{8505A968-8A72-4F99-9A34-0B2A42C46671}"/>
                  </a:ext>
                </a:extLst>
              </p:cNvPr>
              <p:cNvSpPr>
                <a:spLocks noChangeShapeType="1"/>
              </p:cNvSpPr>
              <p:nvPr/>
            </p:nvSpPr>
            <p:spPr bwMode="auto">
              <a:xfrm flipH="1">
                <a:off x="984" y="2265"/>
                <a:ext cx="57"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30747" name="Group 24">
              <a:extLst>
                <a:ext uri="{FF2B5EF4-FFF2-40B4-BE49-F238E27FC236}">
                  <a16:creationId xmlns:a16="http://schemas.microsoft.com/office/drawing/2014/main" id="{CC0A8372-AB69-4F09-A671-B3E59ED493A9}"/>
                </a:ext>
              </a:extLst>
            </p:cNvPr>
            <p:cNvGrpSpPr>
              <a:grpSpLocks/>
            </p:cNvGrpSpPr>
            <p:nvPr/>
          </p:nvGrpSpPr>
          <p:grpSpPr bwMode="auto">
            <a:xfrm>
              <a:off x="1110" y="3813"/>
              <a:ext cx="3430" cy="57"/>
              <a:chOff x="1110" y="3813"/>
              <a:chExt cx="3430" cy="57"/>
            </a:xfrm>
          </p:grpSpPr>
          <p:sp>
            <p:nvSpPr>
              <p:cNvPr id="30748" name="Line 25">
                <a:extLst>
                  <a:ext uri="{FF2B5EF4-FFF2-40B4-BE49-F238E27FC236}">
                    <a16:creationId xmlns:a16="http://schemas.microsoft.com/office/drawing/2014/main" id="{BBCC7F43-B8E8-4465-A534-9159666A764A}"/>
                  </a:ext>
                </a:extLst>
              </p:cNvPr>
              <p:cNvSpPr>
                <a:spLocks noChangeShapeType="1"/>
              </p:cNvSpPr>
              <p:nvPr/>
            </p:nvSpPr>
            <p:spPr bwMode="auto">
              <a:xfrm flipH="1">
                <a:off x="1110" y="3813"/>
                <a:ext cx="0" cy="5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9" name="Line 26">
                <a:extLst>
                  <a:ext uri="{FF2B5EF4-FFF2-40B4-BE49-F238E27FC236}">
                    <a16:creationId xmlns:a16="http://schemas.microsoft.com/office/drawing/2014/main" id="{A4523D6D-1BFA-4953-AF7E-EE47121E4D70}"/>
                  </a:ext>
                </a:extLst>
              </p:cNvPr>
              <p:cNvSpPr>
                <a:spLocks noChangeShapeType="1"/>
              </p:cNvSpPr>
              <p:nvPr/>
            </p:nvSpPr>
            <p:spPr bwMode="auto">
              <a:xfrm flipH="1">
                <a:off x="2253" y="3813"/>
                <a:ext cx="0" cy="5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0" name="Line 27">
                <a:extLst>
                  <a:ext uri="{FF2B5EF4-FFF2-40B4-BE49-F238E27FC236}">
                    <a16:creationId xmlns:a16="http://schemas.microsoft.com/office/drawing/2014/main" id="{379F22E0-BDB8-4B26-AFA9-126C2A06CAFA}"/>
                  </a:ext>
                </a:extLst>
              </p:cNvPr>
              <p:cNvSpPr>
                <a:spLocks noChangeShapeType="1"/>
              </p:cNvSpPr>
              <p:nvPr/>
            </p:nvSpPr>
            <p:spPr bwMode="auto">
              <a:xfrm flipH="1">
                <a:off x="3396" y="3813"/>
                <a:ext cx="0" cy="5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1" name="Line 28">
                <a:extLst>
                  <a:ext uri="{FF2B5EF4-FFF2-40B4-BE49-F238E27FC236}">
                    <a16:creationId xmlns:a16="http://schemas.microsoft.com/office/drawing/2014/main" id="{1532A542-EC7E-4935-A30E-C2F84994A4E9}"/>
                  </a:ext>
                </a:extLst>
              </p:cNvPr>
              <p:cNvSpPr>
                <a:spLocks noChangeShapeType="1"/>
              </p:cNvSpPr>
              <p:nvPr/>
            </p:nvSpPr>
            <p:spPr bwMode="auto">
              <a:xfrm flipH="1">
                <a:off x="4540" y="3813"/>
                <a:ext cx="0" cy="5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30728" name="Group 29">
            <a:extLst>
              <a:ext uri="{FF2B5EF4-FFF2-40B4-BE49-F238E27FC236}">
                <a16:creationId xmlns:a16="http://schemas.microsoft.com/office/drawing/2014/main" id="{DB1CCF4C-1E6A-463E-854D-337CCC4F1714}"/>
              </a:ext>
            </a:extLst>
          </p:cNvPr>
          <p:cNvGrpSpPr>
            <a:grpSpLocks/>
          </p:cNvGrpSpPr>
          <p:nvPr/>
        </p:nvGrpSpPr>
        <p:grpSpPr bwMode="auto">
          <a:xfrm>
            <a:off x="2368752" y="2724150"/>
            <a:ext cx="358573" cy="2214241"/>
            <a:chOff x="721" y="2206"/>
            <a:chExt cx="252" cy="1552"/>
          </a:xfrm>
        </p:grpSpPr>
        <p:sp>
          <p:nvSpPr>
            <p:cNvPr id="30741" name="Text Box 30">
              <a:extLst>
                <a:ext uri="{FF2B5EF4-FFF2-40B4-BE49-F238E27FC236}">
                  <a16:creationId xmlns:a16="http://schemas.microsoft.com/office/drawing/2014/main" id="{5368C596-ABBC-41CE-9BD4-69734D4264C1}"/>
                </a:ext>
              </a:extLst>
            </p:cNvPr>
            <p:cNvSpPr txBox="1">
              <a:spLocks noChangeArrowheads="1"/>
            </p:cNvSpPr>
            <p:nvPr/>
          </p:nvSpPr>
          <p:spPr bwMode="auto">
            <a:xfrm>
              <a:off x="767" y="2206"/>
              <a:ext cx="20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defTabSz="82232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defTabSz="8223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defTabSz="822325">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defTabSz="822325">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defTabSz="822325">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r>
                <a:rPr lang="fr-FR" altLang="fr-FR" sz="1100">
                  <a:cs typeface="Arial" panose="020B0604020202020204" pitchFamily="34" charset="0"/>
                  <a:sym typeface="Gill Sans"/>
                </a:rPr>
                <a:t>.0002</a:t>
              </a:r>
            </a:p>
          </p:txBody>
        </p:sp>
        <p:sp>
          <p:nvSpPr>
            <p:cNvPr id="30742" name="Text Box 31">
              <a:extLst>
                <a:ext uri="{FF2B5EF4-FFF2-40B4-BE49-F238E27FC236}">
                  <a16:creationId xmlns:a16="http://schemas.microsoft.com/office/drawing/2014/main" id="{9AEA0605-FE8A-46A3-867B-BBC2EB26188A}"/>
                </a:ext>
              </a:extLst>
            </p:cNvPr>
            <p:cNvSpPr txBox="1">
              <a:spLocks noChangeArrowheads="1"/>
            </p:cNvSpPr>
            <p:nvPr/>
          </p:nvSpPr>
          <p:spPr bwMode="auto">
            <a:xfrm>
              <a:off x="721" y="2681"/>
              <a:ext cx="25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defTabSz="82232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defTabSz="8223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defTabSz="822325">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defTabSz="822325">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defTabSz="822325">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r>
                <a:rPr lang="fr-FR" altLang="fr-FR" sz="1100">
                  <a:cs typeface="Arial" panose="020B0604020202020204" pitchFamily="34" charset="0"/>
                  <a:sym typeface="Gill Sans"/>
                </a:rPr>
                <a:t>.00015</a:t>
              </a:r>
            </a:p>
          </p:txBody>
        </p:sp>
        <p:sp>
          <p:nvSpPr>
            <p:cNvPr id="30743" name="Text Box 32">
              <a:extLst>
                <a:ext uri="{FF2B5EF4-FFF2-40B4-BE49-F238E27FC236}">
                  <a16:creationId xmlns:a16="http://schemas.microsoft.com/office/drawing/2014/main" id="{FF3BE2ED-7233-4E8F-9B11-713FC2F19545}"/>
                </a:ext>
              </a:extLst>
            </p:cNvPr>
            <p:cNvSpPr txBox="1">
              <a:spLocks noChangeArrowheads="1"/>
            </p:cNvSpPr>
            <p:nvPr/>
          </p:nvSpPr>
          <p:spPr bwMode="auto">
            <a:xfrm>
              <a:off x="767" y="3154"/>
              <a:ext cx="20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defTabSz="82232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defTabSz="8223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defTabSz="822325">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defTabSz="822325">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defTabSz="822325">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r>
                <a:rPr lang="fr-FR" altLang="fr-FR" sz="1100">
                  <a:cs typeface="Arial" panose="020B0604020202020204" pitchFamily="34" charset="0"/>
                  <a:sym typeface="Gill Sans"/>
                </a:rPr>
                <a:t>.0001</a:t>
              </a:r>
            </a:p>
          </p:txBody>
        </p:sp>
        <p:sp>
          <p:nvSpPr>
            <p:cNvPr id="30744" name="Text Box 33">
              <a:extLst>
                <a:ext uri="{FF2B5EF4-FFF2-40B4-BE49-F238E27FC236}">
                  <a16:creationId xmlns:a16="http://schemas.microsoft.com/office/drawing/2014/main" id="{76A64ED8-F3C4-4FD6-8587-5C082C9EE998}"/>
                </a:ext>
              </a:extLst>
            </p:cNvPr>
            <p:cNvSpPr txBox="1">
              <a:spLocks noChangeArrowheads="1"/>
            </p:cNvSpPr>
            <p:nvPr/>
          </p:nvSpPr>
          <p:spPr bwMode="auto">
            <a:xfrm>
              <a:off x="721" y="3639"/>
              <a:ext cx="25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defTabSz="82232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defTabSz="8223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defTabSz="822325">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defTabSz="822325">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defTabSz="822325">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r>
                <a:rPr lang="fr-FR" altLang="fr-FR" sz="1100">
                  <a:cs typeface="Arial" panose="020B0604020202020204" pitchFamily="34" charset="0"/>
                  <a:sym typeface="Gill Sans"/>
                </a:rPr>
                <a:t>.00005</a:t>
              </a:r>
            </a:p>
          </p:txBody>
        </p:sp>
      </p:grpSp>
      <p:sp>
        <p:nvSpPr>
          <p:cNvPr id="30729" name="Text Box 34">
            <a:extLst>
              <a:ext uri="{FF2B5EF4-FFF2-40B4-BE49-F238E27FC236}">
                <a16:creationId xmlns:a16="http://schemas.microsoft.com/office/drawing/2014/main" id="{EFCEA46A-EF94-4BA0-AFEB-6DFAABC37BEB}"/>
              </a:ext>
            </a:extLst>
          </p:cNvPr>
          <p:cNvSpPr txBox="1">
            <a:spLocks noChangeArrowheads="1"/>
          </p:cNvSpPr>
          <p:nvPr/>
        </p:nvSpPr>
        <p:spPr bwMode="auto">
          <a:xfrm>
            <a:off x="3370263" y="2678114"/>
            <a:ext cx="7667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defTabSz="82232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defTabSz="8223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defTabSz="822325">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defTabSz="822325">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defTabSz="822325">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1300">
                <a:solidFill>
                  <a:srgbClr val="CC0099"/>
                </a:solidFill>
                <a:cs typeface="Arial" panose="020B0604020202020204" pitchFamily="34" charset="0"/>
                <a:sym typeface="Gill Sans"/>
              </a:rPr>
              <a:t>Anti-TNF</a:t>
            </a:r>
            <a:r>
              <a:rPr lang="fr-FR" altLang="fr-FR" sz="1300">
                <a:solidFill>
                  <a:srgbClr val="CC0099"/>
                </a:solidFill>
                <a:cs typeface="Arial" panose="020B0604020202020204" pitchFamily="34" charset="0"/>
                <a:sym typeface="Symbol" panose="05050102010706020507" pitchFamily="18" charset="2"/>
              </a:rPr>
              <a:t></a:t>
            </a:r>
          </a:p>
        </p:txBody>
      </p:sp>
      <p:sp>
        <p:nvSpPr>
          <p:cNvPr id="17418" name="Text Box 35">
            <a:extLst>
              <a:ext uri="{FF2B5EF4-FFF2-40B4-BE49-F238E27FC236}">
                <a16:creationId xmlns:a16="http://schemas.microsoft.com/office/drawing/2014/main" id="{3C38B6C3-5A73-4ECD-80D5-A2F7D141395D}"/>
              </a:ext>
            </a:extLst>
          </p:cNvPr>
          <p:cNvSpPr txBox="1">
            <a:spLocks noChangeArrowheads="1"/>
          </p:cNvSpPr>
          <p:nvPr/>
        </p:nvSpPr>
        <p:spPr bwMode="auto">
          <a:xfrm>
            <a:off x="7939088" y="4406901"/>
            <a:ext cx="679450" cy="277813"/>
          </a:xfrm>
          <a:prstGeom prst="rect">
            <a:avLst/>
          </a:prstGeom>
          <a:noFill/>
          <a:ln>
            <a:noFill/>
          </a:ln>
        </p:spPr>
        <p:txBody>
          <a:bodyPr wrap="none" lIns="0" tIns="0" rIns="0" bIns="0">
            <a:spAutoFit/>
          </a:bodyPr>
          <a:lstStyle>
            <a:lvl1pPr defTabSz="822325" eaLnBrk="0" hangingPunct="0">
              <a:defRPr sz="3600">
                <a:solidFill>
                  <a:schemeClr val="tx1"/>
                </a:solidFill>
                <a:latin typeface="Arial" pitchFamily="34" charset="0"/>
                <a:cs typeface="Arial" pitchFamily="34" charset="0"/>
              </a:defRPr>
            </a:lvl1pPr>
            <a:lvl2pPr marL="742950" indent="-285750" defTabSz="822325" eaLnBrk="0" hangingPunct="0">
              <a:defRPr sz="3600">
                <a:solidFill>
                  <a:schemeClr val="tx1"/>
                </a:solidFill>
                <a:latin typeface="Arial" pitchFamily="34" charset="0"/>
                <a:cs typeface="Arial" pitchFamily="34" charset="0"/>
              </a:defRPr>
            </a:lvl2pPr>
            <a:lvl3pPr marL="1143000" indent="-228600" defTabSz="822325" eaLnBrk="0" hangingPunct="0">
              <a:defRPr sz="3600">
                <a:solidFill>
                  <a:schemeClr val="tx1"/>
                </a:solidFill>
                <a:latin typeface="Arial" pitchFamily="34" charset="0"/>
                <a:cs typeface="Arial" pitchFamily="34" charset="0"/>
              </a:defRPr>
            </a:lvl3pPr>
            <a:lvl4pPr marL="1600200" indent="-228600" defTabSz="822325" eaLnBrk="0" hangingPunct="0">
              <a:defRPr sz="3600">
                <a:solidFill>
                  <a:schemeClr val="tx1"/>
                </a:solidFill>
                <a:latin typeface="Arial" pitchFamily="34" charset="0"/>
                <a:cs typeface="Arial" pitchFamily="34" charset="0"/>
              </a:defRPr>
            </a:lvl4pPr>
            <a:lvl5pPr marL="2057400" indent="-228600" defTabSz="822325" eaLnBrk="0" hangingPunct="0">
              <a:defRPr sz="3600">
                <a:solidFill>
                  <a:schemeClr val="tx1"/>
                </a:solidFill>
                <a:latin typeface="Arial" pitchFamily="34" charset="0"/>
                <a:cs typeface="Arial" pitchFamily="34" charset="0"/>
              </a:defRPr>
            </a:lvl5pPr>
            <a:lvl6pPr marL="2514600" indent="-228600" defTabSz="822325"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defTabSz="822325"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defTabSz="822325"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defTabSz="822325"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defRPr/>
            </a:pPr>
            <a:r>
              <a:rPr lang="fr-FR" sz="1800" dirty="0">
                <a:solidFill>
                  <a:schemeClr val="tx1">
                    <a:lumMod val="85000"/>
                  </a:schemeClr>
                </a:solidFill>
                <a:sym typeface="Gill Sans" charset="0"/>
              </a:rPr>
              <a:t>DMAR</a:t>
            </a:r>
            <a:endParaRPr lang="fr-FR" sz="1800" dirty="0">
              <a:solidFill>
                <a:schemeClr val="tx1">
                  <a:lumMod val="85000"/>
                </a:schemeClr>
              </a:solidFill>
              <a:latin typeface="Symbol" pitchFamily="18" charset="2"/>
              <a:sym typeface="Symbol" pitchFamily="18" charset="2"/>
            </a:endParaRPr>
          </a:p>
        </p:txBody>
      </p:sp>
      <p:sp>
        <p:nvSpPr>
          <p:cNvPr id="30731" name="Text Box 36">
            <a:extLst>
              <a:ext uri="{FF2B5EF4-FFF2-40B4-BE49-F238E27FC236}">
                <a16:creationId xmlns:a16="http://schemas.microsoft.com/office/drawing/2014/main" id="{D0C36719-3CFF-4395-83F4-6673BA9FD04C}"/>
              </a:ext>
            </a:extLst>
          </p:cNvPr>
          <p:cNvSpPr txBox="1">
            <a:spLocks noChangeArrowheads="1"/>
          </p:cNvSpPr>
          <p:nvPr/>
        </p:nvSpPr>
        <p:spPr bwMode="auto">
          <a:xfrm>
            <a:off x="7967664" y="4059239"/>
            <a:ext cx="268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1800">
                <a:solidFill>
                  <a:srgbClr val="FF6600"/>
                </a:solidFill>
                <a:latin typeface="Arial" panose="020B0604020202020204" pitchFamily="34" charset="0"/>
                <a:cs typeface="Arial" panose="020B0604020202020204" pitchFamily="34" charset="0"/>
              </a:rPr>
              <a:t>ETA (RR* = 4,1 </a:t>
            </a:r>
            <a:r>
              <a:rPr lang="en-US" altLang="fr-FR" sz="1800">
                <a:solidFill>
                  <a:srgbClr val="FF6600"/>
                </a:solidFill>
                <a:latin typeface="Arial" panose="020B0604020202020204" pitchFamily="34" charset="0"/>
                <a:cs typeface="Arial" panose="020B0604020202020204" pitchFamily="34" charset="0"/>
              </a:rPr>
              <a:t>[</a:t>
            </a:r>
            <a:r>
              <a:rPr lang="fr-FR" altLang="fr-FR" sz="1800">
                <a:solidFill>
                  <a:srgbClr val="FF6600"/>
                </a:solidFill>
                <a:latin typeface="Arial" panose="020B0604020202020204" pitchFamily="34" charset="0"/>
                <a:cs typeface="Arial" panose="020B0604020202020204" pitchFamily="34" charset="0"/>
              </a:rPr>
              <a:t>1,5-10,8</a:t>
            </a:r>
            <a:r>
              <a:rPr lang="en-US" altLang="fr-FR" sz="1800">
                <a:solidFill>
                  <a:srgbClr val="FF6600"/>
                </a:solidFill>
                <a:latin typeface="Arial" panose="020B0604020202020204" pitchFamily="34" charset="0"/>
                <a:cs typeface="Arial" panose="020B0604020202020204" pitchFamily="34" charset="0"/>
              </a:rPr>
              <a:t>])</a:t>
            </a:r>
            <a:endParaRPr lang="fr-FR" altLang="fr-FR" sz="1800" baseline="30000">
              <a:solidFill>
                <a:srgbClr val="FF6600"/>
              </a:solidFill>
              <a:latin typeface="Arial" panose="020B0604020202020204" pitchFamily="34" charset="0"/>
              <a:cs typeface="Arial" panose="020B0604020202020204" pitchFamily="34" charset="0"/>
            </a:endParaRPr>
          </a:p>
        </p:txBody>
      </p:sp>
      <p:sp>
        <p:nvSpPr>
          <p:cNvPr id="30732" name="Text Box 37">
            <a:extLst>
              <a:ext uri="{FF2B5EF4-FFF2-40B4-BE49-F238E27FC236}">
                <a16:creationId xmlns:a16="http://schemas.microsoft.com/office/drawing/2014/main" id="{43A5CA12-2FE7-4DC1-9AD5-F9C764A523A0}"/>
              </a:ext>
            </a:extLst>
          </p:cNvPr>
          <p:cNvSpPr txBox="1">
            <a:spLocks noChangeArrowheads="1"/>
          </p:cNvSpPr>
          <p:nvPr/>
        </p:nvSpPr>
        <p:spPr bwMode="auto">
          <a:xfrm>
            <a:off x="7967664" y="3716338"/>
            <a:ext cx="27082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1800">
                <a:latin typeface="Arial" panose="020B0604020202020204" pitchFamily="34" charset="0"/>
                <a:cs typeface="Arial" panose="020B0604020202020204" pitchFamily="34" charset="0"/>
              </a:rPr>
              <a:t>ADA (RR* = 3,9 </a:t>
            </a:r>
            <a:r>
              <a:rPr lang="en-US" altLang="fr-FR" sz="1800">
                <a:latin typeface="Arial" panose="020B0604020202020204" pitchFamily="34" charset="0"/>
                <a:cs typeface="Arial" panose="020B0604020202020204" pitchFamily="34" charset="0"/>
              </a:rPr>
              <a:t>[</a:t>
            </a:r>
            <a:r>
              <a:rPr lang="fr-FR" altLang="fr-FR" sz="1800">
                <a:latin typeface="Arial" panose="020B0604020202020204" pitchFamily="34" charset="0"/>
                <a:cs typeface="Arial" panose="020B0604020202020204" pitchFamily="34" charset="0"/>
              </a:rPr>
              <a:t>1,3-11,2</a:t>
            </a:r>
            <a:r>
              <a:rPr lang="en-US" altLang="fr-FR" sz="1800">
                <a:latin typeface="Arial" panose="020B0604020202020204" pitchFamily="34" charset="0"/>
                <a:cs typeface="Arial" panose="020B0604020202020204" pitchFamily="34" charset="0"/>
              </a:rPr>
              <a:t>])</a:t>
            </a:r>
            <a:endParaRPr lang="fr-FR" altLang="fr-FR" sz="1800" baseline="30000">
              <a:latin typeface="Arial" panose="020B0604020202020204" pitchFamily="34" charset="0"/>
              <a:cs typeface="Arial" panose="020B0604020202020204" pitchFamily="34" charset="0"/>
            </a:endParaRPr>
          </a:p>
        </p:txBody>
      </p:sp>
      <p:sp>
        <p:nvSpPr>
          <p:cNvPr id="30733" name="Text Box 38">
            <a:extLst>
              <a:ext uri="{FF2B5EF4-FFF2-40B4-BE49-F238E27FC236}">
                <a16:creationId xmlns:a16="http://schemas.microsoft.com/office/drawing/2014/main" id="{D93A2973-7527-4EA1-B9EB-0F569F481759}"/>
              </a:ext>
            </a:extLst>
          </p:cNvPr>
          <p:cNvSpPr txBox="1">
            <a:spLocks noChangeArrowheads="1"/>
          </p:cNvSpPr>
          <p:nvPr/>
        </p:nvSpPr>
        <p:spPr bwMode="auto">
          <a:xfrm>
            <a:off x="7967663" y="3451226"/>
            <a:ext cx="263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1800">
                <a:solidFill>
                  <a:schemeClr val="accent1"/>
                </a:solidFill>
                <a:latin typeface="Arial" panose="020B0604020202020204" pitchFamily="34" charset="0"/>
                <a:cs typeface="Arial" panose="020B0604020202020204" pitchFamily="34" charset="0"/>
              </a:rPr>
              <a:t>INF (RR* = 5,6 </a:t>
            </a:r>
            <a:r>
              <a:rPr lang="en-US" altLang="fr-FR" sz="1800">
                <a:solidFill>
                  <a:schemeClr val="accent1"/>
                </a:solidFill>
                <a:latin typeface="Arial" panose="020B0604020202020204" pitchFamily="34" charset="0"/>
                <a:cs typeface="Arial" panose="020B0604020202020204" pitchFamily="34" charset="0"/>
              </a:rPr>
              <a:t>[</a:t>
            </a:r>
            <a:r>
              <a:rPr lang="fr-FR" altLang="fr-FR" sz="1800">
                <a:solidFill>
                  <a:schemeClr val="accent1"/>
                </a:solidFill>
                <a:latin typeface="Arial" panose="020B0604020202020204" pitchFamily="34" charset="0"/>
                <a:cs typeface="Arial" panose="020B0604020202020204" pitchFamily="34" charset="0"/>
              </a:rPr>
              <a:t>2,1-15,1</a:t>
            </a:r>
            <a:r>
              <a:rPr lang="en-US" altLang="fr-FR" sz="1800">
                <a:solidFill>
                  <a:schemeClr val="accent1"/>
                </a:solidFill>
                <a:latin typeface="Arial" panose="020B0604020202020204" pitchFamily="34" charset="0"/>
                <a:cs typeface="Arial" panose="020B0604020202020204" pitchFamily="34" charset="0"/>
              </a:rPr>
              <a:t>])</a:t>
            </a:r>
          </a:p>
        </p:txBody>
      </p:sp>
      <p:sp>
        <p:nvSpPr>
          <p:cNvPr id="30734" name="Text Box 39">
            <a:extLst>
              <a:ext uri="{FF2B5EF4-FFF2-40B4-BE49-F238E27FC236}">
                <a16:creationId xmlns:a16="http://schemas.microsoft.com/office/drawing/2014/main" id="{F33E52E9-8996-4FBB-B580-16388796DC57}"/>
              </a:ext>
            </a:extLst>
          </p:cNvPr>
          <p:cNvSpPr txBox="1">
            <a:spLocks noChangeArrowheads="1"/>
          </p:cNvSpPr>
          <p:nvPr/>
        </p:nvSpPr>
        <p:spPr bwMode="auto">
          <a:xfrm>
            <a:off x="8080376" y="5110164"/>
            <a:ext cx="15036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1100">
                <a:cs typeface="Arial" panose="020B0604020202020204" pitchFamily="34" charset="0"/>
              </a:rPr>
              <a:t>Durée du traitement (jours)</a:t>
            </a:r>
            <a:endParaRPr lang="fr-FR" altLang="fr-FR" sz="1100" baseline="30000">
              <a:cs typeface="Arial" panose="020B0604020202020204" pitchFamily="34" charset="0"/>
            </a:endParaRPr>
          </a:p>
        </p:txBody>
      </p:sp>
      <p:sp>
        <p:nvSpPr>
          <p:cNvPr id="30735" name="Text Box 40">
            <a:extLst>
              <a:ext uri="{FF2B5EF4-FFF2-40B4-BE49-F238E27FC236}">
                <a16:creationId xmlns:a16="http://schemas.microsoft.com/office/drawing/2014/main" id="{04319439-F505-49FF-9923-BF9ADF9A2E3E}"/>
              </a:ext>
            </a:extLst>
          </p:cNvPr>
          <p:cNvSpPr txBox="1">
            <a:spLocks/>
          </p:cNvSpPr>
          <p:nvPr/>
        </p:nvSpPr>
        <p:spPr bwMode="auto">
          <a:xfrm>
            <a:off x="7896225" y="3098801"/>
            <a:ext cx="216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82232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defTabSz="8223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defTabSz="822325">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defTabSz="822325">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defTabSz="822325">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2000">
                <a:latin typeface="Arial" panose="020B0604020202020204" pitchFamily="34" charset="0"/>
                <a:cs typeface="Arial" panose="020B0604020202020204" pitchFamily="34" charset="0"/>
                <a:sym typeface="Gill Sans"/>
              </a:rPr>
              <a:t>Dans les 90 jours </a:t>
            </a:r>
            <a:r>
              <a:rPr lang="fr-FR" altLang="fr-FR" sz="1800">
                <a:cs typeface="Arial" panose="020B0604020202020204" pitchFamily="34" charset="0"/>
                <a:sym typeface="Gill Sans"/>
              </a:rPr>
              <a:t>: </a:t>
            </a:r>
            <a:endParaRPr lang="en-US" altLang="fr-FR" sz="1800">
              <a:cs typeface="Arial" panose="020B0604020202020204" pitchFamily="34" charset="0"/>
              <a:sym typeface="Gill Sans"/>
            </a:endParaRPr>
          </a:p>
        </p:txBody>
      </p:sp>
      <p:sp>
        <p:nvSpPr>
          <p:cNvPr id="30736" name="Text Box 41">
            <a:extLst>
              <a:ext uri="{FF2B5EF4-FFF2-40B4-BE49-F238E27FC236}">
                <a16:creationId xmlns:a16="http://schemas.microsoft.com/office/drawing/2014/main" id="{8FA9ABF1-09EE-4688-BB8A-2C85DD26A986}"/>
              </a:ext>
            </a:extLst>
          </p:cNvPr>
          <p:cNvSpPr txBox="1">
            <a:spLocks noChangeArrowheads="1"/>
          </p:cNvSpPr>
          <p:nvPr/>
        </p:nvSpPr>
        <p:spPr bwMode="auto">
          <a:xfrm>
            <a:off x="2889727" y="5110164"/>
            <a:ext cx="657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fr-FR" altLang="fr-FR" sz="1100">
                <a:cs typeface="Arial" panose="020B0604020202020204" pitchFamily="34" charset="0"/>
              </a:rPr>
              <a:t>0</a:t>
            </a:r>
            <a:endParaRPr lang="fr-FR" altLang="fr-FR" sz="1100" baseline="30000">
              <a:cs typeface="Arial" panose="020B0604020202020204" pitchFamily="34" charset="0"/>
            </a:endParaRPr>
          </a:p>
        </p:txBody>
      </p:sp>
      <p:sp>
        <p:nvSpPr>
          <p:cNvPr id="30737" name="Text Box 42">
            <a:extLst>
              <a:ext uri="{FF2B5EF4-FFF2-40B4-BE49-F238E27FC236}">
                <a16:creationId xmlns:a16="http://schemas.microsoft.com/office/drawing/2014/main" id="{34B3F95C-F24F-44F9-8B7F-F05D77898EB4}"/>
              </a:ext>
            </a:extLst>
          </p:cNvPr>
          <p:cNvSpPr txBox="1">
            <a:spLocks noChangeArrowheads="1"/>
          </p:cNvSpPr>
          <p:nvPr/>
        </p:nvSpPr>
        <p:spPr bwMode="auto">
          <a:xfrm>
            <a:off x="7734935" y="5111751"/>
            <a:ext cx="1971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fr-FR" altLang="fr-FR" sz="1100">
                <a:cs typeface="Arial" panose="020B0604020202020204" pitchFamily="34" charset="0"/>
              </a:rPr>
              <a:t>600</a:t>
            </a:r>
            <a:endParaRPr lang="fr-FR" altLang="fr-FR" sz="1100" baseline="30000">
              <a:cs typeface="Arial" panose="020B0604020202020204" pitchFamily="34" charset="0"/>
            </a:endParaRPr>
          </a:p>
        </p:txBody>
      </p:sp>
      <p:sp>
        <p:nvSpPr>
          <p:cNvPr id="30738" name="Oval 43">
            <a:extLst>
              <a:ext uri="{FF2B5EF4-FFF2-40B4-BE49-F238E27FC236}">
                <a16:creationId xmlns:a16="http://schemas.microsoft.com/office/drawing/2014/main" id="{634A5DC8-DCF6-4227-84C0-8A618FC27EAD}"/>
              </a:ext>
            </a:extLst>
          </p:cNvPr>
          <p:cNvSpPr>
            <a:spLocks/>
          </p:cNvSpPr>
          <p:nvPr/>
        </p:nvSpPr>
        <p:spPr bwMode="auto">
          <a:xfrm>
            <a:off x="3421064" y="2905125"/>
            <a:ext cx="725487" cy="776288"/>
          </a:xfrm>
          <a:prstGeom prst="ellipse">
            <a:avLst/>
          </a:prstGeom>
          <a:solidFill>
            <a:srgbClr val="FFCCFF">
              <a:alpha val="29803"/>
            </a:srgbClr>
          </a:solidFill>
          <a:ln w="28575">
            <a:solidFill>
              <a:srgbClr val="CC0099"/>
            </a:solidFill>
            <a:round/>
            <a:headEnd/>
            <a:tailEnd/>
          </a:ln>
        </p:spPr>
        <p:txBody>
          <a:bodyPr wrap="none" lIns="82295" tIns="41148" rIns="82295" bIns="41148" anchor="ctr"/>
          <a:lstStyle>
            <a:lvl1pPr defTabSz="82232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defTabSz="8223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defTabSz="822325">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defTabSz="822325">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defTabSz="822325">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defTabSz="822325"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endParaRPr lang="en-US" altLang="fr-FR" sz="1100">
              <a:solidFill>
                <a:schemeClr val="accent2"/>
              </a:solidFill>
              <a:sym typeface="Gill Sans"/>
            </a:endParaRPr>
          </a:p>
        </p:txBody>
      </p:sp>
      <p:sp>
        <p:nvSpPr>
          <p:cNvPr id="17427" name="Rectangle 44">
            <a:extLst>
              <a:ext uri="{FF2B5EF4-FFF2-40B4-BE49-F238E27FC236}">
                <a16:creationId xmlns:a16="http://schemas.microsoft.com/office/drawing/2014/main" id="{AB39A8DF-71D5-42FF-9B87-9930AC5EB5B3}"/>
              </a:ext>
            </a:extLst>
          </p:cNvPr>
          <p:cNvSpPr>
            <a:spLocks noGrp="1" noChangeArrowheads="1"/>
          </p:cNvSpPr>
          <p:nvPr>
            <p:ph type="title" idx="4294967295"/>
          </p:nvPr>
        </p:nvSpPr>
        <p:spPr>
          <a:xfrm>
            <a:off x="621437" y="76200"/>
            <a:ext cx="10537794" cy="1143000"/>
          </a:xfrm>
        </p:spPr>
        <p:txBody>
          <a:bodyPr>
            <a:noAutofit/>
          </a:bodyPr>
          <a:lstStyle/>
          <a:p>
            <a:pPr eaLnBrk="1" hangingPunct="1">
              <a:defRPr/>
            </a:pPr>
            <a:r>
              <a:rPr lang="fr-FR" sz="3600" b="1" dirty="0">
                <a:solidFill>
                  <a:srgbClr val="000099"/>
                </a:solidFill>
                <a:latin typeface="+mn-lt"/>
                <a:cs typeface="Arial" pitchFamily="34" charset="0"/>
              </a:rPr>
              <a:t>Infection sévère sous anti TNF : risque maximal au début du traitement</a:t>
            </a:r>
          </a:p>
        </p:txBody>
      </p:sp>
      <p:sp>
        <p:nvSpPr>
          <p:cNvPr id="30740" name="Text Box 45">
            <a:extLst>
              <a:ext uri="{FF2B5EF4-FFF2-40B4-BE49-F238E27FC236}">
                <a16:creationId xmlns:a16="http://schemas.microsoft.com/office/drawing/2014/main" id="{37CA7F27-D48C-459D-A784-D491EB3DB720}"/>
              </a:ext>
            </a:extLst>
          </p:cNvPr>
          <p:cNvSpPr txBox="1">
            <a:spLocks noChangeArrowheads="1"/>
          </p:cNvSpPr>
          <p:nvPr/>
        </p:nvSpPr>
        <p:spPr bwMode="auto">
          <a:xfrm>
            <a:off x="3614506" y="6477001"/>
            <a:ext cx="6977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r>
              <a:rPr lang="da-DK" altLang="fr-FR" sz="1400" i="1">
                <a:cs typeface="Arial" panose="020B0604020202020204" pitchFamily="34" charset="0"/>
              </a:rPr>
              <a:t>Curtis JR et al. Arthritis Rheum 2007;56:1125-33.  Dixon WG et al. Arthritis Rheum 2007;56:2896-904.</a:t>
            </a:r>
          </a:p>
        </p:txBody>
      </p:sp>
    </p:spTree>
    <p:custDataLst>
      <p:tags r:id="rId1"/>
    </p:custDataLst>
    <p:extLst>
      <p:ext uri="{BB962C8B-B14F-4D97-AF65-F5344CB8AC3E}">
        <p14:creationId xmlns:p14="http://schemas.microsoft.com/office/powerpoint/2010/main" val="553935580"/>
      </p:ext>
    </p:extLst>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862D6E-CCFE-4CA7-94EF-E18B37A3B385}"/>
              </a:ext>
            </a:extLst>
          </p:cNvPr>
          <p:cNvSpPr txBox="1">
            <a:spLocks noChangeArrowheads="1"/>
          </p:cNvSpPr>
          <p:nvPr/>
        </p:nvSpPr>
        <p:spPr>
          <a:xfrm>
            <a:off x="838200" y="365125"/>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3600" b="1">
                <a:solidFill>
                  <a:srgbClr val="000099"/>
                </a:solidFill>
                <a:latin typeface="Arial" pitchFamily="34" charset="0"/>
                <a:cs typeface="Arial" pitchFamily="34" charset="0"/>
              </a:rPr>
              <a:t>Autres biothérapies et tuberculose</a:t>
            </a:r>
            <a:endParaRPr lang="fr-FR" altLang="fr-FR" sz="3600" dirty="0"/>
          </a:p>
        </p:txBody>
      </p:sp>
      <p:pic>
        <p:nvPicPr>
          <p:cNvPr id="7" name="Picture 7" descr="Cover">
            <a:extLst>
              <a:ext uri="{FF2B5EF4-FFF2-40B4-BE49-F238E27FC236}">
                <a16:creationId xmlns:a16="http://schemas.microsoft.com/office/drawing/2014/main" id="{75EBF4CB-E8FA-4E2A-8DDA-98DD94FBAA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7483" y="1690688"/>
            <a:ext cx="5943600" cy="41667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79FCABC-94BB-49C2-B1B1-9C1506EE5FA6}"/>
              </a:ext>
            </a:extLst>
          </p:cNvPr>
          <p:cNvSpPr/>
          <p:nvPr/>
        </p:nvSpPr>
        <p:spPr>
          <a:xfrm>
            <a:off x="838199" y="962664"/>
            <a:ext cx="10258887" cy="646331"/>
          </a:xfrm>
          <a:prstGeom prst="rect">
            <a:avLst/>
          </a:prstGeom>
        </p:spPr>
        <p:txBody>
          <a:bodyPr wrap="square">
            <a:spAutoFit/>
          </a:bodyPr>
          <a:lstStyle/>
          <a:p>
            <a:r>
              <a:rPr lang="en-US" altLang="fr-FR" b="1" dirty="0" err="1">
                <a:latin typeface="Arial" panose="020B0604020202020204" pitchFamily="34" charset="0"/>
                <a:cs typeface="Arial" panose="020B0604020202020204" pitchFamily="34" charset="0"/>
              </a:rPr>
              <a:t>Méta-analyse</a:t>
            </a:r>
            <a:r>
              <a:rPr lang="en-US" altLang="fr-FR" b="1" dirty="0">
                <a:latin typeface="Arial" panose="020B0604020202020204" pitchFamily="34" charset="0"/>
                <a:cs typeface="Arial" panose="020B0604020202020204" pitchFamily="34" charset="0"/>
              </a:rPr>
              <a:t> des </a:t>
            </a:r>
            <a:r>
              <a:rPr lang="en-US" altLang="fr-FR" b="1" dirty="0" err="1">
                <a:latin typeface="Arial" panose="020B0604020202020204" pitchFamily="34" charset="0"/>
                <a:cs typeface="Arial" panose="020B0604020202020204" pitchFamily="34" charset="0"/>
              </a:rPr>
              <a:t>taux</a:t>
            </a:r>
            <a:r>
              <a:rPr lang="en-US" altLang="fr-FR" b="1" dirty="0">
                <a:latin typeface="Arial" panose="020B0604020202020204" pitchFamily="34" charset="0"/>
                <a:cs typeface="Arial" panose="020B0604020202020204" pitchFamily="34" charset="0"/>
              </a:rPr>
              <a:t> </a:t>
            </a:r>
            <a:r>
              <a:rPr lang="en-US" altLang="fr-FR" b="1" dirty="0" err="1">
                <a:latin typeface="Arial" panose="020B0604020202020204" pitchFamily="34" charset="0"/>
                <a:cs typeface="Arial" panose="020B0604020202020204" pitchFamily="34" charset="0"/>
              </a:rPr>
              <a:t>d’incidence</a:t>
            </a:r>
            <a:r>
              <a:rPr lang="en-US" altLang="fr-FR" b="1" dirty="0">
                <a:latin typeface="Arial" panose="020B0604020202020204" pitchFamily="34" charset="0"/>
                <a:cs typeface="Arial" panose="020B0604020202020204" pitchFamily="34" charset="0"/>
              </a:rPr>
              <a:t> de </a:t>
            </a:r>
            <a:r>
              <a:rPr lang="en-US" altLang="fr-FR" b="1" dirty="0" err="1">
                <a:latin typeface="Arial" panose="020B0604020202020204" pitchFamily="34" charset="0"/>
                <a:cs typeface="Arial" panose="020B0604020202020204" pitchFamily="34" charset="0"/>
              </a:rPr>
              <a:t>tuberculose</a:t>
            </a:r>
            <a:r>
              <a:rPr lang="en-US" altLang="fr-FR" b="1" dirty="0">
                <a:latin typeface="Arial" panose="020B0604020202020204" pitchFamily="34" charset="0"/>
                <a:cs typeface="Arial" panose="020B0604020202020204" pitchFamily="34" charset="0"/>
              </a:rPr>
              <a:t> dans les phases d’ extensions des </a:t>
            </a:r>
            <a:r>
              <a:rPr lang="en-US" altLang="fr-FR" b="1" dirty="0" err="1">
                <a:latin typeface="Arial" panose="020B0604020202020204" pitchFamily="34" charset="0"/>
                <a:cs typeface="Arial" panose="020B0604020202020204" pitchFamily="34" charset="0"/>
              </a:rPr>
              <a:t>essais</a:t>
            </a:r>
            <a:r>
              <a:rPr lang="en-US" altLang="fr-FR" b="1" dirty="0">
                <a:latin typeface="Arial" panose="020B0604020202020204" pitchFamily="34" charset="0"/>
                <a:cs typeface="Arial" panose="020B0604020202020204" pitchFamily="34" charset="0"/>
              </a:rPr>
              <a:t> </a:t>
            </a:r>
            <a:r>
              <a:rPr lang="en-US" altLang="fr-FR" b="1" dirty="0" err="1">
                <a:latin typeface="Arial" panose="020B0604020202020204" pitchFamily="34" charset="0"/>
                <a:cs typeface="Arial" panose="020B0604020202020204" pitchFamily="34" charset="0"/>
              </a:rPr>
              <a:t>cliniques</a:t>
            </a:r>
            <a:endParaRPr lang="fr-FR" b="1" dirty="0"/>
          </a:p>
        </p:txBody>
      </p:sp>
      <p:sp>
        <p:nvSpPr>
          <p:cNvPr id="9" name="Rectangle 8">
            <a:extLst>
              <a:ext uri="{FF2B5EF4-FFF2-40B4-BE49-F238E27FC236}">
                <a16:creationId xmlns:a16="http://schemas.microsoft.com/office/drawing/2014/main" id="{BBCC26CD-23D5-49AB-BB92-5DE76482C731}"/>
              </a:ext>
            </a:extLst>
          </p:cNvPr>
          <p:cNvSpPr/>
          <p:nvPr/>
        </p:nvSpPr>
        <p:spPr>
          <a:xfrm>
            <a:off x="3692585" y="6557689"/>
            <a:ext cx="3340466" cy="307777"/>
          </a:xfrm>
          <a:prstGeom prst="rect">
            <a:avLst/>
          </a:prstGeom>
        </p:spPr>
        <p:txBody>
          <a:bodyPr wrap="none">
            <a:spAutoFit/>
          </a:bodyPr>
          <a:lstStyle/>
          <a:p>
            <a:r>
              <a:rPr lang="en-US" altLang="fr-FR" sz="1400" i="1" dirty="0" err="1">
                <a:latin typeface="Garamond" panose="02020404030301010803" pitchFamily="18" charset="0"/>
              </a:rPr>
              <a:t>Souto</a:t>
            </a:r>
            <a:r>
              <a:rPr lang="en-US" altLang="fr-FR" sz="1400" i="1" dirty="0">
                <a:latin typeface="Garamond" panose="02020404030301010803" pitchFamily="18" charset="0"/>
              </a:rPr>
              <a:t> A. Rheumatology 2014;53(10):1872-1885. </a:t>
            </a:r>
            <a:endParaRPr lang="fr-FR" sz="1400" i="1" dirty="0">
              <a:latin typeface="Garamond" panose="02020404030301010803" pitchFamily="18" charset="0"/>
            </a:endParaRPr>
          </a:p>
        </p:txBody>
      </p:sp>
      <p:sp>
        <p:nvSpPr>
          <p:cNvPr id="10" name="Rectangle 9">
            <a:extLst>
              <a:ext uri="{FF2B5EF4-FFF2-40B4-BE49-F238E27FC236}">
                <a16:creationId xmlns:a16="http://schemas.microsoft.com/office/drawing/2014/main" id="{807EBF46-2956-4DC7-BE54-E217D089439E}"/>
              </a:ext>
            </a:extLst>
          </p:cNvPr>
          <p:cNvSpPr/>
          <p:nvPr/>
        </p:nvSpPr>
        <p:spPr>
          <a:xfrm>
            <a:off x="2502172" y="5788242"/>
            <a:ext cx="6384374" cy="769441"/>
          </a:xfrm>
          <a:prstGeom prst="rect">
            <a:avLst/>
          </a:prstGeom>
        </p:spPr>
        <p:txBody>
          <a:bodyPr wrap="square">
            <a:spAutoFit/>
          </a:bodyPr>
          <a:lstStyle/>
          <a:p>
            <a:r>
              <a:rPr lang="en-US" altLang="fr-FR" sz="1400" dirty="0">
                <a:cs typeface="Arial" panose="020B0604020202020204" pitchFamily="34" charset="0"/>
              </a:rPr>
              <a:t>ABA: abatacept; ETA: etanercept; TOC: tocilizumab; TOF: tofacitinib; GOL: golimumab; ADA: adalimumab; IFX: infliximab; CZP: certolizumab; UST: </a:t>
            </a:r>
            <a:r>
              <a:rPr lang="en-US" altLang="fr-FR" sz="1400" dirty="0" err="1">
                <a:cs typeface="Arial" panose="020B0604020202020204" pitchFamily="34" charset="0"/>
              </a:rPr>
              <a:t>ustekinumab</a:t>
            </a:r>
            <a:r>
              <a:rPr lang="en-US" altLang="fr-FR" sz="1400" dirty="0">
                <a:cs typeface="Arial" panose="020B0604020202020204" pitchFamily="34" charset="0"/>
              </a:rPr>
              <a:t>; RIT: rituximab</a:t>
            </a:r>
            <a:r>
              <a:rPr lang="en-US" altLang="fr-FR" sz="1600" dirty="0">
                <a:cs typeface="Arial" panose="020B0604020202020204" pitchFamily="34" charset="0"/>
              </a:rPr>
              <a:t>.</a:t>
            </a:r>
            <a:endParaRPr lang="fr-FR" sz="1600" dirty="0"/>
          </a:p>
        </p:txBody>
      </p:sp>
    </p:spTree>
    <p:extLst>
      <p:ext uri="{BB962C8B-B14F-4D97-AF65-F5344CB8AC3E}">
        <p14:creationId xmlns:p14="http://schemas.microsoft.com/office/powerpoint/2010/main" val="197983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1877663E-8728-4C05-8B20-BA21F7B648C2}"/>
              </a:ext>
            </a:extLst>
          </p:cNvPr>
          <p:cNvSpPr/>
          <p:nvPr/>
        </p:nvSpPr>
        <p:spPr>
          <a:xfrm rot="16200000" flipV="1">
            <a:off x="4153289" y="-604586"/>
            <a:ext cx="3204107" cy="100476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9F9EC8B-81FC-42E6-B1F0-66C2B67D9D21}"/>
              </a:ext>
            </a:extLst>
          </p:cNvPr>
          <p:cNvSpPr/>
          <p:nvPr/>
        </p:nvSpPr>
        <p:spPr>
          <a:xfrm>
            <a:off x="385358" y="1809665"/>
            <a:ext cx="1651124" cy="1007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0000"/>
                </a:solidFill>
              </a:rPr>
              <a:t>++++</a:t>
            </a:r>
          </a:p>
        </p:txBody>
      </p:sp>
      <p:sp>
        <p:nvSpPr>
          <p:cNvPr id="6" name="Rectangle 5">
            <a:extLst>
              <a:ext uri="{FF2B5EF4-FFF2-40B4-BE49-F238E27FC236}">
                <a16:creationId xmlns:a16="http://schemas.microsoft.com/office/drawing/2014/main" id="{96EDAA8D-F38A-48B5-BB22-6FDF4338634B}"/>
              </a:ext>
            </a:extLst>
          </p:cNvPr>
          <p:cNvSpPr/>
          <p:nvPr/>
        </p:nvSpPr>
        <p:spPr>
          <a:xfrm>
            <a:off x="6964449" y="5835418"/>
            <a:ext cx="1651124" cy="1007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solidFill>
                  <a:schemeClr val="tx1"/>
                </a:solidFill>
              </a:rPr>
              <a:t>Abatacept</a:t>
            </a:r>
            <a:endParaRPr lang="fr-FR" sz="2000" dirty="0">
              <a:solidFill>
                <a:schemeClr val="tx1"/>
              </a:solidFill>
            </a:endParaRPr>
          </a:p>
          <a:p>
            <a:pPr algn="ctr"/>
            <a:r>
              <a:rPr lang="fr-FR" sz="2000" dirty="0" err="1">
                <a:solidFill>
                  <a:schemeClr val="tx1"/>
                </a:solidFill>
              </a:rPr>
              <a:t>Anakinra</a:t>
            </a:r>
            <a:endParaRPr lang="fr-FR" sz="2000" dirty="0">
              <a:solidFill>
                <a:schemeClr val="tx1"/>
              </a:solidFill>
            </a:endParaRPr>
          </a:p>
          <a:p>
            <a:pPr algn="ctr"/>
            <a:r>
              <a:rPr lang="fr-FR" sz="2000" dirty="0">
                <a:solidFill>
                  <a:schemeClr val="tx1"/>
                </a:solidFill>
              </a:rPr>
              <a:t>rituximab</a:t>
            </a:r>
          </a:p>
        </p:txBody>
      </p:sp>
      <p:sp>
        <p:nvSpPr>
          <p:cNvPr id="7" name="Rectangle 6">
            <a:extLst>
              <a:ext uri="{FF2B5EF4-FFF2-40B4-BE49-F238E27FC236}">
                <a16:creationId xmlns:a16="http://schemas.microsoft.com/office/drawing/2014/main" id="{DFC1917A-8931-42BE-B838-30BD5633B38E}"/>
              </a:ext>
            </a:extLst>
          </p:cNvPr>
          <p:cNvSpPr/>
          <p:nvPr/>
        </p:nvSpPr>
        <p:spPr>
          <a:xfrm>
            <a:off x="3705209" y="5860823"/>
            <a:ext cx="1931797" cy="1007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solidFill>
                  <a:schemeClr val="tx1"/>
                </a:solidFill>
              </a:rPr>
              <a:t>Etanercept</a:t>
            </a:r>
            <a:endParaRPr lang="fr-FR" sz="2000" dirty="0">
              <a:solidFill>
                <a:schemeClr val="tx1"/>
              </a:solidFill>
            </a:endParaRPr>
          </a:p>
          <a:p>
            <a:pPr algn="ctr"/>
            <a:r>
              <a:rPr lang="fr-FR" sz="2000" dirty="0" err="1">
                <a:solidFill>
                  <a:schemeClr val="tx1"/>
                </a:solidFill>
              </a:rPr>
              <a:t>Tocilizumab</a:t>
            </a:r>
            <a:endParaRPr lang="fr-FR" sz="2000" dirty="0">
              <a:solidFill>
                <a:schemeClr val="tx1"/>
              </a:solidFill>
            </a:endParaRPr>
          </a:p>
        </p:txBody>
      </p:sp>
      <p:sp>
        <p:nvSpPr>
          <p:cNvPr id="8" name="Rectangle 7">
            <a:extLst>
              <a:ext uri="{FF2B5EF4-FFF2-40B4-BE49-F238E27FC236}">
                <a16:creationId xmlns:a16="http://schemas.microsoft.com/office/drawing/2014/main" id="{87374AE0-51E8-4C57-95DF-D21C40C7AB20}"/>
              </a:ext>
            </a:extLst>
          </p:cNvPr>
          <p:cNvSpPr/>
          <p:nvPr/>
        </p:nvSpPr>
        <p:spPr>
          <a:xfrm>
            <a:off x="788768" y="3605015"/>
            <a:ext cx="1651124" cy="1007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AC anti TNF</a:t>
            </a:r>
          </a:p>
        </p:txBody>
      </p:sp>
      <p:sp>
        <p:nvSpPr>
          <p:cNvPr id="9" name="Titre 1">
            <a:extLst>
              <a:ext uri="{FF2B5EF4-FFF2-40B4-BE49-F238E27FC236}">
                <a16:creationId xmlns:a16="http://schemas.microsoft.com/office/drawing/2014/main" id="{51C4BC75-942E-4754-92DC-AC25D32F1A5C}"/>
              </a:ext>
            </a:extLst>
          </p:cNvPr>
          <p:cNvSpPr txBox="1">
            <a:spLocks noChangeArrowheads="1"/>
          </p:cNvSpPr>
          <p:nvPr/>
        </p:nvSpPr>
        <p:spPr>
          <a:xfrm>
            <a:off x="838200" y="365125"/>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3600" b="1" dirty="0">
                <a:solidFill>
                  <a:srgbClr val="000099"/>
                </a:solidFill>
                <a:latin typeface="Arial" pitchFamily="34" charset="0"/>
                <a:cs typeface="Arial" pitchFamily="34" charset="0"/>
              </a:rPr>
              <a:t>Risque de réactivation de tuberculose sous biothérapies</a:t>
            </a:r>
            <a:endParaRPr lang="fr-FR" altLang="fr-FR" sz="3600" dirty="0"/>
          </a:p>
        </p:txBody>
      </p:sp>
      <p:sp>
        <p:nvSpPr>
          <p:cNvPr id="10" name="Rectangle 9">
            <a:extLst>
              <a:ext uri="{FF2B5EF4-FFF2-40B4-BE49-F238E27FC236}">
                <a16:creationId xmlns:a16="http://schemas.microsoft.com/office/drawing/2014/main" id="{629EE78B-4D98-4922-82DF-A403ABCD2496}"/>
              </a:ext>
            </a:extLst>
          </p:cNvPr>
          <p:cNvSpPr/>
          <p:nvPr/>
        </p:nvSpPr>
        <p:spPr>
          <a:xfrm>
            <a:off x="833591" y="5973490"/>
            <a:ext cx="1823548" cy="1007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Infliximab</a:t>
            </a:r>
          </a:p>
          <a:p>
            <a:pPr algn="ctr"/>
            <a:r>
              <a:rPr lang="fr-FR" sz="2000" dirty="0" err="1">
                <a:solidFill>
                  <a:schemeClr val="tx1"/>
                </a:solidFill>
              </a:rPr>
              <a:t>Adalimumab</a:t>
            </a:r>
            <a:endParaRPr lang="fr-FR" sz="2000" dirty="0">
              <a:solidFill>
                <a:schemeClr val="tx1"/>
              </a:solidFill>
            </a:endParaRPr>
          </a:p>
        </p:txBody>
      </p:sp>
      <p:sp>
        <p:nvSpPr>
          <p:cNvPr id="11" name="Rectangle 10">
            <a:extLst>
              <a:ext uri="{FF2B5EF4-FFF2-40B4-BE49-F238E27FC236}">
                <a16:creationId xmlns:a16="http://schemas.microsoft.com/office/drawing/2014/main" id="{7CFAB083-CAC6-456B-A5D4-F3D5CFB25FB7}"/>
              </a:ext>
            </a:extLst>
          </p:cNvPr>
          <p:cNvSpPr/>
          <p:nvPr/>
        </p:nvSpPr>
        <p:spPr>
          <a:xfrm>
            <a:off x="4098526" y="1962065"/>
            <a:ext cx="1651124" cy="1007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0000"/>
                </a:solidFill>
              </a:rPr>
              <a:t>++</a:t>
            </a:r>
          </a:p>
        </p:txBody>
      </p:sp>
      <p:sp>
        <p:nvSpPr>
          <p:cNvPr id="12" name="Rectangle 11">
            <a:extLst>
              <a:ext uri="{FF2B5EF4-FFF2-40B4-BE49-F238E27FC236}">
                <a16:creationId xmlns:a16="http://schemas.microsoft.com/office/drawing/2014/main" id="{49C0B1B9-799D-476F-8EA7-446DF81DFFD7}"/>
              </a:ext>
            </a:extLst>
          </p:cNvPr>
          <p:cNvSpPr/>
          <p:nvPr/>
        </p:nvSpPr>
        <p:spPr>
          <a:xfrm>
            <a:off x="7133974" y="2006888"/>
            <a:ext cx="1651124" cy="1007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0000"/>
                </a:solidFill>
              </a:rPr>
              <a:t> +/-</a:t>
            </a:r>
          </a:p>
        </p:txBody>
      </p:sp>
      <p:sp>
        <p:nvSpPr>
          <p:cNvPr id="13" name="Rectangle 12">
            <a:extLst>
              <a:ext uri="{FF2B5EF4-FFF2-40B4-BE49-F238E27FC236}">
                <a16:creationId xmlns:a16="http://schemas.microsoft.com/office/drawing/2014/main" id="{4E714C12-0328-4C3E-87D6-E322415333A5}"/>
              </a:ext>
            </a:extLst>
          </p:cNvPr>
          <p:cNvSpPr/>
          <p:nvPr/>
        </p:nvSpPr>
        <p:spPr>
          <a:xfrm>
            <a:off x="3748904" y="3789689"/>
            <a:ext cx="1651124" cy="1007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Récepteur soluble</a:t>
            </a:r>
          </a:p>
          <a:p>
            <a:pPr algn="ctr"/>
            <a:r>
              <a:rPr lang="fr-FR" sz="2400" b="1" dirty="0">
                <a:solidFill>
                  <a:schemeClr val="bg1"/>
                </a:solidFill>
              </a:rPr>
              <a:t>anti IL6</a:t>
            </a:r>
          </a:p>
        </p:txBody>
      </p:sp>
      <p:sp>
        <p:nvSpPr>
          <p:cNvPr id="14" name="Rectangle 13">
            <a:extLst>
              <a:ext uri="{FF2B5EF4-FFF2-40B4-BE49-F238E27FC236}">
                <a16:creationId xmlns:a16="http://schemas.microsoft.com/office/drawing/2014/main" id="{477B028E-C366-4B19-A9C1-D13B82E6DE8E}"/>
              </a:ext>
            </a:extLst>
          </p:cNvPr>
          <p:cNvSpPr/>
          <p:nvPr/>
        </p:nvSpPr>
        <p:spPr>
          <a:xfrm>
            <a:off x="6805855" y="3909815"/>
            <a:ext cx="2434963" cy="1007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Anti CD20, anti IL1, IL17, IL12, IL23</a:t>
            </a:r>
          </a:p>
        </p:txBody>
      </p:sp>
    </p:spTree>
    <p:extLst>
      <p:ext uri="{BB962C8B-B14F-4D97-AF65-F5344CB8AC3E}">
        <p14:creationId xmlns:p14="http://schemas.microsoft.com/office/powerpoint/2010/main" val="373236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000099"/>
                </a:solidFill>
                <a:latin typeface="+mn-lt"/>
              </a:rPr>
              <a:t>Sommaire</a:t>
            </a:r>
          </a:p>
        </p:txBody>
      </p:sp>
      <p:sp>
        <p:nvSpPr>
          <p:cNvPr id="3" name="Espace réservé du contenu 2"/>
          <p:cNvSpPr>
            <a:spLocks noGrp="1"/>
          </p:cNvSpPr>
          <p:nvPr>
            <p:ph idx="1"/>
          </p:nvPr>
        </p:nvSpPr>
        <p:spPr>
          <a:xfrm>
            <a:off x="2152650" y="1825625"/>
            <a:ext cx="7886700" cy="4411687"/>
          </a:xfrm>
        </p:spPr>
        <p:txBody>
          <a:bodyPr>
            <a:normAutofit/>
          </a:bodyPr>
          <a:lstStyle/>
          <a:p>
            <a:pPr>
              <a:lnSpc>
                <a:spcPct val="150000"/>
              </a:lnSpc>
            </a:pPr>
            <a:r>
              <a:rPr lang="fr-FR" dirty="0">
                <a:solidFill>
                  <a:srgbClr val="FF0000"/>
                </a:solidFill>
                <a:latin typeface="Arial" panose="020B0604020202020204" pitchFamily="34" charset="0"/>
                <a:cs typeface="Arial" panose="020B0604020202020204" pitchFamily="34" charset="0"/>
              </a:rPr>
              <a:t>Quelles molécules?</a:t>
            </a:r>
          </a:p>
          <a:p>
            <a:pPr>
              <a:lnSpc>
                <a:spcPct val="150000"/>
              </a:lnSpc>
            </a:pPr>
            <a:r>
              <a:rPr lang="fr-FR" dirty="0">
                <a:latin typeface="Arial" panose="020B0604020202020204" pitchFamily="34" charset="0"/>
                <a:cs typeface="Arial" panose="020B0604020202020204" pitchFamily="34" charset="0"/>
              </a:rPr>
              <a:t>Incidence et facteurs de risque d’infections</a:t>
            </a:r>
          </a:p>
          <a:p>
            <a:pPr>
              <a:lnSpc>
                <a:spcPct val="150000"/>
              </a:lnSpc>
            </a:pPr>
            <a:r>
              <a:rPr lang="fr-FR" dirty="0">
                <a:latin typeface="Arial" panose="020B0604020202020204" pitchFamily="34" charset="0"/>
                <a:cs typeface="Arial" panose="020B0604020202020204" pitchFamily="34" charset="0"/>
              </a:rPr>
              <a:t>Le modèle de la tuberculose</a:t>
            </a:r>
          </a:p>
          <a:p>
            <a:pPr>
              <a:lnSpc>
                <a:spcPct val="150000"/>
              </a:lnSpc>
            </a:pPr>
            <a:r>
              <a:rPr lang="fr-FR" dirty="0">
                <a:latin typeface="Arial" panose="020B0604020202020204" pitchFamily="34" charset="0"/>
                <a:cs typeface="Arial" panose="020B0604020202020204" pitchFamily="34" charset="0"/>
              </a:rPr>
              <a:t>Autres infections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D883965-DFFA-4F88-9BFE-EF539B754487}"/>
              </a:ext>
            </a:extLst>
          </p:cNvPr>
          <p:cNvSpPr>
            <a:spLocks noGrp="1" noChangeArrowheads="1"/>
          </p:cNvSpPr>
          <p:nvPr>
            <p:ph type="title" idx="4294967295"/>
          </p:nvPr>
        </p:nvSpPr>
        <p:spPr>
          <a:xfrm>
            <a:off x="1898650" y="274638"/>
            <a:ext cx="8229600" cy="1143000"/>
          </a:xfrm>
        </p:spPr>
        <p:txBody>
          <a:bodyPr/>
          <a:lstStyle/>
          <a:p>
            <a:pPr eaLnBrk="1" hangingPunct="1">
              <a:defRPr/>
            </a:pPr>
            <a:r>
              <a:rPr lang="fr-FR" sz="2800" b="1" dirty="0">
                <a:solidFill>
                  <a:srgbClr val="000099"/>
                </a:solidFill>
                <a:latin typeface="Arial" pitchFamily="34" charset="0"/>
                <a:cs typeface="Arial" pitchFamily="34" charset="0"/>
              </a:rPr>
              <a:t>Spécificités de la tuberculose sous anti TNF</a:t>
            </a:r>
          </a:p>
        </p:txBody>
      </p:sp>
      <p:sp>
        <p:nvSpPr>
          <p:cNvPr id="24579" name="Rectangle 3">
            <a:extLst>
              <a:ext uri="{FF2B5EF4-FFF2-40B4-BE49-F238E27FC236}">
                <a16:creationId xmlns:a16="http://schemas.microsoft.com/office/drawing/2014/main" id="{98B4134D-4AC6-4B7E-BADD-F40DD8CFD2DC}"/>
              </a:ext>
            </a:extLst>
          </p:cNvPr>
          <p:cNvSpPr>
            <a:spLocks noGrp="1" noChangeArrowheads="1"/>
          </p:cNvSpPr>
          <p:nvPr>
            <p:ph type="body" idx="4294967295"/>
          </p:nvPr>
        </p:nvSpPr>
        <p:spPr>
          <a:xfrm>
            <a:off x="202993" y="1916114"/>
            <a:ext cx="8147050" cy="3951287"/>
          </a:xfrm>
        </p:spPr>
        <p:txBody>
          <a:bodyPr/>
          <a:lstStyle/>
          <a:p>
            <a:pPr>
              <a:lnSpc>
                <a:spcPct val="150000"/>
              </a:lnSpc>
              <a:defRPr/>
            </a:pPr>
            <a:r>
              <a:rPr lang="fr-FR" sz="2400" dirty="0">
                <a:solidFill>
                  <a:srgbClr val="FF0000"/>
                </a:solidFill>
                <a:cs typeface="Arial" pitchFamily="34" charset="0"/>
              </a:rPr>
              <a:t>Localisation extra-pulmonaire voir disséminée</a:t>
            </a:r>
          </a:p>
          <a:p>
            <a:pPr lvl="1">
              <a:lnSpc>
                <a:spcPct val="150000"/>
              </a:lnSpc>
              <a:defRPr/>
            </a:pPr>
            <a:r>
              <a:rPr lang="fr-FR" sz="2000" dirty="0">
                <a:cs typeface="Arial" pitchFamily="34" charset="0"/>
              </a:rPr>
              <a:t>58- 83% anti-TNF</a:t>
            </a:r>
            <a:r>
              <a:rPr lang="fr-FR" sz="2000" baseline="30000" dirty="0">
                <a:cs typeface="Arial" pitchFamily="34" charset="0"/>
              </a:rPr>
              <a:t>1-2</a:t>
            </a:r>
            <a:r>
              <a:rPr lang="fr-FR" sz="2000" dirty="0">
                <a:cs typeface="Arial" pitchFamily="34" charset="0"/>
              </a:rPr>
              <a:t> vs 25 % pop générale </a:t>
            </a:r>
          </a:p>
          <a:p>
            <a:pPr>
              <a:lnSpc>
                <a:spcPct val="150000"/>
              </a:lnSpc>
              <a:defRPr/>
            </a:pPr>
            <a:r>
              <a:rPr lang="fr-FR" sz="2400" dirty="0">
                <a:cs typeface="Arial" pitchFamily="34" charset="0"/>
              </a:rPr>
              <a:t>Risque d’</a:t>
            </a:r>
            <a:r>
              <a:rPr lang="fr-FR" sz="2400" dirty="0">
                <a:solidFill>
                  <a:srgbClr val="FF0000"/>
                </a:solidFill>
                <a:cs typeface="Arial" pitchFamily="34" charset="0"/>
              </a:rPr>
              <a:t>IRIS</a:t>
            </a:r>
          </a:p>
          <a:p>
            <a:pPr>
              <a:lnSpc>
                <a:spcPct val="150000"/>
              </a:lnSpc>
              <a:defRPr/>
            </a:pPr>
            <a:r>
              <a:rPr lang="fr-FR" sz="2400" dirty="0">
                <a:cs typeface="Arial" pitchFamily="34" charset="0"/>
              </a:rPr>
              <a:t>A 18 mois :</a:t>
            </a:r>
            <a:r>
              <a:rPr lang="fr-FR" sz="2400" dirty="0">
                <a:solidFill>
                  <a:srgbClr val="FF0000"/>
                </a:solidFill>
                <a:cs typeface="Arial" pitchFamily="34" charset="0"/>
              </a:rPr>
              <a:t>100% guérison</a:t>
            </a:r>
          </a:p>
          <a:p>
            <a:pPr>
              <a:lnSpc>
                <a:spcPct val="150000"/>
              </a:lnSpc>
              <a:defRPr/>
            </a:pPr>
            <a:r>
              <a:rPr lang="fr-FR" sz="2400" dirty="0">
                <a:solidFill>
                  <a:srgbClr val="FF0000"/>
                </a:solidFill>
                <a:cs typeface="Arial" pitchFamily="34" charset="0"/>
              </a:rPr>
              <a:t>Reprise anti TNF possible               </a:t>
            </a:r>
            <a:endParaRPr lang="fr-FR" sz="2400" baseline="30000" dirty="0">
              <a:cs typeface="Arial" pitchFamily="34" charset="0"/>
            </a:endParaRPr>
          </a:p>
        </p:txBody>
      </p:sp>
      <p:sp>
        <p:nvSpPr>
          <p:cNvPr id="34820" name="Rectangle 4">
            <a:extLst>
              <a:ext uri="{FF2B5EF4-FFF2-40B4-BE49-F238E27FC236}">
                <a16:creationId xmlns:a16="http://schemas.microsoft.com/office/drawing/2014/main" id="{8CB59FEF-2B1C-4567-A13F-0DB443B02074}"/>
              </a:ext>
            </a:extLst>
          </p:cNvPr>
          <p:cNvSpPr>
            <a:spLocks noChangeArrowheads="1"/>
          </p:cNvSpPr>
          <p:nvPr/>
        </p:nvSpPr>
        <p:spPr bwMode="auto">
          <a:xfrm>
            <a:off x="2667000" y="6248400"/>
            <a:ext cx="727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fr-FR" altLang="fr-FR" sz="1600" i="1" dirty="0"/>
              <a:t>Keane, N Eng J Med, 2001</a:t>
            </a:r>
            <a:r>
              <a:rPr lang="en-US" altLang="fr-FR" sz="1600" i="1" dirty="0"/>
              <a:t>; </a:t>
            </a:r>
            <a:r>
              <a:rPr lang="de-DE" altLang="fr-FR" sz="1600" i="1" dirty="0" err="1">
                <a:cs typeface="Times New Roman" panose="02020603050405020304" pitchFamily="18" charset="0"/>
              </a:rPr>
              <a:t>Tubach</a:t>
            </a:r>
            <a:r>
              <a:rPr lang="de-DE" altLang="fr-FR" sz="1600" i="1" dirty="0">
                <a:cs typeface="Times New Roman" panose="02020603050405020304" pitchFamily="18" charset="0"/>
              </a:rPr>
              <a:t> F et al., Arthritis </a:t>
            </a:r>
            <a:r>
              <a:rPr lang="de-DE" altLang="fr-FR" sz="1600" i="1" dirty="0" err="1">
                <a:cs typeface="Times New Roman" panose="02020603050405020304" pitchFamily="18" charset="0"/>
              </a:rPr>
              <a:t>Rheum</a:t>
            </a:r>
            <a:r>
              <a:rPr lang="de-DE" altLang="fr-FR" sz="1600" i="1" dirty="0">
                <a:cs typeface="Times New Roman" panose="02020603050405020304" pitchFamily="18" charset="0"/>
              </a:rPr>
              <a:t>. 2009, 60:1884–1894</a:t>
            </a:r>
          </a:p>
          <a:p>
            <a:pPr algn="ctr" eaLnBrk="1" hangingPunct="1">
              <a:spcBef>
                <a:spcPct val="0"/>
              </a:spcBef>
              <a:buClrTx/>
              <a:buSzTx/>
              <a:buFontTx/>
              <a:buNone/>
            </a:pPr>
            <a:endParaRPr lang="fr-FR" altLang="fr-FR" sz="2000" i="1" dirty="0"/>
          </a:p>
        </p:txBody>
      </p:sp>
      <p:graphicFrame>
        <p:nvGraphicFramePr>
          <p:cNvPr id="6" name="Graphique 5">
            <a:extLst>
              <a:ext uri="{FF2B5EF4-FFF2-40B4-BE49-F238E27FC236}">
                <a16:creationId xmlns:a16="http://schemas.microsoft.com/office/drawing/2014/main" id="{AF84C284-0866-4E75-B7FD-5807A9640772}"/>
              </a:ext>
            </a:extLst>
          </p:cNvPr>
          <p:cNvGraphicFramePr/>
          <p:nvPr>
            <p:extLst>
              <p:ext uri="{D42A27DB-BD31-4B8C-83A1-F6EECF244321}">
                <p14:modId xmlns:p14="http://schemas.microsoft.com/office/powerpoint/2010/main" val="3591304669"/>
              </p:ext>
            </p:extLst>
          </p:nvPr>
        </p:nvGraphicFramePr>
        <p:xfrm>
          <a:off x="6445188" y="2215758"/>
          <a:ext cx="5543820" cy="39512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a:extLst>
              <a:ext uri="{FF2B5EF4-FFF2-40B4-BE49-F238E27FC236}">
                <a16:creationId xmlns:a16="http://schemas.microsoft.com/office/drawing/2014/main" id="{6B9ED755-FEB7-403E-A92D-2276424FB65C}"/>
              </a:ext>
            </a:extLst>
          </p:cNvPr>
          <p:cNvSpPr txBox="1">
            <a:spLocks noChangeArrowheads="1"/>
          </p:cNvSpPr>
          <p:nvPr/>
        </p:nvSpPr>
        <p:spPr>
          <a:xfrm>
            <a:off x="7863841" y="1840462"/>
            <a:ext cx="2919224" cy="45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fr-FR" sz="2400" b="1" baseline="30000" dirty="0">
                <a:latin typeface="Arial" pitchFamily="34" charset="0"/>
                <a:cs typeface="Arial" pitchFamily="34" charset="0"/>
              </a:rPr>
              <a:t>Observatoire RATIO - 69 cas </a:t>
            </a:r>
          </a:p>
        </p:txBody>
      </p:sp>
    </p:spTree>
    <p:extLst>
      <p:ext uri="{BB962C8B-B14F-4D97-AF65-F5344CB8AC3E}">
        <p14:creationId xmlns:p14="http://schemas.microsoft.com/office/powerpoint/2010/main" val="12430462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1426C5D4-646E-4888-8715-8CDD80BCE396}"/>
              </a:ext>
            </a:extLst>
          </p:cNvPr>
          <p:cNvSpPr>
            <a:spLocks noGrp="1" noChangeArrowheads="1"/>
          </p:cNvSpPr>
          <p:nvPr>
            <p:ph type="title"/>
          </p:nvPr>
        </p:nvSpPr>
        <p:spPr>
          <a:xfrm>
            <a:off x="1992314" y="520478"/>
            <a:ext cx="7991475" cy="676275"/>
          </a:xfrm>
        </p:spPr>
        <p:txBody>
          <a:bodyPr/>
          <a:lstStyle/>
          <a:p>
            <a:r>
              <a:rPr lang="fr-FR" altLang="fr-FR" sz="4000" b="1" dirty="0">
                <a:solidFill>
                  <a:srgbClr val="000099"/>
                </a:solidFill>
                <a:latin typeface="+mn-lt"/>
                <a:cs typeface="Arial" panose="020B0604020202020204" pitchFamily="34" charset="0"/>
              </a:rPr>
              <a:t>IRIS par reconstitution immunitaire </a:t>
            </a:r>
            <a:br>
              <a:rPr lang="fr-FR" altLang="fr-FR" sz="4000" b="1" dirty="0">
                <a:solidFill>
                  <a:srgbClr val="000099"/>
                </a:solidFill>
                <a:latin typeface="+mn-lt"/>
                <a:cs typeface="Arial" panose="020B0604020202020204" pitchFamily="34" charset="0"/>
              </a:rPr>
            </a:br>
            <a:r>
              <a:rPr lang="fr-FR" altLang="fr-FR" sz="4000" b="1" dirty="0">
                <a:solidFill>
                  <a:srgbClr val="000099"/>
                </a:solidFill>
                <a:latin typeface="+mn-lt"/>
                <a:cs typeface="Arial" panose="020B0604020202020204" pitchFamily="34" charset="0"/>
              </a:rPr>
              <a:t>après arrêt des anti-TNF</a:t>
            </a:r>
          </a:p>
        </p:txBody>
      </p:sp>
      <p:sp>
        <p:nvSpPr>
          <p:cNvPr id="2" name="Rectangle 1">
            <a:extLst>
              <a:ext uri="{FF2B5EF4-FFF2-40B4-BE49-F238E27FC236}">
                <a16:creationId xmlns:a16="http://schemas.microsoft.com/office/drawing/2014/main" id="{D4A4D7A3-3890-4AE6-98E3-85C23BE82EA7}"/>
              </a:ext>
            </a:extLst>
          </p:cNvPr>
          <p:cNvSpPr/>
          <p:nvPr/>
        </p:nvSpPr>
        <p:spPr>
          <a:xfrm>
            <a:off x="416416" y="1992760"/>
            <a:ext cx="7511349" cy="3645613"/>
          </a:xfrm>
          <a:prstGeom prst="rect">
            <a:avLst/>
          </a:prstGeom>
        </p:spPr>
        <p:txBody>
          <a:bodyPr wrap="square">
            <a:spAutoFit/>
          </a:bodyPr>
          <a:lstStyle/>
          <a:p>
            <a:pPr marL="342900" indent="-342900">
              <a:lnSpc>
                <a:spcPct val="150000"/>
              </a:lnSpc>
              <a:buFont typeface="Arial" pitchFamily="34" charset="0"/>
              <a:buChar char="•"/>
              <a:defRPr/>
            </a:pPr>
            <a:r>
              <a:rPr lang="fr-FR" sz="2400" dirty="0">
                <a:solidFill>
                  <a:srgbClr val="000000"/>
                </a:solidFill>
                <a:ea typeface="Times New Roman" panose="02020603050405020304" pitchFamily="18" charset="0"/>
                <a:cs typeface="Times New Roman" panose="02020603050405020304" pitchFamily="18" charset="0"/>
              </a:rPr>
              <a:t>Décrit avec la tuberculose et diverses infections fongiques (histoplasmoses, cryptococcoses)</a:t>
            </a:r>
          </a:p>
          <a:p>
            <a:pPr marL="342900" indent="-342900">
              <a:lnSpc>
                <a:spcPct val="150000"/>
              </a:lnSpc>
              <a:buFont typeface="Arial" pitchFamily="34" charset="0"/>
              <a:buChar char="•"/>
              <a:defRPr/>
            </a:pPr>
            <a:r>
              <a:rPr lang="fr-FR" sz="2400" dirty="0">
                <a:solidFill>
                  <a:srgbClr val="000000"/>
                </a:solidFill>
                <a:ea typeface="Times New Roman" panose="02020603050405020304" pitchFamily="18" charset="0"/>
                <a:cs typeface="Times New Roman" panose="02020603050405020304" pitchFamily="18" charset="0"/>
              </a:rPr>
              <a:t>Fréquence au cours TB : </a:t>
            </a:r>
            <a:r>
              <a:rPr lang="fr-FR" sz="2400" dirty="0">
                <a:solidFill>
                  <a:srgbClr val="FF0000"/>
                </a:solidFill>
                <a:ea typeface="Times New Roman" panose="02020603050405020304" pitchFamily="18" charset="0"/>
                <a:cs typeface="Times New Roman" panose="02020603050405020304" pitchFamily="18" charset="0"/>
              </a:rPr>
              <a:t>7-10%</a:t>
            </a:r>
          </a:p>
          <a:p>
            <a:pPr marL="342900" indent="-342900">
              <a:lnSpc>
                <a:spcPct val="150000"/>
              </a:lnSpc>
              <a:buFont typeface="Arial" pitchFamily="34" charset="0"/>
              <a:buChar char="•"/>
              <a:defRPr/>
            </a:pPr>
            <a:r>
              <a:rPr lang="fr-FR" sz="2400" dirty="0">
                <a:solidFill>
                  <a:srgbClr val="000000"/>
                </a:solidFill>
                <a:ea typeface="Times New Roman" panose="02020603050405020304" pitchFamily="18" charset="0"/>
                <a:cs typeface="Times New Roman" panose="02020603050405020304" pitchFamily="18" charset="0"/>
              </a:rPr>
              <a:t>Principaux facteurs de risque :</a:t>
            </a:r>
          </a:p>
          <a:p>
            <a:pPr marL="800100" lvl="1" indent="-342900">
              <a:lnSpc>
                <a:spcPct val="150000"/>
              </a:lnSpc>
              <a:buFont typeface="Arial" pitchFamily="34" charset="0"/>
              <a:buChar char="•"/>
              <a:defRPr/>
            </a:pPr>
            <a:r>
              <a:rPr lang="fr-FR" sz="2000" dirty="0">
                <a:solidFill>
                  <a:srgbClr val="000000"/>
                </a:solidFill>
                <a:ea typeface="Times New Roman" panose="02020603050405020304" pitchFamily="18" charset="0"/>
                <a:cs typeface="Times New Roman" panose="02020603050405020304" pitchFamily="18" charset="0"/>
              </a:rPr>
              <a:t>TB disséminée (11.4 [1.4-92.2], P=0.03), </a:t>
            </a:r>
          </a:p>
          <a:p>
            <a:pPr marL="800100" lvl="1" indent="-342900">
              <a:lnSpc>
                <a:spcPct val="150000"/>
              </a:lnSpc>
              <a:buFont typeface="Arial" pitchFamily="34" charset="0"/>
              <a:buChar char="•"/>
              <a:defRPr/>
            </a:pPr>
            <a:r>
              <a:rPr lang="fr-FR" sz="2000" dirty="0">
                <a:solidFill>
                  <a:srgbClr val="000000"/>
                </a:solidFill>
                <a:ea typeface="Times New Roman" panose="02020603050405020304" pitchFamily="18" charset="0"/>
                <a:cs typeface="Times New Roman" panose="02020603050405020304" pitchFamily="18" charset="0"/>
              </a:rPr>
              <a:t>Notion contage TB (12.7 [1.6-103.0], P=0.02), </a:t>
            </a:r>
          </a:p>
          <a:p>
            <a:pPr marL="800100" lvl="1" indent="-342900">
              <a:lnSpc>
                <a:spcPct val="150000"/>
              </a:lnSpc>
              <a:buFont typeface="Arial" pitchFamily="34" charset="0"/>
              <a:buChar char="•"/>
              <a:defRPr/>
            </a:pPr>
            <a:r>
              <a:rPr lang="fr-FR" sz="2000" dirty="0">
                <a:solidFill>
                  <a:srgbClr val="000000"/>
                </a:solidFill>
                <a:ea typeface="Times New Roman" panose="02020603050405020304" pitchFamily="18" charset="0"/>
                <a:cs typeface="Times New Roman" panose="02020603050405020304" pitchFamily="18" charset="0"/>
              </a:rPr>
              <a:t>Corticoïdes (4.6 [1.2-17.2], P=0.02).</a:t>
            </a:r>
            <a:endParaRPr lang="fr-FR" sz="2400" dirty="0">
              <a:solidFill>
                <a:srgbClr val="000000"/>
              </a:solidFill>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87DCF42-A5BE-49E1-960A-67E70E510F41}"/>
              </a:ext>
            </a:extLst>
          </p:cNvPr>
          <p:cNvSpPr/>
          <p:nvPr/>
        </p:nvSpPr>
        <p:spPr>
          <a:xfrm>
            <a:off x="2063552" y="6165305"/>
            <a:ext cx="6470848" cy="269754"/>
          </a:xfrm>
          <a:prstGeom prst="rect">
            <a:avLst/>
          </a:prstGeom>
        </p:spPr>
        <p:txBody>
          <a:bodyPr wrap="square">
            <a:spAutoFit/>
          </a:bodyPr>
          <a:lstStyle/>
          <a:p>
            <a:pPr>
              <a:lnSpc>
                <a:spcPts val="1190"/>
              </a:lnSpc>
            </a:pPr>
            <a:r>
              <a:rPr lang="fr-FR"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a:t>
            </a:r>
            <a:r>
              <a:rPr lang="fr-FR" sz="1600" i="1" dirty="0" err="1">
                <a:latin typeface="Garamond" panose="02020404030301010803" pitchFamily="18" charset="0"/>
                <a:ea typeface="Times New Roman" panose="02020603050405020304" pitchFamily="18" charset="0"/>
                <a:cs typeface="Times New Roman" panose="02020603050405020304" pitchFamily="18" charset="0"/>
              </a:rPr>
              <a:t>Rivoisy</a:t>
            </a:r>
            <a:r>
              <a:rPr lang="fr-FR" sz="1600" i="1" dirty="0">
                <a:latin typeface="Garamond" panose="02020404030301010803" pitchFamily="18" charset="0"/>
                <a:ea typeface="Times New Roman" panose="02020603050405020304" pitchFamily="18" charset="0"/>
                <a:cs typeface="Times New Roman" panose="02020603050405020304" pitchFamily="18" charset="0"/>
              </a:rPr>
              <a:t> C. Joint Bone </a:t>
            </a:r>
            <a:r>
              <a:rPr lang="fr-FR" sz="1600" i="1" dirty="0" err="1">
                <a:latin typeface="Garamond" panose="02020404030301010803" pitchFamily="18" charset="0"/>
                <a:ea typeface="Times New Roman" panose="02020603050405020304" pitchFamily="18" charset="0"/>
                <a:cs typeface="Times New Roman" panose="02020603050405020304" pitchFamily="18" charset="0"/>
              </a:rPr>
              <a:t>Spine</a:t>
            </a:r>
            <a:r>
              <a:rPr lang="fr-FR" sz="1600" i="1" dirty="0">
                <a:latin typeface="Garamond" panose="02020404030301010803" pitchFamily="18" charset="0"/>
                <a:ea typeface="Times New Roman" panose="02020603050405020304" pitchFamily="18" charset="0"/>
                <a:cs typeface="Times New Roman" panose="02020603050405020304" pitchFamily="18" charset="0"/>
              </a:rPr>
              <a:t>. 2016 Mar;83(2):173-8</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Une image contenant personne, intérieur&#10;&#10;Description générée automatiquement">
            <a:extLst>
              <a:ext uri="{FF2B5EF4-FFF2-40B4-BE49-F238E27FC236}">
                <a16:creationId xmlns:a16="http://schemas.microsoft.com/office/drawing/2014/main" id="{F3877677-F1D7-460C-A19F-A2DB4ACF5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142" y="2322314"/>
            <a:ext cx="3498394" cy="2618854"/>
          </a:xfrm>
          <a:prstGeom prst="rect">
            <a:avLst/>
          </a:prstGeom>
        </p:spPr>
      </p:pic>
    </p:spTree>
    <p:extLst>
      <p:ext uri="{BB962C8B-B14F-4D97-AF65-F5344CB8AC3E}">
        <p14:creationId xmlns:p14="http://schemas.microsoft.com/office/powerpoint/2010/main" val="138093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D883965-DFFA-4F88-9BFE-EF539B754487}"/>
              </a:ext>
            </a:extLst>
          </p:cNvPr>
          <p:cNvSpPr>
            <a:spLocks noGrp="1" noChangeArrowheads="1"/>
          </p:cNvSpPr>
          <p:nvPr>
            <p:ph type="title" idx="4294967295"/>
          </p:nvPr>
        </p:nvSpPr>
        <p:spPr>
          <a:xfrm>
            <a:off x="591671" y="274638"/>
            <a:ext cx="10047642" cy="1143000"/>
          </a:xfrm>
        </p:spPr>
        <p:txBody>
          <a:bodyPr>
            <a:normAutofit fontScale="90000"/>
          </a:bodyPr>
          <a:lstStyle/>
          <a:p>
            <a:pPr algn="ctr">
              <a:defRPr/>
            </a:pPr>
            <a:r>
              <a:rPr lang="fr-FR" b="1" dirty="0">
                <a:solidFill>
                  <a:srgbClr val="000099"/>
                </a:solidFill>
                <a:latin typeface="+mn-lt"/>
              </a:rPr>
              <a:t>Reprise possible des anti TNF après guérison de tuberculose</a:t>
            </a:r>
            <a:br>
              <a:rPr lang="fr-FR" sz="2800" dirty="0">
                <a:solidFill>
                  <a:srgbClr val="000099"/>
                </a:solidFill>
              </a:rPr>
            </a:br>
            <a:endParaRPr lang="fr-FR" sz="2800" b="1" dirty="0">
              <a:solidFill>
                <a:srgbClr val="000099"/>
              </a:solidFill>
              <a:latin typeface="Arial" pitchFamily="34" charset="0"/>
              <a:cs typeface="Arial" pitchFamily="34" charset="0"/>
            </a:endParaRPr>
          </a:p>
        </p:txBody>
      </p:sp>
      <p:sp>
        <p:nvSpPr>
          <p:cNvPr id="24579" name="Rectangle 3">
            <a:extLst>
              <a:ext uri="{FF2B5EF4-FFF2-40B4-BE49-F238E27FC236}">
                <a16:creationId xmlns:a16="http://schemas.microsoft.com/office/drawing/2014/main" id="{98B4134D-4AC6-4B7E-BADD-F40DD8CFD2DC}"/>
              </a:ext>
            </a:extLst>
          </p:cNvPr>
          <p:cNvSpPr>
            <a:spLocks noGrp="1" noChangeArrowheads="1"/>
          </p:cNvSpPr>
          <p:nvPr>
            <p:ph type="body" idx="4294967295"/>
          </p:nvPr>
        </p:nvSpPr>
        <p:spPr>
          <a:xfrm>
            <a:off x="202993" y="1916114"/>
            <a:ext cx="7370825" cy="3951287"/>
          </a:xfrm>
        </p:spPr>
        <p:txBody>
          <a:bodyPr>
            <a:normAutofit fontScale="77500" lnSpcReduction="20000"/>
          </a:bodyPr>
          <a:lstStyle/>
          <a:p>
            <a:pPr>
              <a:lnSpc>
                <a:spcPct val="150000"/>
              </a:lnSpc>
              <a:defRPr/>
            </a:pPr>
            <a:r>
              <a:rPr lang="fr-FR" dirty="0">
                <a:solidFill>
                  <a:srgbClr val="FF0000"/>
                </a:solidFill>
              </a:rPr>
              <a:t>Observatoire RATIO</a:t>
            </a:r>
            <a:r>
              <a:rPr lang="fr-FR" dirty="0"/>
              <a:t> </a:t>
            </a:r>
            <a:r>
              <a:rPr lang="fr-FR" baseline="30000" dirty="0"/>
              <a:t>1 </a:t>
            </a:r>
            <a:r>
              <a:rPr lang="fr-FR" dirty="0"/>
              <a:t>: non </a:t>
            </a:r>
            <a:r>
              <a:rPr lang="fr-FR" sz="3200" dirty="0"/>
              <a:t>arrêt de l’anti TNF (n=2) ou reprise après Tt anti TB d’en </a:t>
            </a:r>
            <a:r>
              <a:rPr lang="fr-FR" sz="3200" dirty="0" err="1"/>
              <a:t>moy</a:t>
            </a:r>
            <a:r>
              <a:rPr lang="fr-FR" sz="3200" dirty="0"/>
              <a:t> 5,8 mois (n=8)</a:t>
            </a:r>
          </a:p>
          <a:p>
            <a:pPr>
              <a:lnSpc>
                <a:spcPct val="150000"/>
              </a:lnSpc>
              <a:defRPr/>
            </a:pPr>
            <a:r>
              <a:rPr lang="fr-FR" dirty="0">
                <a:solidFill>
                  <a:srgbClr val="FF0000"/>
                </a:solidFill>
              </a:rPr>
              <a:t>Série Coréenne</a:t>
            </a:r>
            <a:r>
              <a:rPr lang="fr-FR" baseline="30000" dirty="0"/>
              <a:t>2</a:t>
            </a:r>
            <a:r>
              <a:rPr lang="fr-FR" dirty="0">
                <a:solidFill>
                  <a:srgbClr val="FF0000"/>
                </a:solidFill>
              </a:rPr>
              <a:t> </a:t>
            </a:r>
            <a:r>
              <a:rPr lang="fr-FR" dirty="0"/>
              <a:t>:</a:t>
            </a:r>
            <a:r>
              <a:rPr lang="fr-FR" dirty="0">
                <a:solidFill>
                  <a:srgbClr val="FF0000"/>
                </a:solidFill>
              </a:rPr>
              <a:t> </a:t>
            </a:r>
            <a:r>
              <a:rPr lang="fr-FR" dirty="0"/>
              <a:t>reprise de  l’anti TNF sous traitement (n= 15, durée Tt anti TB de 3,3 mois) ou après Tt (n=8)</a:t>
            </a:r>
          </a:p>
          <a:p>
            <a:pPr>
              <a:lnSpc>
                <a:spcPct val="150000"/>
              </a:lnSpc>
              <a:defRPr/>
            </a:pPr>
            <a:r>
              <a:rPr lang="fr-FR" dirty="0">
                <a:solidFill>
                  <a:srgbClr val="FF0000"/>
                </a:solidFill>
              </a:rPr>
              <a:t>Série turque</a:t>
            </a:r>
            <a:r>
              <a:rPr lang="fr-FR" baseline="30000" dirty="0"/>
              <a:t> 3</a:t>
            </a:r>
            <a:r>
              <a:rPr lang="fr-FR" dirty="0">
                <a:solidFill>
                  <a:srgbClr val="FF0000"/>
                </a:solidFill>
              </a:rPr>
              <a:t> </a:t>
            </a:r>
            <a:r>
              <a:rPr lang="fr-FR" dirty="0"/>
              <a:t>: reprise de  l’anti TNF sous traitement (n=4) ou après Tt (n=16). Rechute chez </a:t>
            </a:r>
            <a:r>
              <a:rPr lang="fr-FR" dirty="0" err="1"/>
              <a:t>Behcet</a:t>
            </a:r>
            <a:r>
              <a:rPr lang="fr-FR" dirty="0"/>
              <a:t> sévère, reprise à M3 du traitement antituberculeux</a:t>
            </a:r>
          </a:p>
          <a:p>
            <a:pPr>
              <a:lnSpc>
                <a:spcPct val="150000"/>
              </a:lnSpc>
              <a:defRPr/>
            </a:pPr>
            <a:endParaRPr lang="fr-FR" dirty="0">
              <a:solidFill>
                <a:srgbClr val="FF0000"/>
              </a:solidFill>
            </a:endParaRPr>
          </a:p>
          <a:p>
            <a:pPr>
              <a:lnSpc>
                <a:spcPct val="150000"/>
              </a:lnSpc>
              <a:defRPr/>
            </a:pPr>
            <a:endParaRPr lang="fr-FR" sz="2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defRPr/>
            </a:pPr>
            <a:endParaRPr lang="fr-FR" sz="2400" baseline="30000" dirty="0">
              <a:latin typeface="Arial" pitchFamily="34" charset="0"/>
              <a:cs typeface="Arial" pitchFamily="34" charset="0"/>
            </a:endParaRPr>
          </a:p>
        </p:txBody>
      </p:sp>
      <p:sp>
        <p:nvSpPr>
          <p:cNvPr id="34820" name="Rectangle 4">
            <a:extLst>
              <a:ext uri="{FF2B5EF4-FFF2-40B4-BE49-F238E27FC236}">
                <a16:creationId xmlns:a16="http://schemas.microsoft.com/office/drawing/2014/main" id="{8CB59FEF-2B1C-4567-A13F-0DB443B02074}"/>
              </a:ext>
            </a:extLst>
          </p:cNvPr>
          <p:cNvSpPr>
            <a:spLocks noChangeArrowheads="1"/>
          </p:cNvSpPr>
          <p:nvPr/>
        </p:nvSpPr>
        <p:spPr bwMode="auto">
          <a:xfrm>
            <a:off x="235772" y="6248400"/>
            <a:ext cx="12086433" cy="43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de-DE" altLang="fr-FR" sz="1400" i="1" dirty="0">
                <a:cs typeface="Times New Roman" panose="02020603050405020304" pitchFamily="18" charset="0"/>
              </a:rPr>
              <a:t>1-Tubach F et al., Arthritis </a:t>
            </a:r>
            <a:r>
              <a:rPr lang="de-DE" altLang="fr-FR" sz="1400" i="1" dirty="0" err="1">
                <a:cs typeface="Times New Roman" panose="02020603050405020304" pitchFamily="18" charset="0"/>
              </a:rPr>
              <a:t>Rheum</a:t>
            </a:r>
            <a:r>
              <a:rPr lang="de-DE" altLang="fr-FR" sz="1400" i="1" dirty="0">
                <a:cs typeface="Times New Roman" panose="02020603050405020304" pitchFamily="18" charset="0"/>
              </a:rPr>
              <a:t>. 2009, 60:1884–1894; </a:t>
            </a:r>
            <a:r>
              <a:rPr lang="fr-FR" altLang="fr-FR" sz="1400" i="1" dirty="0">
                <a:cs typeface="Times New Roman" panose="02020603050405020304" pitchFamily="18" charset="0"/>
              </a:rPr>
              <a:t>2</a:t>
            </a:r>
            <a:r>
              <a:rPr lang="fr-FR" sz="1400" i="1" dirty="0"/>
              <a:t>- </a:t>
            </a:r>
            <a:r>
              <a:rPr lang="en-US" sz="1400" i="1" dirty="0" err="1"/>
              <a:t>Hye</a:t>
            </a:r>
            <a:r>
              <a:rPr lang="en-US" sz="1400" i="1" dirty="0"/>
              <a:t> WK. </a:t>
            </a:r>
            <a:r>
              <a:rPr lang="en-US" sz="1400" i="1" dirty="0" err="1"/>
              <a:t>PLoS</a:t>
            </a:r>
            <a:r>
              <a:rPr lang="en-US" sz="1400" i="1" dirty="0"/>
              <a:t> One. 2016; 11(4): e0153816.</a:t>
            </a:r>
            <a:r>
              <a:rPr lang="fr-FR" sz="1400" i="1" dirty="0"/>
              <a:t> 3- </a:t>
            </a:r>
            <a:r>
              <a:rPr lang="fr-FR" sz="1400" i="1" dirty="0" err="1"/>
              <a:t>Ozguler</a:t>
            </a:r>
            <a:r>
              <a:rPr lang="fr-FR" sz="1400" i="1" dirty="0"/>
              <a:t> Y, </a:t>
            </a:r>
            <a:r>
              <a:rPr lang="fr-FR" sz="1400" i="1" dirty="0" err="1"/>
              <a:t>Rheumatol</a:t>
            </a:r>
            <a:r>
              <a:rPr lang="fr-FR" sz="1400" i="1" dirty="0"/>
              <a:t> Int. 2016; 36 : 1719-1725.</a:t>
            </a:r>
            <a:r>
              <a:rPr lang="en-US" sz="1400" i="1" dirty="0"/>
              <a:t>  </a:t>
            </a:r>
            <a:r>
              <a:rPr lang="fr-FR" sz="1400" b="1" i="1" dirty="0">
                <a:hlinkClick r:id="rId3">
                  <a:extLst>
                    <a:ext uri="{A12FA001-AC4F-418D-AE19-62706E023703}">
                      <ahyp:hlinkClr xmlns:ahyp="http://schemas.microsoft.com/office/drawing/2018/hyperlinkcolor" val="tx"/>
                    </a:ext>
                  </a:extLst>
                </a:hlinkClick>
              </a:rPr>
              <a:t> </a:t>
            </a:r>
            <a:endParaRPr lang="de-DE" altLang="fr-FR" sz="1400" b="1" i="1" dirty="0">
              <a:cs typeface="Times New Roman" panose="02020603050405020304" pitchFamily="18" charset="0"/>
            </a:endParaRPr>
          </a:p>
        </p:txBody>
      </p:sp>
      <p:sp>
        <p:nvSpPr>
          <p:cNvPr id="5" name="Rectangle 3">
            <a:extLst>
              <a:ext uri="{FF2B5EF4-FFF2-40B4-BE49-F238E27FC236}">
                <a16:creationId xmlns:a16="http://schemas.microsoft.com/office/drawing/2014/main" id="{CD5744DF-EE07-4D8C-BE35-43E0E3B30FE7}"/>
              </a:ext>
            </a:extLst>
          </p:cNvPr>
          <p:cNvSpPr txBox="1">
            <a:spLocks noChangeArrowheads="1"/>
          </p:cNvSpPr>
          <p:nvPr/>
        </p:nvSpPr>
        <p:spPr>
          <a:xfrm>
            <a:off x="7452616" y="4156364"/>
            <a:ext cx="4914882" cy="1226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fr-FR" sz="2400" dirty="0">
                <a:solidFill>
                  <a:srgbClr val="FF0000"/>
                </a:solidFill>
              </a:rPr>
              <a:t>=&gt;1 rechute chez 16 patients </a:t>
            </a:r>
          </a:p>
          <a:p>
            <a:pPr marL="0" indent="0">
              <a:lnSpc>
                <a:spcPct val="150000"/>
              </a:lnSpc>
              <a:buNone/>
              <a:defRPr/>
            </a:pPr>
            <a:endParaRPr lang="fr-FR" dirty="0">
              <a:solidFill>
                <a:srgbClr val="FF0000"/>
              </a:solidFill>
            </a:endParaRPr>
          </a:p>
          <a:p>
            <a:pPr>
              <a:lnSpc>
                <a:spcPct val="150000"/>
              </a:lnSpc>
              <a:defRPr/>
            </a:pPr>
            <a:endParaRPr lang="fr-FR" sz="2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defRPr/>
            </a:pPr>
            <a:endParaRPr lang="fr-FR" sz="2400" baseline="30000" dirty="0">
              <a:latin typeface="Arial" pitchFamily="34" charset="0"/>
              <a:cs typeface="Arial" pitchFamily="34" charset="0"/>
            </a:endParaRPr>
          </a:p>
        </p:txBody>
      </p:sp>
      <p:sp>
        <p:nvSpPr>
          <p:cNvPr id="6" name="Rectangle 3">
            <a:extLst>
              <a:ext uri="{FF2B5EF4-FFF2-40B4-BE49-F238E27FC236}">
                <a16:creationId xmlns:a16="http://schemas.microsoft.com/office/drawing/2014/main" id="{405B0746-3F4F-4E2A-B05C-44D986D5EA12}"/>
              </a:ext>
            </a:extLst>
          </p:cNvPr>
          <p:cNvSpPr txBox="1">
            <a:spLocks noChangeArrowheads="1"/>
          </p:cNvSpPr>
          <p:nvPr/>
        </p:nvSpPr>
        <p:spPr>
          <a:xfrm>
            <a:off x="7355636" y="2048016"/>
            <a:ext cx="4914882" cy="981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fr-FR" dirty="0"/>
              <a:t> </a:t>
            </a:r>
            <a:r>
              <a:rPr lang="fr-FR" sz="2400" dirty="0">
                <a:solidFill>
                  <a:srgbClr val="FF0000"/>
                </a:solidFill>
              </a:rPr>
              <a:t>=&gt; 0 rechute chez 10 patients</a:t>
            </a:r>
            <a:endParaRPr lang="fr-FR" sz="2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defRPr/>
            </a:pPr>
            <a:endParaRPr lang="fr-FR" sz="2400" baseline="30000" dirty="0">
              <a:latin typeface="Arial" pitchFamily="34" charset="0"/>
              <a:cs typeface="Arial" pitchFamily="34" charset="0"/>
            </a:endParaRPr>
          </a:p>
        </p:txBody>
      </p:sp>
      <p:sp>
        <p:nvSpPr>
          <p:cNvPr id="7" name="Rectangle 3">
            <a:extLst>
              <a:ext uri="{FF2B5EF4-FFF2-40B4-BE49-F238E27FC236}">
                <a16:creationId xmlns:a16="http://schemas.microsoft.com/office/drawing/2014/main" id="{C86FB98F-7F81-47D0-B61D-F8CA0C8DA7AE}"/>
              </a:ext>
            </a:extLst>
          </p:cNvPr>
          <p:cNvSpPr txBox="1">
            <a:spLocks noChangeArrowheads="1"/>
          </p:cNvSpPr>
          <p:nvPr/>
        </p:nvSpPr>
        <p:spPr>
          <a:xfrm>
            <a:off x="7387964" y="3260012"/>
            <a:ext cx="4914882" cy="859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fr-FR" sz="2400" dirty="0">
                <a:solidFill>
                  <a:srgbClr val="FF0000"/>
                </a:solidFill>
              </a:rPr>
              <a:t>=&gt; 0 rechute chez 23 patients </a:t>
            </a:r>
            <a:endParaRPr lang="fr-FR" sz="22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3">
              <a:lnSpc>
                <a:spcPct val="150000"/>
              </a:lnSpc>
              <a:defRPr/>
            </a:pPr>
            <a:endParaRPr lang="fr-FR" sz="1400" baseline="30000" dirty="0">
              <a:latin typeface="Arial" pitchFamily="34" charset="0"/>
              <a:cs typeface="Arial" pitchFamily="34" charset="0"/>
            </a:endParaRPr>
          </a:p>
        </p:txBody>
      </p:sp>
    </p:spTree>
    <p:extLst>
      <p:ext uri="{BB962C8B-B14F-4D97-AF65-F5344CB8AC3E}">
        <p14:creationId xmlns:p14="http://schemas.microsoft.com/office/powerpoint/2010/main" val="23529646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60A8AE1-FCA3-4E08-A271-A1FF57CA77F8}"/>
              </a:ext>
            </a:extLst>
          </p:cNvPr>
          <p:cNvSpPr>
            <a:spLocks noGrp="1" noChangeArrowheads="1"/>
          </p:cNvSpPr>
          <p:nvPr>
            <p:ph type="title" idx="4294967295"/>
          </p:nvPr>
        </p:nvSpPr>
        <p:spPr>
          <a:xfrm>
            <a:off x="559293" y="188914"/>
            <a:ext cx="11008311" cy="987425"/>
          </a:xfrm>
        </p:spPr>
        <p:txBody>
          <a:bodyPr>
            <a:noAutofit/>
          </a:bodyPr>
          <a:lstStyle/>
          <a:p>
            <a:pPr eaLnBrk="1" hangingPunct="1">
              <a:defRPr/>
            </a:pPr>
            <a:r>
              <a:rPr lang="fr-FR" b="1" dirty="0">
                <a:solidFill>
                  <a:srgbClr val="000099"/>
                </a:solidFill>
                <a:latin typeface="+mn-lt"/>
                <a:cs typeface="Arial" pitchFamily="34" charset="0"/>
              </a:rPr>
              <a:t>Dépistage et prophylaxie de la tuberculose avant biothérapie</a:t>
            </a:r>
          </a:p>
        </p:txBody>
      </p:sp>
      <p:grpSp>
        <p:nvGrpSpPr>
          <p:cNvPr id="36867" name="Group 4">
            <a:extLst>
              <a:ext uri="{FF2B5EF4-FFF2-40B4-BE49-F238E27FC236}">
                <a16:creationId xmlns:a16="http://schemas.microsoft.com/office/drawing/2014/main" id="{B47E3E75-EE25-43B3-AB5C-71E0BCFD76AE}"/>
              </a:ext>
            </a:extLst>
          </p:cNvPr>
          <p:cNvGrpSpPr>
            <a:grpSpLocks/>
          </p:cNvGrpSpPr>
          <p:nvPr/>
        </p:nvGrpSpPr>
        <p:grpSpPr bwMode="auto">
          <a:xfrm>
            <a:off x="5810251" y="3214688"/>
            <a:ext cx="4246563" cy="1255712"/>
            <a:chOff x="2700" y="2070"/>
            <a:chExt cx="2675" cy="791"/>
          </a:xfrm>
        </p:grpSpPr>
        <p:sp>
          <p:nvSpPr>
            <p:cNvPr id="36891" name="Rectangle 5">
              <a:extLst>
                <a:ext uri="{FF2B5EF4-FFF2-40B4-BE49-F238E27FC236}">
                  <a16:creationId xmlns:a16="http://schemas.microsoft.com/office/drawing/2014/main" id="{D8CCC38F-9612-4DAA-A900-3A1302EF38A9}"/>
                </a:ext>
              </a:extLst>
            </p:cNvPr>
            <p:cNvSpPr>
              <a:spLocks noChangeArrowheads="1"/>
            </p:cNvSpPr>
            <p:nvPr/>
          </p:nvSpPr>
          <p:spPr bwMode="auto">
            <a:xfrm>
              <a:off x="3204" y="2415"/>
              <a:ext cx="217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000" dirty="0">
                  <a:latin typeface="Arial Unicode MS" pitchFamily="34" charset="-128"/>
                  <a:ea typeface="Arial Unicode MS" pitchFamily="34" charset="-128"/>
                </a:rPr>
                <a:t> Facteur </a:t>
              </a:r>
              <a:r>
                <a:rPr lang="fr-FR" altLang="fr-FR" sz="2000" dirty="0" err="1">
                  <a:latin typeface="Arial Unicode MS" pitchFamily="34" charset="-128"/>
                  <a:ea typeface="Arial Unicode MS" pitchFamily="34" charset="-128"/>
                </a:rPr>
                <a:t>épidémio</a:t>
              </a:r>
              <a:r>
                <a:rPr lang="fr-FR" altLang="fr-FR" sz="2000" dirty="0">
                  <a:latin typeface="Arial Unicode MS" pitchFamily="34" charset="-128"/>
                  <a:ea typeface="Arial Unicode MS" pitchFamily="34" charset="-128"/>
                </a:rPr>
                <a:t> ou </a:t>
              </a:r>
            </a:p>
            <a:p>
              <a:pPr>
                <a:spcBef>
                  <a:spcPct val="0"/>
                </a:spcBef>
                <a:buClrTx/>
                <a:buSzTx/>
                <a:buFontTx/>
                <a:buNone/>
              </a:pPr>
              <a:r>
                <a:rPr lang="fr-FR" altLang="fr-FR" sz="2000" dirty="0">
                  <a:latin typeface="Arial Unicode MS" pitchFamily="34" charset="-128"/>
                  <a:ea typeface="Arial Unicode MS" pitchFamily="34" charset="-128"/>
                </a:rPr>
                <a:t>QTF+ ou calcification &gt; 1 cm</a:t>
              </a:r>
            </a:p>
          </p:txBody>
        </p:sp>
        <p:sp>
          <p:nvSpPr>
            <p:cNvPr id="36892" name="Line 6">
              <a:extLst>
                <a:ext uri="{FF2B5EF4-FFF2-40B4-BE49-F238E27FC236}">
                  <a16:creationId xmlns:a16="http://schemas.microsoft.com/office/drawing/2014/main" id="{8F7D873A-2B96-468F-B3E6-8601424746E8}"/>
                </a:ext>
              </a:extLst>
            </p:cNvPr>
            <p:cNvSpPr>
              <a:spLocks noChangeShapeType="1"/>
            </p:cNvSpPr>
            <p:nvPr/>
          </p:nvSpPr>
          <p:spPr bwMode="auto">
            <a:xfrm>
              <a:off x="2700" y="2070"/>
              <a:ext cx="861" cy="307"/>
            </a:xfrm>
            <a:prstGeom prst="line">
              <a:avLst/>
            </a:prstGeom>
            <a:noFill/>
            <a:ln w="254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FR"/>
            </a:p>
          </p:txBody>
        </p:sp>
      </p:grpSp>
      <p:grpSp>
        <p:nvGrpSpPr>
          <p:cNvPr id="36868" name="Group 7">
            <a:extLst>
              <a:ext uri="{FF2B5EF4-FFF2-40B4-BE49-F238E27FC236}">
                <a16:creationId xmlns:a16="http://schemas.microsoft.com/office/drawing/2014/main" id="{C56D7B78-DC26-4048-829B-BD8AD5BFACD4}"/>
              </a:ext>
            </a:extLst>
          </p:cNvPr>
          <p:cNvGrpSpPr>
            <a:grpSpLocks/>
          </p:cNvGrpSpPr>
          <p:nvPr/>
        </p:nvGrpSpPr>
        <p:grpSpPr bwMode="auto">
          <a:xfrm>
            <a:off x="5095875" y="4500564"/>
            <a:ext cx="2501900" cy="403225"/>
            <a:chOff x="2200" y="2976"/>
            <a:chExt cx="1576" cy="254"/>
          </a:xfrm>
        </p:grpSpPr>
        <p:sp>
          <p:nvSpPr>
            <p:cNvPr id="36889" name="Line 8">
              <a:extLst>
                <a:ext uri="{FF2B5EF4-FFF2-40B4-BE49-F238E27FC236}">
                  <a16:creationId xmlns:a16="http://schemas.microsoft.com/office/drawing/2014/main" id="{3DE7EB4E-3671-43DE-9BE9-311DEA5255FA}"/>
                </a:ext>
              </a:extLst>
            </p:cNvPr>
            <p:cNvSpPr>
              <a:spLocks noChangeShapeType="1"/>
            </p:cNvSpPr>
            <p:nvPr/>
          </p:nvSpPr>
          <p:spPr bwMode="auto">
            <a:xfrm flipH="1">
              <a:off x="3145" y="2976"/>
              <a:ext cx="580" cy="135"/>
            </a:xfrm>
            <a:prstGeom prst="line">
              <a:avLst/>
            </a:prstGeom>
            <a:noFill/>
            <a:ln w="254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36890" name="Rectangle 9">
              <a:extLst>
                <a:ext uri="{FF2B5EF4-FFF2-40B4-BE49-F238E27FC236}">
                  <a16:creationId xmlns:a16="http://schemas.microsoft.com/office/drawing/2014/main" id="{731FCE88-2989-4776-8D8D-2ACB317CC8DE}"/>
                </a:ext>
              </a:extLst>
            </p:cNvPr>
            <p:cNvSpPr>
              <a:spLocks noChangeArrowheads="1"/>
            </p:cNvSpPr>
            <p:nvPr/>
          </p:nvSpPr>
          <p:spPr bwMode="auto">
            <a:xfrm>
              <a:off x="2200" y="2978"/>
              <a:ext cx="1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000" b="1">
                  <a:latin typeface="Arial Unicode MS" pitchFamily="34" charset="-128"/>
                  <a:ea typeface="Arial Unicode MS" pitchFamily="34" charset="-128"/>
                </a:rPr>
                <a:t> </a:t>
              </a:r>
              <a:r>
                <a:rPr lang="fr-FR" altLang="fr-FR" sz="2000">
                  <a:latin typeface="Arial Unicode MS" pitchFamily="34" charset="-128"/>
                  <a:ea typeface="Arial Unicode MS" pitchFamily="34" charset="-128"/>
                </a:rPr>
                <a:t>Tubages - </a:t>
              </a:r>
            </a:p>
          </p:txBody>
        </p:sp>
      </p:grpSp>
      <p:grpSp>
        <p:nvGrpSpPr>
          <p:cNvPr id="36869" name="Group 10">
            <a:extLst>
              <a:ext uri="{FF2B5EF4-FFF2-40B4-BE49-F238E27FC236}">
                <a16:creationId xmlns:a16="http://schemas.microsoft.com/office/drawing/2014/main" id="{B72C4344-6213-4FA8-AFCE-E50FAE4B0E9A}"/>
              </a:ext>
            </a:extLst>
          </p:cNvPr>
          <p:cNvGrpSpPr>
            <a:grpSpLocks/>
          </p:cNvGrpSpPr>
          <p:nvPr/>
        </p:nvGrpSpPr>
        <p:grpSpPr bwMode="auto">
          <a:xfrm>
            <a:off x="7897813" y="4500563"/>
            <a:ext cx="2951162" cy="577850"/>
            <a:chOff x="4015" y="2885"/>
            <a:chExt cx="1859" cy="364"/>
          </a:xfrm>
        </p:grpSpPr>
        <p:sp>
          <p:nvSpPr>
            <p:cNvPr id="36887" name="Line 11">
              <a:extLst>
                <a:ext uri="{FF2B5EF4-FFF2-40B4-BE49-F238E27FC236}">
                  <a16:creationId xmlns:a16="http://schemas.microsoft.com/office/drawing/2014/main" id="{A1E75E51-7E5E-4419-8721-64E1E41E7A61}"/>
                </a:ext>
              </a:extLst>
            </p:cNvPr>
            <p:cNvSpPr>
              <a:spLocks noChangeShapeType="1"/>
            </p:cNvSpPr>
            <p:nvPr/>
          </p:nvSpPr>
          <p:spPr bwMode="auto">
            <a:xfrm>
              <a:off x="4015" y="2885"/>
              <a:ext cx="605" cy="130"/>
            </a:xfrm>
            <a:prstGeom prst="line">
              <a:avLst/>
            </a:prstGeom>
            <a:noFill/>
            <a:ln w="254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36888" name="Rectangle 12">
              <a:extLst>
                <a:ext uri="{FF2B5EF4-FFF2-40B4-BE49-F238E27FC236}">
                  <a16:creationId xmlns:a16="http://schemas.microsoft.com/office/drawing/2014/main" id="{D517E434-491A-4DD2-AA8B-95C5AB875171}"/>
                </a:ext>
              </a:extLst>
            </p:cNvPr>
            <p:cNvSpPr>
              <a:spLocks noChangeArrowheads="1"/>
            </p:cNvSpPr>
            <p:nvPr/>
          </p:nvSpPr>
          <p:spPr bwMode="auto">
            <a:xfrm>
              <a:off x="4304" y="2979"/>
              <a:ext cx="15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200"/>
                <a:t> </a:t>
              </a:r>
              <a:r>
                <a:rPr lang="fr-FR" altLang="fr-FR" sz="2000">
                  <a:latin typeface="Arial Unicode MS" pitchFamily="34" charset="-128"/>
                  <a:ea typeface="Arial Unicode MS" pitchFamily="34" charset="-128"/>
                </a:rPr>
                <a:t>Tubages +</a:t>
              </a:r>
            </a:p>
          </p:txBody>
        </p:sp>
      </p:grpSp>
      <p:grpSp>
        <p:nvGrpSpPr>
          <p:cNvPr id="36870" name="Group 13">
            <a:extLst>
              <a:ext uri="{FF2B5EF4-FFF2-40B4-BE49-F238E27FC236}">
                <a16:creationId xmlns:a16="http://schemas.microsoft.com/office/drawing/2014/main" id="{52833E22-0C26-41FA-923B-BFE3AC52867F}"/>
              </a:ext>
            </a:extLst>
          </p:cNvPr>
          <p:cNvGrpSpPr>
            <a:grpSpLocks/>
          </p:cNvGrpSpPr>
          <p:nvPr/>
        </p:nvGrpSpPr>
        <p:grpSpPr bwMode="auto">
          <a:xfrm>
            <a:off x="4791075" y="5011739"/>
            <a:ext cx="2501900" cy="860425"/>
            <a:chOff x="2058" y="3247"/>
            <a:chExt cx="1576" cy="542"/>
          </a:xfrm>
        </p:grpSpPr>
        <p:sp>
          <p:nvSpPr>
            <p:cNvPr id="36885" name="Rectangle 14">
              <a:extLst>
                <a:ext uri="{FF2B5EF4-FFF2-40B4-BE49-F238E27FC236}">
                  <a16:creationId xmlns:a16="http://schemas.microsoft.com/office/drawing/2014/main" id="{77B699E2-D361-477C-BA47-A3386932E1FC}"/>
                </a:ext>
              </a:extLst>
            </p:cNvPr>
            <p:cNvSpPr>
              <a:spLocks noChangeArrowheads="1"/>
            </p:cNvSpPr>
            <p:nvPr/>
          </p:nvSpPr>
          <p:spPr bwMode="auto">
            <a:xfrm>
              <a:off x="2058" y="3343"/>
              <a:ext cx="157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000" dirty="0">
                  <a:latin typeface="Arial Unicode MS" pitchFamily="34" charset="-128"/>
                  <a:ea typeface="Arial Unicode MS" pitchFamily="34" charset="-128"/>
                </a:rPr>
                <a:t>Prophylaxie anti TB</a:t>
              </a:r>
            </a:p>
            <a:p>
              <a:pPr algn="ctr">
                <a:spcBef>
                  <a:spcPct val="0"/>
                </a:spcBef>
                <a:buClrTx/>
                <a:buSzTx/>
                <a:buFontTx/>
                <a:buNone/>
              </a:pPr>
              <a:r>
                <a:rPr lang="fr-FR" altLang="fr-FR" sz="2000" dirty="0">
                  <a:solidFill>
                    <a:srgbClr val="FF0000"/>
                  </a:solidFill>
                  <a:latin typeface="Arial Unicode MS" pitchFamily="34" charset="-128"/>
                  <a:ea typeface="Arial Unicode MS" pitchFamily="34" charset="-128"/>
                </a:rPr>
                <a:t>(INH+RIF 3 mois)</a:t>
              </a:r>
            </a:p>
          </p:txBody>
        </p:sp>
        <p:sp>
          <p:nvSpPr>
            <p:cNvPr id="36886" name="Line 15">
              <a:extLst>
                <a:ext uri="{FF2B5EF4-FFF2-40B4-BE49-F238E27FC236}">
                  <a16:creationId xmlns:a16="http://schemas.microsoft.com/office/drawing/2014/main" id="{D4A54454-B74C-4AAA-80C0-41CA274DB230}"/>
                </a:ext>
              </a:extLst>
            </p:cNvPr>
            <p:cNvSpPr>
              <a:spLocks noChangeShapeType="1"/>
            </p:cNvSpPr>
            <p:nvPr/>
          </p:nvSpPr>
          <p:spPr bwMode="auto">
            <a:xfrm flipH="1">
              <a:off x="2745" y="3247"/>
              <a:ext cx="1" cy="173"/>
            </a:xfrm>
            <a:prstGeom prst="line">
              <a:avLst/>
            </a:prstGeom>
            <a:noFill/>
            <a:ln w="254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FR"/>
            </a:p>
          </p:txBody>
        </p:sp>
      </p:grpSp>
      <p:grpSp>
        <p:nvGrpSpPr>
          <p:cNvPr id="36871" name="Group 16">
            <a:extLst>
              <a:ext uri="{FF2B5EF4-FFF2-40B4-BE49-F238E27FC236}">
                <a16:creationId xmlns:a16="http://schemas.microsoft.com/office/drawing/2014/main" id="{DA3C8370-952B-420A-8B77-6EDBD98FC27F}"/>
              </a:ext>
            </a:extLst>
          </p:cNvPr>
          <p:cNvGrpSpPr>
            <a:grpSpLocks/>
          </p:cNvGrpSpPr>
          <p:nvPr/>
        </p:nvGrpSpPr>
        <p:grpSpPr bwMode="auto">
          <a:xfrm>
            <a:off x="8166100" y="5282908"/>
            <a:ext cx="2501900" cy="860425"/>
            <a:chOff x="4184" y="3398"/>
            <a:chExt cx="1576" cy="542"/>
          </a:xfrm>
        </p:grpSpPr>
        <p:sp>
          <p:nvSpPr>
            <p:cNvPr id="36883" name="Rectangle 17">
              <a:extLst>
                <a:ext uri="{FF2B5EF4-FFF2-40B4-BE49-F238E27FC236}">
                  <a16:creationId xmlns:a16="http://schemas.microsoft.com/office/drawing/2014/main" id="{1436AEB1-E0E4-4C79-A783-3B3EEBB7F579}"/>
                </a:ext>
              </a:extLst>
            </p:cNvPr>
            <p:cNvSpPr>
              <a:spLocks noChangeArrowheads="1"/>
            </p:cNvSpPr>
            <p:nvPr/>
          </p:nvSpPr>
          <p:spPr bwMode="auto">
            <a:xfrm>
              <a:off x="4184" y="3494"/>
              <a:ext cx="157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000">
                  <a:latin typeface="Arial Unicode MS" pitchFamily="34" charset="-128"/>
                  <a:ea typeface="Arial Unicode MS" pitchFamily="34" charset="-128"/>
                </a:rPr>
                <a:t>TTT de tuberculose </a:t>
              </a:r>
              <a:r>
                <a:rPr lang="fr-FR" altLang="fr-FR" sz="2000" u="sng">
                  <a:latin typeface="Arial Unicode MS" pitchFamily="34" charset="-128"/>
                  <a:ea typeface="Arial Unicode MS" pitchFamily="34" charset="-128"/>
                </a:rPr>
                <a:t>&gt;</a:t>
              </a:r>
              <a:r>
                <a:rPr lang="fr-FR" altLang="fr-FR" sz="2000">
                  <a:latin typeface="Arial Unicode MS" pitchFamily="34" charset="-128"/>
                  <a:ea typeface="Arial Unicode MS" pitchFamily="34" charset="-128"/>
                </a:rPr>
                <a:t> 6 mois</a:t>
              </a:r>
            </a:p>
          </p:txBody>
        </p:sp>
        <p:sp>
          <p:nvSpPr>
            <p:cNvPr id="36884" name="Line 18">
              <a:extLst>
                <a:ext uri="{FF2B5EF4-FFF2-40B4-BE49-F238E27FC236}">
                  <a16:creationId xmlns:a16="http://schemas.microsoft.com/office/drawing/2014/main" id="{D977A5EE-D768-48D7-AE9D-5AEC605D4EB9}"/>
                </a:ext>
              </a:extLst>
            </p:cNvPr>
            <p:cNvSpPr>
              <a:spLocks noChangeShapeType="1"/>
            </p:cNvSpPr>
            <p:nvPr/>
          </p:nvSpPr>
          <p:spPr bwMode="auto">
            <a:xfrm flipH="1">
              <a:off x="4967" y="3398"/>
              <a:ext cx="1" cy="181"/>
            </a:xfrm>
            <a:prstGeom prst="line">
              <a:avLst/>
            </a:prstGeom>
            <a:noFill/>
            <a:ln w="254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FR"/>
            </a:p>
          </p:txBody>
        </p:sp>
      </p:grpSp>
      <p:grpSp>
        <p:nvGrpSpPr>
          <p:cNvPr id="36872" name="Group 19">
            <a:extLst>
              <a:ext uri="{FF2B5EF4-FFF2-40B4-BE49-F238E27FC236}">
                <a16:creationId xmlns:a16="http://schemas.microsoft.com/office/drawing/2014/main" id="{06E8B832-2AD8-4047-9EC4-D9C9B94CC9B3}"/>
              </a:ext>
            </a:extLst>
          </p:cNvPr>
          <p:cNvGrpSpPr>
            <a:grpSpLocks/>
          </p:cNvGrpSpPr>
          <p:nvPr/>
        </p:nvGrpSpPr>
        <p:grpSpPr bwMode="auto">
          <a:xfrm>
            <a:off x="4602164" y="5949951"/>
            <a:ext cx="3405187" cy="493713"/>
            <a:chOff x="1939" y="3961"/>
            <a:chExt cx="2145" cy="311"/>
          </a:xfrm>
        </p:grpSpPr>
        <p:sp>
          <p:nvSpPr>
            <p:cNvPr id="36881" name="Rectangle 20">
              <a:extLst>
                <a:ext uri="{FF2B5EF4-FFF2-40B4-BE49-F238E27FC236}">
                  <a16:creationId xmlns:a16="http://schemas.microsoft.com/office/drawing/2014/main" id="{3E61752B-686F-4180-9B75-D4E298492B6E}"/>
                </a:ext>
              </a:extLst>
            </p:cNvPr>
            <p:cNvSpPr>
              <a:spLocks noChangeArrowheads="1"/>
            </p:cNvSpPr>
            <p:nvPr/>
          </p:nvSpPr>
          <p:spPr bwMode="auto">
            <a:xfrm>
              <a:off x="1939" y="4020"/>
              <a:ext cx="21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000" dirty="0">
                  <a:latin typeface="Arial Unicode MS" pitchFamily="34" charset="-128"/>
                  <a:ea typeface="Arial Unicode MS" pitchFamily="34" charset="-128"/>
                </a:rPr>
                <a:t>Différer de </a:t>
              </a:r>
              <a:r>
                <a:rPr lang="fr-FR" altLang="fr-FR" sz="2000" dirty="0">
                  <a:solidFill>
                    <a:srgbClr val="FF0000"/>
                  </a:solidFill>
                  <a:latin typeface="Arial Unicode MS" pitchFamily="34" charset="-128"/>
                  <a:ea typeface="Arial Unicode MS" pitchFamily="34" charset="-128"/>
                </a:rPr>
                <a:t>3 </a:t>
              </a:r>
              <a:r>
                <a:rPr lang="fr-FR" altLang="fr-FR" sz="2000" dirty="0" err="1">
                  <a:solidFill>
                    <a:srgbClr val="FF0000"/>
                  </a:solidFill>
                  <a:latin typeface="Arial Unicode MS" pitchFamily="34" charset="-128"/>
                  <a:ea typeface="Arial Unicode MS" pitchFamily="34" charset="-128"/>
                </a:rPr>
                <a:t>sem</a:t>
              </a:r>
              <a:r>
                <a:rPr lang="fr-FR" altLang="fr-FR" sz="2000" dirty="0">
                  <a:solidFill>
                    <a:srgbClr val="FF0000"/>
                  </a:solidFill>
                  <a:latin typeface="Arial Unicode MS" pitchFamily="34" charset="-128"/>
                  <a:ea typeface="Arial Unicode MS" pitchFamily="34" charset="-128"/>
                </a:rPr>
                <a:t>  </a:t>
              </a:r>
              <a:r>
                <a:rPr lang="fr-FR" altLang="fr-FR" sz="2000" dirty="0">
                  <a:latin typeface="Arial Unicode MS" pitchFamily="34" charset="-128"/>
                  <a:ea typeface="Arial Unicode MS" pitchFamily="34" charset="-128"/>
                </a:rPr>
                <a:t>l’anti-TNF</a:t>
              </a:r>
            </a:p>
          </p:txBody>
        </p:sp>
        <p:sp>
          <p:nvSpPr>
            <p:cNvPr id="36882" name="Line 21">
              <a:extLst>
                <a:ext uri="{FF2B5EF4-FFF2-40B4-BE49-F238E27FC236}">
                  <a16:creationId xmlns:a16="http://schemas.microsoft.com/office/drawing/2014/main" id="{163D944E-EF9A-4528-B18B-0FD85D70E4FD}"/>
                </a:ext>
              </a:extLst>
            </p:cNvPr>
            <p:cNvSpPr>
              <a:spLocks noChangeShapeType="1"/>
            </p:cNvSpPr>
            <p:nvPr/>
          </p:nvSpPr>
          <p:spPr bwMode="auto">
            <a:xfrm flipH="1">
              <a:off x="2745" y="3961"/>
              <a:ext cx="1" cy="149"/>
            </a:xfrm>
            <a:prstGeom prst="line">
              <a:avLst/>
            </a:prstGeom>
            <a:noFill/>
            <a:ln w="254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FR"/>
            </a:p>
          </p:txBody>
        </p:sp>
      </p:grpSp>
      <p:sp>
        <p:nvSpPr>
          <p:cNvPr id="36873" name="Rectangle 23">
            <a:extLst>
              <a:ext uri="{FF2B5EF4-FFF2-40B4-BE49-F238E27FC236}">
                <a16:creationId xmlns:a16="http://schemas.microsoft.com/office/drawing/2014/main" id="{681AE84C-D1B3-47D4-9B30-EB91220C54A4}"/>
              </a:ext>
            </a:extLst>
          </p:cNvPr>
          <p:cNvSpPr>
            <a:spLocks noChangeArrowheads="1"/>
          </p:cNvSpPr>
          <p:nvPr/>
        </p:nvSpPr>
        <p:spPr bwMode="auto">
          <a:xfrm>
            <a:off x="2681056" y="1643064"/>
            <a:ext cx="72708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000" dirty="0">
                <a:solidFill>
                  <a:srgbClr val="FF0000"/>
                </a:solidFill>
                <a:latin typeface="Arial Unicode MS" pitchFamily="34" charset="-128"/>
                <a:ea typeface="Arial Unicode MS" pitchFamily="34" charset="-128"/>
              </a:rPr>
              <a:t>Rechercher  tuberculose latente ou active</a:t>
            </a:r>
          </a:p>
          <a:p>
            <a:pPr>
              <a:spcBef>
                <a:spcPct val="0"/>
              </a:spcBef>
              <a:buClrTx/>
              <a:buSzTx/>
              <a:buFontTx/>
              <a:buNone/>
            </a:pPr>
            <a:r>
              <a:rPr lang="fr-FR" altLang="fr-FR" sz="2000" dirty="0">
                <a:latin typeface="Arial Unicode MS" pitchFamily="34" charset="-128"/>
                <a:ea typeface="Arial Unicode MS" pitchFamily="34" charset="-128"/>
              </a:rPr>
              <a:t>- ATCD  de TB (non traitée ou &lt; 6 mois RIF), </a:t>
            </a:r>
          </a:p>
          <a:p>
            <a:pPr>
              <a:spcBef>
                <a:spcPct val="0"/>
              </a:spcBef>
              <a:buClrTx/>
              <a:buSzTx/>
              <a:buFontTx/>
              <a:buNone/>
            </a:pPr>
            <a:r>
              <a:rPr lang="fr-FR" altLang="fr-FR" sz="2000" dirty="0">
                <a:latin typeface="Arial Unicode MS" pitchFamily="34" charset="-128"/>
                <a:ea typeface="Arial Unicode MS" pitchFamily="34" charset="-128"/>
              </a:rPr>
              <a:t>- Contage, pays endémie (?)</a:t>
            </a:r>
          </a:p>
          <a:p>
            <a:pPr>
              <a:spcBef>
                <a:spcPct val="0"/>
              </a:spcBef>
              <a:buClrTx/>
              <a:buSzTx/>
              <a:buFontTx/>
              <a:buNone/>
            </a:pPr>
            <a:r>
              <a:rPr lang="fr-FR" altLang="fr-FR" sz="2000" dirty="0">
                <a:latin typeface="Arial Unicode MS" pitchFamily="34" charset="-128"/>
                <a:ea typeface="Arial Unicode MS" pitchFamily="34" charset="-128"/>
              </a:rPr>
              <a:t>- </a:t>
            </a:r>
            <a:r>
              <a:rPr lang="fr-FR" altLang="fr-FR" sz="2000" dirty="0" err="1">
                <a:latin typeface="Arial Unicode MS" pitchFamily="34" charset="-128"/>
                <a:ea typeface="Arial Unicode MS" pitchFamily="34" charset="-128"/>
              </a:rPr>
              <a:t>Quantiféron</a:t>
            </a:r>
            <a:r>
              <a:rPr lang="fr-FR" altLang="fr-FR" sz="2000" dirty="0">
                <a:latin typeface="Arial Unicode MS" pitchFamily="34" charset="-128"/>
                <a:ea typeface="Arial Unicode MS" pitchFamily="34" charset="-128"/>
              </a:rPr>
              <a:t> BK, Radio poumon</a:t>
            </a:r>
          </a:p>
        </p:txBody>
      </p:sp>
      <p:grpSp>
        <p:nvGrpSpPr>
          <p:cNvPr id="36874" name="Group 25">
            <a:extLst>
              <a:ext uri="{FF2B5EF4-FFF2-40B4-BE49-F238E27FC236}">
                <a16:creationId xmlns:a16="http://schemas.microsoft.com/office/drawing/2014/main" id="{81CCBB92-F4D5-41BE-A183-B635063A3961}"/>
              </a:ext>
            </a:extLst>
          </p:cNvPr>
          <p:cNvGrpSpPr>
            <a:grpSpLocks/>
          </p:cNvGrpSpPr>
          <p:nvPr/>
        </p:nvGrpSpPr>
        <p:grpSpPr bwMode="auto">
          <a:xfrm>
            <a:off x="2533650" y="3214688"/>
            <a:ext cx="2776538" cy="1549400"/>
            <a:chOff x="636" y="2070"/>
            <a:chExt cx="1749" cy="976"/>
          </a:xfrm>
        </p:grpSpPr>
        <p:sp>
          <p:nvSpPr>
            <p:cNvPr id="36879" name="Line 26">
              <a:extLst>
                <a:ext uri="{FF2B5EF4-FFF2-40B4-BE49-F238E27FC236}">
                  <a16:creationId xmlns:a16="http://schemas.microsoft.com/office/drawing/2014/main" id="{8DD3CD35-7A97-49AA-841D-E2D2847ABFC1}"/>
                </a:ext>
              </a:extLst>
            </p:cNvPr>
            <p:cNvSpPr>
              <a:spLocks noChangeShapeType="1"/>
            </p:cNvSpPr>
            <p:nvPr/>
          </p:nvSpPr>
          <p:spPr bwMode="auto">
            <a:xfrm flipH="1">
              <a:off x="1658" y="2070"/>
              <a:ext cx="727" cy="343"/>
            </a:xfrm>
            <a:prstGeom prst="line">
              <a:avLst/>
            </a:prstGeom>
            <a:noFill/>
            <a:ln w="254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36880" name="Rectangle 27">
              <a:extLst>
                <a:ext uri="{FF2B5EF4-FFF2-40B4-BE49-F238E27FC236}">
                  <a16:creationId xmlns:a16="http://schemas.microsoft.com/office/drawing/2014/main" id="{7B415837-C252-4AC6-9160-6A26286A91AA}"/>
                </a:ext>
              </a:extLst>
            </p:cNvPr>
            <p:cNvSpPr>
              <a:spLocks noChangeArrowheads="1"/>
            </p:cNvSpPr>
            <p:nvPr/>
          </p:nvSpPr>
          <p:spPr bwMode="auto">
            <a:xfrm>
              <a:off x="636" y="2406"/>
              <a:ext cx="163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000" dirty="0">
                  <a:latin typeface="Arial Unicode MS" pitchFamily="34" charset="-128"/>
                  <a:ea typeface="Arial Unicode MS" pitchFamily="34" charset="-128"/>
                </a:rPr>
                <a:t>Pas facteur </a:t>
              </a:r>
              <a:r>
                <a:rPr lang="fr-FR" altLang="fr-FR" sz="2000" dirty="0" err="1">
                  <a:latin typeface="Arial Unicode MS" pitchFamily="34" charset="-128"/>
                  <a:ea typeface="Arial Unicode MS" pitchFamily="34" charset="-128"/>
                </a:rPr>
                <a:t>épidémio</a:t>
              </a:r>
              <a:endParaRPr lang="fr-FR" altLang="fr-FR" sz="2000" dirty="0">
                <a:latin typeface="Arial Unicode MS" pitchFamily="34" charset="-128"/>
                <a:ea typeface="Arial Unicode MS" pitchFamily="34" charset="-128"/>
              </a:endParaRPr>
            </a:p>
            <a:p>
              <a:pPr>
                <a:spcBef>
                  <a:spcPct val="0"/>
                </a:spcBef>
                <a:buClrTx/>
                <a:buSzTx/>
                <a:buFontTx/>
                <a:buNone/>
              </a:pPr>
              <a:r>
                <a:rPr lang="fr-FR" altLang="fr-FR" sz="2000" dirty="0">
                  <a:latin typeface="Arial Unicode MS" pitchFamily="34" charset="-128"/>
                  <a:ea typeface="Arial Unicode MS" pitchFamily="34" charset="-128"/>
                </a:rPr>
                <a:t>QTF -</a:t>
              </a:r>
            </a:p>
            <a:p>
              <a:pPr>
                <a:spcBef>
                  <a:spcPct val="0"/>
                </a:spcBef>
                <a:buClrTx/>
                <a:buSzTx/>
                <a:buFontTx/>
                <a:buNone/>
              </a:pPr>
              <a:r>
                <a:rPr lang="fr-FR" altLang="fr-FR" sz="2000" dirty="0">
                  <a:latin typeface="Arial Unicode MS" pitchFamily="34" charset="-128"/>
                  <a:ea typeface="Arial Unicode MS" pitchFamily="34" charset="-128"/>
                </a:rPr>
                <a:t>et RP </a:t>
              </a:r>
              <a:r>
                <a:rPr lang="fr-FR" altLang="fr-FR" sz="2000" dirty="0" err="1">
                  <a:latin typeface="Arial Unicode MS" pitchFamily="34" charset="-128"/>
                  <a:ea typeface="Arial Unicode MS" pitchFamily="34" charset="-128"/>
                </a:rPr>
                <a:t>Nle</a:t>
              </a:r>
              <a:endParaRPr lang="fr-FR" altLang="fr-FR" sz="2000" dirty="0">
                <a:latin typeface="Arial Unicode MS" pitchFamily="34" charset="-128"/>
                <a:ea typeface="Arial Unicode MS" pitchFamily="34" charset="-128"/>
              </a:endParaRPr>
            </a:p>
          </p:txBody>
        </p:sp>
      </p:grpSp>
      <p:grpSp>
        <p:nvGrpSpPr>
          <p:cNvPr id="36875" name="Group 28">
            <a:extLst>
              <a:ext uri="{FF2B5EF4-FFF2-40B4-BE49-F238E27FC236}">
                <a16:creationId xmlns:a16="http://schemas.microsoft.com/office/drawing/2014/main" id="{F44B54EB-084A-4E55-B434-3585A1AD8831}"/>
              </a:ext>
            </a:extLst>
          </p:cNvPr>
          <p:cNvGrpSpPr>
            <a:grpSpLocks/>
          </p:cNvGrpSpPr>
          <p:nvPr/>
        </p:nvGrpSpPr>
        <p:grpSpPr bwMode="auto">
          <a:xfrm>
            <a:off x="1127125" y="4892676"/>
            <a:ext cx="3282950" cy="868363"/>
            <a:chOff x="-250" y="2912"/>
            <a:chExt cx="2068" cy="547"/>
          </a:xfrm>
        </p:grpSpPr>
        <p:sp>
          <p:nvSpPr>
            <p:cNvPr id="36877" name="Rectangle 29">
              <a:extLst>
                <a:ext uri="{FF2B5EF4-FFF2-40B4-BE49-F238E27FC236}">
                  <a16:creationId xmlns:a16="http://schemas.microsoft.com/office/drawing/2014/main" id="{61E5D4CF-EE75-4696-BC9F-908C94E7E4F8}"/>
                </a:ext>
              </a:extLst>
            </p:cNvPr>
            <p:cNvSpPr>
              <a:spLocks noChangeArrowheads="1"/>
            </p:cNvSpPr>
            <p:nvPr/>
          </p:nvSpPr>
          <p:spPr bwMode="auto">
            <a:xfrm>
              <a:off x="-250" y="3187"/>
              <a:ext cx="206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200"/>
                <a:t>               </a:t>
              </a:r>
              <a:r>
                <a:rPr lang="fr-FR" altLang="fr-FR" sz="2000">
                  <a:latin typeface="Arial Unicode MS" pitchFamily="34" charset="-128"/>
                  <a:ea typeface="Arial Unicode MS" pitchFamily="34" charset="-128"/>
                </a:rPr>
                <a:t>Débuter anti TNF</a:t>
              </a:r>
              <a:r>
                <a:rPr lang="fr-FR" altLang="fr-FR" sz="2000" b="1">
                  <a:latin typeface="Arial Unicode MS" pitchFamily="34" charset="-128"/>
                  <a:ea typeface="Arial Unicode MS" pitchFamily="34" charset="-128"/>
                </a:rPr>
                <a:t> </a:t>
              </a:r>
            </a:p>
          </p:txBody>
        </p:sp>
        <p:sp>
          <p:nvSpPr>
            <p:cNvPr id="36878" name="Line 30">
              <a:extLst>
                <a:ext uri="{FF2B5EF4-FFF2-40B4-BE49-F238E27FC236}">
                  <a16:creationId xmlns:a16="http://schemas.microsoft.com/office/drawing/2014/main" id="{CF5DCC1F-260B-414C-B4FB-103BDD9E9B99}"/>
                </a:ext>
              </a:extLst>
            </p:cNvPr>
            <p:cNvSpPr>
              <a:spLocks noChangeShapeType="1"/>
            </p:cNvSpPr>
            <p:nvPr/>
          </p:nvSpPr>
          <p:spPr bwMode="auto">
            <a:xfrm flipH="1">
              <a:off x="1139" y="2912"/>
              <a:ext cx="1" cy="293"/>
            </a:xfrm>
            <a:prstGeom prst="line">
              <a:avLst/>
            </a:prstGeom>
            <a:noFill/>
            <a:ln w="254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FR"/>
            </a:p>
          </p:txBody>
        </p:sp>
      </p:grpSp>
      <p:sp>
        <p:nvSpPr>
          <p:cNvPr id="28" name="Rectangle 3">
            <a:extLst>
              <a:ext uri="{FF2B5EF4-FFF2-40B4-BE49-F238E27FC236}">
                <a16:creationId xmlns:a16="http://schemas.microsoft.com/office/drawing/2014/main" id="{DFA5F750-643B-4458-B16B-723991F3AB76}"/>
              </a:ext>
            </a:extLst>
          </p:cNvPr>
          <p:cNvSpPr txBox="1">
            <a:spLocks noChangeArrowheads="1"/>
          </p:cNvSpPr>
          <p:nvPr/>
        </p:nvSpPr>
        <p:spPr bwMode="auto">
          <a:xfrm>
            <a:off x="1524001" y="6473826"/>
            <a:ext cx="9883805" cy="384175"/>
          </a:xfrm>
          <a:prstGeom prst="rect">
            <a:avLst/>
          </a:prstGeom>
          <a:noFill/>
          <a:ln w="9525">
            <a:noFill/>
            <a:miter lim="800000"/>
            <a:headEnd/>
            <a:tailEnd/>
          </a:ln>
        </p:spPr>
        <p:txBody>
          <a:bodyPr/>
          <a:lstStyle/>
          <a:p>
            <a:pPr algn="r">
              <a:defRPr/>
            </a:pPr>
            <a:r>
              <a:rPr lang="fr-FR" sz="1400" i="1" dirty="0"/>
              <a:t>AFSSAPS, Recommandations nationales - Prévention et prise en charge des tuberculoses survenant sous anti-TNF </a:t>
            </a:r>
            <a:r>
              <a:rPr lang="fr-FR" sz="1400" i="1" dirty="0">
                <a:latin typeface="Symbol" panose="05050102010706020507" pitchFamily="18" charset="2"/>
              </a:rPr>
              <a:t>a</a:t>
            </a:r>
            <a:r>
              <a:rPr lang="fr-FR" sz="1400" i="1" dirty="0"/>
              <a:t> Juillet 2005</a:t>
            </a:r>
            <a:endParaRPr lang="fr-FR" sz="1400" i="1" kern="0" dirty="0">
              <a:solidFill>
                <a:schemeClr val="accent1">
                  <a:lumMod val="60000"/>
                  <a:lumOff val="40000"/>
                </a:schemeClr>
              </a:solidFill>
            </a:endParaRPr>
          </a:p>
        </p:txBody>
      </p:sp>
    </p:spTree>
    <p:extLst>
      <p:ext uri="{BB962C8B-B14F-4D97-AF65-F5344CB8AC3E}">
        <p14:creationId xmlns:p14="http://schemas.microsoft.com/office/powerpoint/2010/main" val="3804811516"/>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96EFD-CF59-4A08-9268-943F11877B02}"/>
              </a:ext>
            </a:extLst>
          </p:cNvPr>
          <p:cNvSpPr>
            <a:spLocks noGrp="1"/>
          </p:cNvSpPr>
          <p:nvPr>
            <p:ph type="title"/>
          </p:nvPr>
        </p:nvSpPr>
        <p:spPr>
          <a:xfrm>
            <a:off x="516367" y="273050"/>
            <a:ext cx="9691259" cy="1144588"/>
          </a:xfrm>
        </p:spPr>
        <p:txBody>
          <a:bodyPr>
            <a:normAutofit fontScale="90000"/>
          </a:bodyPr>
          <a:lstStyle/>
          <a:p>
            <a:pPr>
              <a:defRPr/>
            </a:pPr>
            <a:r>
              <a:rPr lang="fr-FR" b="1" dirty="0">
                <a:solidFill>
                  <a:srgbClr val="000099"/>
                </a:solidFill>
                <a:latin typeface="+mn-lt"/>
              </a:rPr>
              <a:t>Réduction du risque de TB sous biothérapies </a:t>
            </a:r>
          </a:p>
        </p:txBody>
      </p:sp>
      <p:sp>
        <p:nvSpPr>
          <p:cNvPr id="3" name="Espace réservé du contenu 2">
            <a:extLst>
              <a:ext uri="{FF2B5EF4-FFF2-40B4-BE49-F238E27FC236}">
                <a16:creationId xmlns:a16="http://schemas.microsoft.com/office/drawing/2014/main" id="{A645EF8D-A8D4-43B6-91B6-FA38CDD50607}"/>
              </a:ext>
            </a:extLst>
          </p:cNvPr>
          <p:cNvSpPr>
            <a:spLocks noGrp="1"/>
          </p:cNvSpPr>
          <p:nvPr>
            <p:ph sz="half" idx="1"/>
          </p:nvPr>
        </p:nvSpPr>
        <p:spPr>
          <a:xfrm>
            <a:off x="763480" y="1604964"/>
            <a:ext cx="4841254" cy="3984277"/>
          </a:xfrm>
        </p:spPr>
        <p:txBody>
          <a:bodyPr>
            <a:normAutofit/>
          </a:bodyPr>
          <a:lstStyle/>
          <a:p>
            <a:pPr>
              <a:lnSpc>
                <a:spcPct val="150000"/>
              </a:lnSpc>
              <a:defRPr/>
            </a:pPr>
            <a:endParaRPr lang="fr-FR" sz="2400" dirty="0">
              <a:cs typeface="Arial" pitchFamily="34" charset="0"/>
            </a:endParaRPr>
          </a:p>
          <a:p>
            <a:pPr>
              <a:lnSpc>
                <a:spcPct val="150000"/>
              </a:lnSpc>
              <a:defRPr/>
            </a:pPr>
            <a:r>
              <a:rPr lang="fr-FR" sz="2400" dirty="0">
                <a:solidFill>
                  <a:srgbClr val="FF0000"/>
                </a:solidFill>
                <a:cs typeface="Arial" pitchFamily="34" charset="0"/>
              </a:rPr>
              <a:t>Réduction &gt; 80% du risque de réactivation mais pas 0! (1)</a:t>
            </a:r>
            <a:endParaRPr lang="fr-FR" sz="2400" i="1" dirty="0">
              <a:solidFill>
                <a:srgbClr val="FF0000"/>
              </a:solidFill>
              <a:cs typeface="Arial" pitchFamily="34" charset="0"/>
            </a:endParaRPr>
          </a:p>
          <a:p>
            <a:pPr>
              <a:lnSpc>
                <a:spcPct val="150000"/>
              </a:lnSpc>
              <a:defRPr/>
            </a:pPr>
            <a:r>
              <a:rPr lang="fr-FR" sz="2400" dirty="0">
                <a:cs typeface="Arial" pitchFamily="34" charset="0"/>
              </a:rPr>
              <a:t>Si pas de screening : 7 fois plus de risque de réactivation (2)</a:t>
            </a:r>
            <a:endParaRPr lang="fr-FR" sz="2400" i="1" dirty="0">
              <a:cs typeface="Arial" pitchFamily="34" charset="0"/>
            </a:endParaRPr>
          </a:p>
          <a:p>
            <a:pPr>
              <a:defRPr/>
            </a:pPr>
            <a:endParaRPr lang="fr-FR" dirty="0"/>
          </a:p>
        </p:txBody>
      </p:sp>
      <p:sp>
        <p:nvSpPr>
          <p:cNvPr id="4" name="Rectangle 3">
            <a:extLst>
              <a:ext uri="{FF2B5EF4-FFF2-40B4-BE49-F238E27FC236}">
                <a16:creationId xmlns:a16="http://schemas.microsoft.com/office/drawing/2014/main" id="{E5D52E6E-D3FF-4309-BDEE-C5D83EDE74EA}"/>
              </a:ext>
            </a:extLst>
          </p:cNvPr>
          <p:cNvSpPr txBox="1">
            <a:spLocks noChangeArrowheads="1"/>
          </p:cNvSpPr>
          <p:nvPr/>
        </p:nvSpPr>
        <p:spPr bwMode="auto">
          <a:xfrm>
            <a:off x="613187" y="6329187"/>
            <a:ext cx="9983378" cy="384175"/>
          </a:xfrm>
          <a:prstGeom prst="rect">
            <a:avLst/>
          </a:prstGeom>
          <a:noFill/>
          <a:ln w="9525">
            <a:noFill/>
            <a:miter lim="800000"/>
            <a:headEnd/>
            <a:tailEnd/>
          </a:ln>
        </p:spPr>
        <p:txBody>
          <a:bodyPr/>
          <a:lstStyle/>
          <a:p>
            <a:pPr>
              <a:defRPr/>
            </a:pPr>
            <a:r>
              <a:rPr lang="en-US" sz="1400" i="1" dirty="0">
                <a:latin typeface="Garamond" panose="02020404030301010803" pitchFamily="18" charset="0"/>
              </a:rPr>
              <a:t>1- Rutherford AI. </a:t>
            </a:r>
            <a:r>
              <a:rPr lang="fr-FR" sz="1400" i="1" dirty="0" err="1">
                <a:latin typeface="Garamond" panose="02020404030301010803" pitchFamily="18" charset="0"/>
              </a:rPr>
              <a:t>Opportunistic</a:t>
            </a:r>
            <a:r>
              <a:rPr lang="fr-FR" sz="1400" i="1" dirty="0">
                <a:latin typeface="Garamond" panose="02020404030301010803" pitchFamily="18" charset="0"/>
              </a:rPr>
              <a:t> infections in </a:t>
            </a:r>
            <a:r>
              <a:rPr lang="fr-FR" sz="1400" i="1" dirty="0" err="1">
                <a:latin typeface="Garamond" panose="02020404030301010803" pitchFamily="18" charset="0"/>
              </a:rPr>
              <a:t>rheumatoid</a:t>
            </a:r>
            <a:r>
              <a:rPr lang="fr-FR" sz="1400" i="1" dirty="0">
                <a:latin typeface="Garamond" panose="02020404030301010803" pitchFamily="18" charset="0"/>
              </a:rPr>
              <a:t> </a:t>
            </a:r>
            <a:r>
              <a:rPr lang="fr-FR" sz="1400" i="1" dirty="0" err="1">
                <a:latin typeface="Garamond" panose="02020404030301010803" pitchFamily="18" charset="0"/>
              </a:rPr>
              <a:t>arthritis</a:t>
            </a:r>
            <a:r>
              <a:rPr lang="fr-FR" sz="1400" i="1" dirty="0">
                <a:latin typeface="Garamond" panose="02020404030301010803" pitchFamily="18" charset="0"/>
              </a:rPr>
              <a:t> patients </a:t>
            </a:r>
            <a:r>
              <a:rPr lang="fr-FR" sz="1400" i="1" dirty="0" err="1">
                <a:latin typeface="Garamond" panose="02020404030301010803" pitchFamily="18" charset="0"/>
              </a:rPr>
              <a:t>exposed</a:t>
            </a:r>
            <a:r>
              <a:rPr lang="fr-FR" sz="1400" i="1" dirty="0">
                <a:latin typeface="Garamond" panose="02020404030301010803" pitchFamily="18" charset="0"/>
              </a:rPr>
              <a:t> to </a:t>
            </a:r>
            <a:r>
              <a:rPr lang="fr-FR" sz="1400" i="1" dirty="0" err="1">
                <a:latin typeface="Garamond" panose="02020404030301010803" pitchFamily="18" charset="0"/>
              </a:rPr>
              <a:t>biologic</a:t>
            </a:r>
            <a:r>
              <a:rPr lang="fr-FR" sz="1400" i="1" dirty="0">
                <a:latin typeface="Garamond" panose="02020404030301010803" pitchFamily="18" charset="0"/>
              </a:rPr>
              <a:t> </a:t>
            </a:r>
            <a:r>
              <a:rPr lang="fr-FR" sz="1400" i="1" dirty="0" err="1">
                <a:latin typeface="Garamond" panose="02020404030301010803" pitchFamily="18" charset="0"/>
              </a:rPr>
              <a:t>therapy</a:t>
            </a:r>
            <a:r>
              <a:rPr lang="fr-FR" sz="1400" i="1" dirty="0">
                <a:latin typeface="Garamond" panose="02020404030301010803" pitchFamily="18" charset="0"/>
              </a:rPr>
              <a:t>: </a:t>
            </a:r>
            <a:r>
              <a:rPr lang="fr-FR" sz="1400" i="1" dirty="0" err="1">
                <a:latin typeface="Garamond" panose="02020404030301010803" pitchFamily="18" charset="0"/>
              </a:rPr>
              <a:t>results</a:t>
            </a:r>
            <a:r>
              <a:rPr lang="fr-FR" sz="1400" i="1" dirty="0">
                <a:latin typeface="Garamond" panose="02020404030301010803" pitchFamily="18" charset="0"/>
              </a:rPr>
              <a:t> </a:t>
            </a:r>
            <a:r>
              <a:rPr lang="fr-FR" sz="1400" i="1" dirty="0" err="1">
                <a:latin typeface="Garamond" panose="02020404030301010803" pitchFamily="18" charset="0"/>
              </a:rPr>
              <a:t>from</a:t>
            </a:r>
            <a:r>
              <a:rPr lang="fr-FR" sz="1400" i="1" dirty="0">
                <a:latin typeface="Garamond" panose="02020404030301010803" pitchFamily="18" charset="0"/>
              </a:rPr>
              <a:t> the British Society for </a:t>
            </a:r>
            <a:r>
              <a:rPr lang="fr-FR" sz="1400" i="1" dirty="0" err="1">
                <a:latin typeface="Garamond" panose="02020404030301010803" pitchFamily="18" charset="0"/>
              </a:rPr>
              <a:t>Rheumatology</a:t>
            </a:r>
            <a:r>
              <a:rPr lang="fr-FR" sz="1400" i="1" dirty="0">
                <a:latin typeface="Garamond" panose="02020404030301010803" pitchFamily="18" charset="0"/>
              </a:rPr>
              <a:t> </a:t>
            </a:r>
            <a:r>
              <a:rPr lang="fr-FR" sz="1400" i="1" dirty="0" err="1">
                <a:latin typeface="Garamond" panose="02020404030301010803" pitchFamily="18" charset="0"/>
              </a:rPr>
              <a:t>Biologics</a:t>
            </a:r>
            <a:r>
              <a:rPr lang="fr-FR" sz="1400" i="1" dirty="0">
                <a:latin typeface="Garamond" panose="02020404030301010803" pitchFamily="18" charset="0"/>
              </a:rPr>
              <a:t> </a:t>
            </a:r>
            <a:r>
              <a:rPr lang="fr-FR" sz="1400" i="1" dirty="0" err="1">
                <a:latin typeface="Garamond" panose="02020404030301010803" pitchFamily="18" charset="0"/>
              </a:rPr>
              <a:t>Register</a:t>
            </a:r>
            <a:r>
              <a:rPr lang="fr-FR" sz="1400" i="1" dirty="0">
                <a:latin typeface="Garamond" panose="02020404030301010803" pitchFamily="18" charset="0"/>
              </a:rPr>
              <a:t> for </a:t>
            </a:r>
            <a:r>
              <a:rPr lang="fr-FR" sz="1400" i="1" dirty="0" err="1">
                <a:latin typeface="Garamond" panose="02020404030301010803" pitchFamily="18" charset="0"/>
              </a:rPr>
              <a:t>Rheumatoid</a:t>
            </a:r>
            <a:r>
              <a:rPr lang="fr-FR" sz="1400" i="1" dirty="0">
                <a:latin typeface="Garamond" panose="02020404030301010803" pitchFamily="18" charset="0"/>
              </a:rPr>
              <a:t> </a:t>
            </a:r>
            <a:r>
              <a:rPr lang="fr-FR" sz="1400" i="1" dirty="0" err="1">
                <a:latin typeface="Garamond" panose="02020404030301010803" pitchFamily="18" charset="0"/>
              </a:rPr>
              <a:t>Arthritis</a:t>
            </a:r>
            <a:r>
              <a:rPr lang="fr-FR" sz="1400" i="1" dirty="0">
                <a:latin typeface="Garamond" panose="02020404030301010803" pitchFamily="18" charset="0"/>
              </a:rPr>
              <a:t>. </a:t>
            </a:r>
            <a:r>
              <a:rPr lang="en-US" sz="1400" i="1" dirty="0">
                <a:latin typeface="Garamond" panose="02020404030301010803" pitchFamily="18" charset="0"/>
              </a:rPr>
              <a:t>Rheumatology . 2018 Jun 1;57(6</a:t>
            </a:r>
            <a:r>
              <a:rPr lang="en-US" sz="1400" dirty="0">
                <a:latin typeface="Garamond" panose="02020404030301010803" pitchFamily="18" charset="0"/>
              </a:rPr>
              <a:t>):997-1001. </a:t>
            </a:r>
            <a:r>
              <a:rPr lang="fr-FR" sz="1400" dirty="0">
                <a:latin typeface="Garamond" panose="02020404030301010803" pitchFamily="18" charset="0"/>
                <a:cs typeface="Arial" pitchFamily="34" charset="0"/>
              </a:rPr>
              <a:t>2-</a:t>
            </a:r>
            <a:r>
              <a:rPr lang="fr-FR" sz="1400" dirty="0">
                <a:latin typeface="Garamond" panose="02020404030301010803" pitchFamily="18" charset="0"/>
              </a:rPr>
              <a:t>Bykerk Ann </a:t>
            </a:r>
            <a:r>
              <a:rPr lang="fr-FR" sz="1400" dirty="0" err="1">
                <a:latin typeface="Garamond" panose="02020404030301010803" pitchFamily="18" charset="0"/>
              </a:rPr>
              <a:t>Rheum</a:t>
            </a:r>
            <a:r>
              <a:rPr lang="fr-FR" sz="1400" dirty="0">
                <a:latin typeface="Garamond" panose="02020404030301010803" pitchFamily="18" charset="0"/>
              </a:rPr>
              <a:t> Dis. 2015</a:t>
            </a:r>
            <a:endParaRPr lang="fr-FR" sz="1400" kern="0" dirty="0">
              <a:solidFill>
                <a:schemeClr val="accent1">
                  <a:lumMod val="60000"/>
                  <a:lumOff val="40000"/>
                </a:schemeClr>
              </a:solidFill>
              <a:latin typeface="Garamond" panose="02020404030301010803" pitchFamily="18" charset="0"/>
            </a:endParaRPr>
          </a:p>
        </p:txBody>
      </p:sp>
      <p:pic>
        <p:nvPicPr>
          <p:cNvPr id="5" name="Picture 7" descr="Cover">
            <a:extLst>
              <a:ext uri="{FF2B5EF4-FFF2-40B4-BE49-F238E27FC236}">
                <a16:creationId xmlns:a16="http://schemas.microsoft.com/office/drawing/2014/main" id="{00AE3E85-6419-4EA9-A616-605EAF5C2B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964" y="1847646"/>
            <a:ext cx="4520856" cy="44577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a:extLst>
              <a:ext uri="{FF2B5EF4-FFF2-40B4-BE49-F238E27FC236}">
                <a16:creationId xmlns:a16="http://schemas.microsoft.com/office/drawing/2014/main" id="{2C20DF61-A45A-478C-A7B0-17CAADD16CE2}"/>
              </a:ext>
            </a:extLst>
          </p:cNvPr>
          <p:cNvSpPr txBox="1">
            <a:spLocks/>
          </p:cNvSpPr>
          <p:nvPr/>
        </p:nvSpPr>
        <p:spPr>
          <a:xfrm>
            <a:off x="6391564" y="1331644"/>
            <a:ext cx="5648036" cy="49216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fr-FR" sz="2600" b="1" dirty="0">
                <a:cs typeface="Arial" pitchFamily="34" charset="0"/>
              </a:rPr>
              <a:t>Registre de la Société Britannique pour les biothérapies en Rhumatologie </a:t>
            </a:r>
          </a:p>
          <a:p>
            <a:pPr>
              <a:defRPr/>
            </a:pPr>
            <a:endParaRPr lang="fr-FR" dirty="0"/>
          </a:p>
        </p:txBody>
      </p:sp>
    </p:spTree>
    <p:extLst>
      <p:ext uri="{BB962C8B-B14F-4D97-AF65-F5344CB8AC3E}">
        <p14:creationId xmlns:p14="http://schemas.microsoft.com/office/powerpoint/2010/main" val="86931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544" y="1772817"/>
            <a:ext cx="8229600" cy="4525963"/>
          </a:xfrm>
        </p:spPr>
        <p:txBody>
          <a:bodyPr>
            <a:normAutofit/>
          </a:bodyPr>
          <a:lstStyle/>
          <a:p>
            <a:endParaRPr lang="fr-FR" dirty="0"/>
          </a:p>
          <a:p>
            <a:endParaRPr lang="fr-FR" dirty="0"/>
          </a:p>
        </p:txBody>
      </p:sp>
      <p:sp>
        <p:nvSpPr>
          <p:cNvPr id="4" name="Titre 1"/>
          <p:cNvSpPr>
            <a:spLocks noGrp="1"/>
          </p:cNvSpPr>
          <p:nvPr>
            <p:ph type="title"/>
          </p:nvPr>
        </p:nvSpPr>
        <p:spPr>
          <a:xfrm>
            <a:off x="1981200" y="2790056"/>
            <a:ext cx="8229600" cy="1143000"/>
          </a:xfrm>
        </p:spPr>
        <p:txBody>
          <a:bodyPr>
            <a:normAutofit fontScale="90000"/>
          </a:bodyPr>
          <a:lstStyle/>
          <a:p>
            <a:r>
              <a:rPr lang="en-US" sz="4900" b="1" dirty="0">
                <a:solidFill>
                  <a:srgbClr val="000099"/>
                </a:solidFill>
                <a:latin typeface="+mn-lt"/>
              </a:rPr>
              <a:t>Infections </a:t>
            </a:r>
            <a:r>
              <a:rPr lang="en-US" sz="4900" b="1" dirty="0" err="1">
                <a:solidFill>
                  <a:srgbClr val="000099"/>
                </a:solidFill>
                <a:latin typeface="+mn-lt"/>
              </a:rPr>
              <a:t>virales</a:t>
            </a:r>
            <a:br>
              <a:rPr lang="en-US" b="1" dirty="0"/>
            </a:br>
            <a:endParaRPr lang="fr-FR" dirty="0"/>
          </a:p>
        </p:txBody>
      </p:sp>
    </p:spTree>
    <p:extLst>
      <p:ext uri="{BB962C8B-B14F-4D97-AF65-F5344CB8AC3E}">
        <p14:creationId xmlns:p14="http://schemas.microsoft.com/office/powerpoint/2010/main" val="222962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a:extLst>
              <a:ext uri="{FF2B5EF4-FFF2-40B4-BE49-F238E27FC236}">
                <a16:creationId xmlns:a16="http://schemas.microsoft.com/office/drawing/2014/main" id="{22F74285-1F5D-4714-BFAD-D2E71DEFF8DF}"/>
              </a:ext>
            </a:extLst>
          </p:cNvPr>
          <p:cNvSpPr>
            <a:spLocks noGrp="1"/>
          </p:cNvSpPr>
          <p:nvPr>
            <p:ph idx="4294967295"/>
          </p:nvPr>
        </p:nvSpPr>
        <p:spPr>
          <a:xfrm>
            <a:off x="1524000" y="1268413"/>
            <a:ext cx="8362950" cy="4857750"/>
          </a:xfrm>
        </p:spPr>
        <p:txBody>
          <a:bodyPr>
            <a:normAutofit/>
          </a:bodyPr>
          <a:lstStyle/>
          <a:p>
            <a:pPr marL="137160" indent="0">
              <a:buClr>
                <a:schemeClr val="tx1">
                  <a:shade val="95000"/>
                </a:schemeClr>
              </a:buClr>
              <a:buNone/>
              <a:defRPr/>
            </a:pPr>
            <a:r>
              <a:rPr lang="fr-FR" sz="2400" dirty="0">
                <a:latin typeface="Arial" pitchFamily="34" charset="0"/>
                <a:cs typeface="Arial" pitchFamily="34" charset="0"/>
              </a:rPr>
              <a:t>Cohorte prospective allemande - 5 040 PR inclus de 2001 à 2006 – 86 zonas observés</a:t>
            </a:r>
          </a:p>
          <a:p>
            <a:pPr marL="548640" indent="-411480">
              <a:buClr>
                <a:schemeClr val="tx1">
                  <a:shade val="95000"/>
                </a:schemeClr>
              </a:buClr>
              <a:buNone/>
              <a:defRPr/>
            </a:pPr>
            <a:r>
              <a:rPr lang="fr-FR" sz="2400" dirty="0">
                <a:effectLst>
                  <a:outerShdw blurRad="38100" dist="38100" dir="2700000" algn="tl">
                    <a:srgbClr val="C0C0C0"/>
                  </a:outerShdw>
                </a:effectLst>
              </a:rPr>
              <a:t>VZV=86</a:t>
            </a:r>
          </a:p>
        </p:txBody>
      </p:sp>
      <p:sp>
        <p:nvSpPr>
          <p:cNvPr id="5" name="Rectangle 13">
            <a:extLst>
              <a:ext uri="{FF2B5EF4-FFF2-40B4-BE49-F238E27FC236}">
                <a16:creationId xmlns:a16="http://schemas.microsoft.com/office/drawing/2014/main" id="{E23673C8-E882-481D-A11C-61AAEFE25DEC}"/>
              </a:ext>
            </a:extLst>
          </p:cNvPr>
          <p:cNvSpPr>
            <a:spLocks noGrp="1" noChangeArrowheads="1"/>
          </p:cNvSpPr>
          <p:nvPr>
            <p:ph type="title" idx="4294967295"/>
          </p:nvPr>
        </p:nvSpPr>
        <p:spPr>
          <a:xfrm>
            <a:off x="363984" y="274638"/>
            <a:ext cx="9684891" cy="790682"/>
          </a:xfrm>
        </p:spPr>
        <p:txBody>
          <a:bodyPr>
            <a:noAutofit/>
          </a:bodyPr>
          <a:lstStyle/>
          <a:p>
            <a:pPr>
              <a:defRPr/>
            </a:pPr>
            <a:br>
              <a:rPr lang="fr-FR" sz="3200" b="1" dirty="0">
                <a:solidFill>
                  <a:srgbClr val="000099"/>
                </a:solidFill>
                <a:effectLst>
                  <a:outerShdw blurRad="38100" dist="38100" dir="2700000" algn="tl">
                    <a:srgbClr val="C0C0C0"/>
                  </a:outerShdw>
                </a:effectLst>
                <a:latin typeface="Arial" pitchFamily="34" charset="0"/>
                <a:cs typeface="Arial" pitchFamily="34" charset="0"/>
              </a:rPr>
            </a:br>
            <a:r>
              <a:rPr lang="fr-FR" sz="3200" b="1" dirty="0">
                <a:solidFill>
                  <a:srgbClr val="000099"/>
                </a:solidFill>
                <a:latin typeface="Arial" pitchFamily="34" charset="0"/>
                <a:cs typeface="Arial" pitchFamily="34" charset="0"/>
              </a:rPr>
              <a:t>Risque de zona sous anti TNF : registre RABBIT</a:t>
            </a:r>
            <a:endParaRPr lang="fr-FR" sz="3200" b="1" i="1" dirty="0">
              <a:solidFill>
                <a:srgbClr val="000099"/>
              </a:solidFill>
              <a:effectLst>
                <a:outerShdw blurRad="38100" dist="38100" dir="2700000" algn="tl">
                  <a:srgbClr val="C0C0C0"/>
                </a:outerShdw>
              </a:effectLst>
              <a:latin typeface="Arial" pitchFamily="34" charset="0"/>
              <a:cs typeface="Arial" pitchFamily="34" charset="0"/>
            </a:endParaRPr>
          </a:p>
        </p:txBody>
      </p:sp>
      <p:pic>
        <p:nvPicPr>
          <p:cNvPr id="49156" name="Picture 4">
            <a:extLst>
              <a:ext uri="{FF2B5EF4-FFF2-40B4-BE49-F238E27FC236}">
                <a16:creationId xmlns:a16="http://schemas.microsoft.com/office/drawing/2014/main" id="{44B56EFC-88F1-4B1D-BE8F-034A84863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016126"/>
            <a:ext cx="9072562" cy="4556125"/>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 Box 12">
            <a:extLst>
              <a:ext uri="{FF2B5EF4-FFF2-40B4-BE49-F238E27FC236}">
                <a16:creationId xmlns:a16="http://schemas.microsoft.com/office/drawing/2014/main" id="{9F7A84EC-B1E0-4B8A-94D2-BD8E0C96038B}"/>
              </a:ext>
            </a:extLst>
          </p:cNvPr>
          <p:cNvSpPr txBox="1">
            <a:spLocks noChangeArrowheads="1"/>
          </p:cNvSpPr>
          <p:nvPr/>
        </p:nvSpPr>
        <p:spPr bwMode="auto">
          <a:xfrm>
            <a:off x="6681435" y="6553201"/>
            <a:ext cx="39103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r>
              <a:rPr lang="fr-FR" altLang="fr-FR" sz="1600" i="1" dirty="0" err="1">
                <a:cs typeface="Arial" panose="020B0604020202020204" pitchFamily="34" charset="0"/>
              </a:rPr>
              <a:t>Strangfeld</a:t>
            </a:r>
            <a:r>
              <a:rPr lang="fr-FR" altLang="fr-FR" sz="1600" i="1" dirty="0">
                <a:cs typeface="Arial" panose="020B0604020202020204" pitchFamily="34" charset="0"/>
              </a:rPr>
              <a:t> A et al. JAMA 2009 ; 301 (7):737- 44. </a:t>
            </a:r>
          </a:p>
        </p:txBody>
      </p:sp>
      <p:sp>
        <p:nvSpPr>
          <p:cNvPr id="49158" name="Ellipse 1">
            <a:extLst>
              <a:ext uri="{FF2B5EF4-FFF2-40B4-BE49-F238E27FC236}">
                <a16:creationId xmlns:a16="http://schemas.microsoft.com/office/drawing/2014/main" id="{A5540585-8B10-4F90-BB83-A3F595F20D39}"/>
              </a:ext>
            </a:extLst>
          </p:cNvPr>
          <p:cNvSpPr>
            <a:spLocks noChangeArrowheads="1"/>
          </p:cNvSpPr>
          <p:nvPr/>
        </p:nvSpPr>
        <p:spPr bwMode="auto">
          <a:xfrm>
            <a:off x="9218613" y="4456588"/>
            <a:ext cx="797020" cy="559157"/>
          </a:xfrm>
          <a:prstGeom prst="ellipse">
            <a:avLst/>
          </a:prstGeom>
          <a:noFill/>
          <a:ln w="19050" algn="ctr">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49159" name="Ellipse 6">
            <a:extLst>
              <a:ext uri="{FF2B5EF4-FFF2-40B4-BE49-F238E27FC236}">
                <a16:creationId xmlns:a16="http://schemas.microsoft.com/office/drawing/2014/main" id="{9DDDDA00-18B6-4CA1-98AC-F04F202B6D34}"/>
              </a:ext>
            </a:extLst>
          </p:cNvPr>
          <p:cNvSpPr>
            <a:spLocks noChangeArrowheads="1"/>
          </p:cNvSpPr>
          <p:nvPr/>
        </p:nvSpPr>
        <p:spPr bwMode="auto">
          <a:xfrm>
            <a:off x="6096000" y="4456589"/>
            <a:ext cx="806450" cy="544035"/>
          </a:xfrm>
          <a:prstGeom prst="ellipse">
            <a:avLst/>
          </a:prstGeom>
          <a:noFill/>
          <a:ln w="28575" algn="ctr">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49160" name="Ellipse 6">
            <a:extLst>
              <a:ext uri="{FF2B5EF4-FFF2-40B4-BE49-F238E27FC236}">
                <a16:creationId xmlns:a16="http://schemas.microsoft.com/office/drawing/2014/main" id="{A1BB62D2-06F7-4411-A5D3-A3CDD8B78FE9}"/>
              </a:ext>
            </a:extLst>
          </p:cNvPr>
          <p:cNvSpPr>
            <a:spLocks noChangeArrowheads="1"/>
          </p:cNvSpPr>
          <p:nvPr/>
        </p:nvSpPr>
        <p:spPr bwMode="auto">
          <a:xfrm>
            <a:off x="9228043" y="5463310"/>
            <a:ext cx="797020" cy="608877"/>
          </a:xfrm>
          <a:prstGeom prst="ellipse">
            <a:avLst/>
          </a:prstGeom>
          <a:noFill/>
          <a:ln w="28575" algn="ctr">
            <a:solidFill>
              <a:srgbClr val="56A60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49161" name="Ellipse 6">
            <a:extLst>
              <a:ext uri="{FF2B5EF4-FFF2-40B4-BE49-F238E27FC236}">
                <a16:creationId xmlns:a16="http://schemas.microsoft.com/office/drawing/2014/main" id="{1CD37B8D-3A42-4F0E-9FE8-E843B009E5B9}"/>
              </a:ext>
            </a:extLst>
          </p:cNvPr>
          <p:cNvSpPr>
            <a:spLocks noChangeArrowheads="1"/>
          </p:cNvSpPr>
          <p:nvPr/>
        </p:nvSpPr>
        <p:spPr bwMode="auto">
          <a:xfrm>
            <a:off x="6111419" y="5528090"/>
            <a:ext cx="806450" cy="608876"/>
          </a:xfrm>
          <a:prstGeom prst="ellipse">
            <a:avLst/>
          </a:prstGeom>
          <a:noFill/>
          <a:ln w="28575" algn="ctr">
            <a:solidFill>
              <a:srgbClr val="56A60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
        <p:nvSpPr>
          <p:cNvPr id="2" name="ZoneTexte 1"/>
          <p:cNvSpPr txBox="1"/>
          <p:nvPr/>
        </p:nvSpPr>
        <p:spPr>
          <a:xfrm>
            <a:off x="9362781" y="1487424"/>
            <a:ext cx="2729658" cy="369332"/>
          </a:xfrm>
          <a:prstGeom prst="rect">
            <a:avLst/>
          </a:prstGeom>
          <a:noFill/>
        </p:spPr>
        <p:txBody>
          <a:bodyPr wrap="none" rtlCol="0">
            <a:spAutoFit/>
          </a:bodyPr>
          <a:lstStyle/>
          <a:p>
            <a:r>
              <a:rPr lang="fr-FR" b="1" dirty="0">
                <a:solidFill>
                  <a:srgbClr val="CC66FF"/>
                </a:solidFill>
              </a:rPr>
              <a:t>Risque +++ anti-JAK et RTX</a:t>
            </a:r>
          </a:p>
        </p:txBody>
      </p:sp>
    </p:spTree>
    <p:extLst>
      <p:ext uri="{BB962C8B-B14F-4D97-AF65-F5344CB8AC3E}">
        <p14:creationId xmlns:p14="http://schemas.microsoft.com/office/powerpoint/2010/main" val="253448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a:extLst>
              <a:ext uri="{FF2B5EF4-FFF2-40B4-BE49-F238E27FC236}">
                <a16:creationId xmlns:a16="http://schemas.microsoft.com/office/drawing/2014/main" id="{1D1E763A-99CB-4BA0-9F2B-4E6FA8761ECB}"/>
              </a:ext>
            </a:extLst>
          </p:cNvPr>
          <p:cNvSpPr>
            <a:spLocks noGrp="1" noChangeArrowheads="1"/>
          </p:cNvSpPr>
          <p:nvPr>
            <p:ph type="title"/>
          </p:nvPr>
        </p:nvSpPr>
        <p:spPr>
          <a:xfrm>
            <a:off x="2135188" y="268289"/>
            <a:ext cx="8001000" cy="1216025"/>
          </a:xfrm>
        </p:spPr>
        <p:txBody>
          <a:bodyPr>
            <a:normAutofit/>
          </a:bodyPr>
          <a:lstStyle/>
          <a:p>
            <a:pPr eaLnBrk="1" hangingPunct="1"/>
            <a:r>
              <a:rPr lang="fr-FR" altLang="fr-FR" b="1" dirty="0">
                <a:solidFill>
                  <a:srgbClr val="000099"/>
                </a:solidFill>
                <a:latin typeface="+mn-lt"/>
                <a:cs typeface="Arial" panose="020B0604020202020204" pitchFamily="34" charset="0"/>
              </a:rPr>
              <a:t>Hépatites virales</a:t>
            </a:r>
            <a:endParaRPr lang="en-US" altLang="fr-FR" b="1" dirty="0">
              <a:solidFill>
                <a:srgbClr val="000099"/>
              </a:solidFill>
              <a:latin typeface="+mn-lt"/>
              <a:cs typeface="Arial" panose="020B0604020202020204" pitchFamily="34" charset="0"/>
            </a:endParaRPr>
          </a:p>
        </p:txBody>
      </p:sp>
      <p:sp>
        <p:nvSpPr>
          <p:cNvPr id="3" name="Espace réservé du contenu 2">
            <a:extLst>
              <a:ext uri="{FF2B5EF4-FFF2-40B4-BE49-F238E27FC236}">
                <a16:creationId xmlns:a16="http://schemas.microsoft.com/office/drawing/2014/main" id="{336C0B01-3896-4373-857A-E2C0E164E490}"/>
              </a:ext>
            </a:extLst>
          </p:cNvPr>
          <p:cNvSpPr>
            <a:spLocks noGrp="1"/>
          </p:cNvSpPr>
          <p:nvPr>
            <p:ph idx="1"/>
          </p:nvPr>
        </p:nvSpPr>
        <p:spPr>
          <a:xfrm>
            <a:off x="798990" y="1196976"/>
            <a:ext cx="9579006" cy="4752975"/>
          </a:xfrm>
        </p:spPr>
        <p:txBody>
          <a:bodyPr/>
          <a:lstStyle/>
          <a:p>
            <a:pPr marL="0" indent="0">
              <a:buNone/>
              <a:defRPr/>
            </a:pPr>
            <a:endParaRPr lang="fr-FR" sz="2400" b="1" dirty="0">
              <a:solidFill>
                <a:srgbClr val="FF0000"/>
              </a:solidFill>
            </a:endParaRPr>
          </a:p>
          <a:p>
            <a:pPr marL="342900" lvl="1" indent="-342900">
              <a:buClr>
                <a:schemeClr val="hlink"/>
              </a:buClr>
              <a:defRPr/>
            </a:pPr>
            <a:r>
              <a:rPr lang="fr-FR" b="1" dirty="0">
                <a:solidFill>
                  <a:srgbClr val="FF0000"/>
                </a:solidFill>
                <a:latin typeface="Arial" pitchFamily="34" charset="0"/>
                <a:cs typeface="Arial" pitchFamily="34" charset="0"/>
              </a:rPr>
              <a:t>Hépatite B+++</a:t>
            </a:r>
            <a:r>
              <a:rPr lang="fr-FR" sz="2000" baseline="30000" dirty="0">
                <a:latin typeface="Arial" pitchFamily="34" charset="0"/>
                <a:cs typeface="Arial" pitchFamily="34" charset="0"/>
              </a:rPr>
              <a:t>1</a:t>
            </a:r>
            <a:endParaRPr lang="fr-FR" dirty="0">
              <a:solidFill>
                <a:srgbClr val="FFFF00"/>
              </a:solidFill>
              <a:latin typeface="Arial" pitchFamily="34" charset="0"/>
              <a:cs typeface="Arial" pitchFamily="34" charset="0"/>
            </a:endParaRPr>
          </a:p>
          <a:p>
            <a:pPr lvl="1">
              <a:defRPr/>
            </a:pPr>
            <a:r>
              <a:rPr lang="fr-FR" sz="2000" dirty="0">
                <a:latin typeface="Arial" pitchFamily="34" charset="0"/>
                <a:cs typeface="Arial" pitchFamily="34" charset="0"/>
              </a:rPr>
              <a:t>Taux de réactivation + élevé en cas </a:t>
            </a:r>
          </a:p>
          <a:p>
            <a:pPr lvl="2">
              <a:defRPr/>
            </a:pPr>
            <a:r>
              <a:rPr lang="fr-FR" dirty="0">
                <a:solidFill>
                  <a:srgbClr val="FF0000"/>
                </a:solidFill>
                <a:latin typeface="Arial" pitchFamily="34" charset="0"/>
                <a:cs typeface="Arial" pitchFamily="34" charset="0"/>
              </a:rPr>
              <a:t>Rituximab</a:t>
            </a:r>
            <a:r>
              <a:rPr lang="fr-FR" dirty="0">
                <a:latin typeface="Arial" pitchFamily="34" charset="0"/>
                <a:cs typeface="Arial" pitchFamily="34" charset="0"/>
              </a:rPr>
              <a:t> &gt;&gt; Infliximab &gt; </a:t>
            </a:r>
            <a:r>
              <a:rPr lang="fr-FR" dirty="0" err="1">
                <a:latin typeface="Arial" pitchFamily="34" charset="0"/>
                <a:cs typeface="Arial" pitchFamily="34" charset="0"/>
              </a:rPr>
              <a:t>Etanercept</a:t>
            </a:r>
            <a:endParaRPr lang="fr-FR" dirty="0">
              <a:latin typeface="Arial" pitchFamily="34" charset="0"/>
              <a:cs typeface="Arial" pitchFamily="34" charset="0"/>
            </a:endParaRPr>
          </a:p>
          <a:p>
            <a:pPr lvl="2">
              <a:defRPr/>
            </a:pPr>
            <a:r>
              <a:rPr lang="fr-FR" dirty="0" err="1">
                <a:latin typeface="Arial" pitchFamily="34" charset="0"/>
                <a:cs typeface="Arial" pitchFamily="34" charset="0"/>
              </a:rPr>
              <a:t>AgHBs</a:t>
            </a:r>
            <a:r>
              <a:rPr lang="fr-FR" dirty="0">
                <a:latin typeface="Arial" pitchFamily="34" charset="0"/>
                <a:cs typeface="Arial" pitchFamily="34" charset="0"/>
              </a:rPr>
              <a:t>+  &gt; AC anti </a:t>
            </a:r>
            <a:r>
              <a:rPr lang="fr-FR" dirty="0" err="1">
                <a:latin typeface="Arial" pitchFamily="34" charset="0"/>
                <a:cs typeface="Arial" pitchFamily="34" charset="0"/>
              </a:rPr>
              <a:t>HBc</a:t>
            </a:r>
            <a:r>
              <a:rPr lang="fr-FR" dirty="0">
                <a:latin typeface="Arial" pitchFamily="34" charset="0"/>
                <a:cs typeface="Arial" pitchFamily="34" charset="0"/>
              </a:rPr>
              <a:t> isolés </a:t>
            </a:r>
            <a:endParaRPr lang="en-US" dirty="0">
              <a:latin typeface="Arial" pitchFamily="34" charset="0"/>
              <a:cs typeface="Arial" pitchFamily="34" charset="0"/>
            </a:endParaRPr>
          </a:p>
          <a:p>
            <a:pPr lvl="2">
              <a:defRPr/>
            </a:pPr>
            <a:r>
              <a:rPr lang="fr-FR" dirty="0">
                <a:latin typeface="Arial" pitchFamily="34" charset="0"/>
                <a:cs typeface="Arial" pitchFamily="34" charset="0"/>
              </a:rPr>
              <a:t>Risque de d</a:t>
            </a:r>
            <a:r>
              <a:rPr lang="fr-FR" sz="2000" dirty="0">
                <a:latin typeface="Arial" pitchFamily="34" charset="0"/>
                <a:cs typeface="Arial" pitchFamily="34" charset="0"/>
              </a:rPr>
              <a:t>écès d’insuffisance hépatique</a:t>
            </a:r>
            <a:endParaRPr lang="fr-FR" dirty="0">
              <a:latin typeface="Arial" pitchFamily="34" charset="0"/>
              <a:cs typeface="Arial" pitchFamily="34" charset="0"/>
            </a:endParaRPr>
          </a:p>
          <a:p>
            <a:pPr lvl="1">
              <a:buFont typeface="Symbol" panose="05050102010706020507" pitchFamily="18" charset="2"/>
              <a:buChar char="Þ"/>
              <a:defRPr/>
            </a:pPr>
            <a:r>
              <a:rPr lang="fr-FR" sz="2000" dirty="0">
                <a:solidFill>
                  <a:srgbClr val="FF0000"/>
                </a:solidFill>
                <a:latin typeface="Arial" pitchFamily="34" charset="0"/>
                <a:cs typeface="Arial" pitchFamily="34" charset="0"/>
              </a:rPr>
              <a:t>Statut sérologique avant traitement</a:t>
            </a:r>
          </a:p>
          <a:p>
            <a:pPr lvl="1">
              <a:buFont typeface="Symbol" panose="05050102010706020507" pitchFamily="18" charset="2"/>
              <a:buChar char="Þ"/>
              <a:defRPr/>
            </a:pPr>
            <a:r>
              <a:rPr lang="fr-FR" sz="2000" dirty="0">
                <a:solidFill>
                  <a:srgbClr val="FF0000"/>
                </a:solidFill>
                <a:latin typeface="Arial" pitchFamily="34" charset="0"/>
                <a:cs typeface="Arial" pitchFamily="34" charset="0"/>
              </a:rPr>
              <a:t>prophylaxie si Ag </a:t>
            </a:r>
            <a:r>
              <a:rPr lang="fr-FR" sz="2000" dirty="0" err="1">
                <a:solidFill>
                  <a:srgbClr val="FF0000"/>
                </a:solidFill>
                <a:latin typeface="Arial" pitchFamily="34" charset="0"/>
                <a:cs typeface="Arial" pitchFamily="34" charset="0"/>
              </a:rPr>
              <a:t>Hbs</a:t>
            </a:r>
            <a:r>
              <a:rPr lang="fr-FR" sz="2000" dirty="0">
                <a:solidFill>
                  <a:srgbClr val="FF0000"/>
                </a:solidFill>
                <a:latin typeface="Arial" pitchFamily="34" charset="0"/>
                <a:cs typeface="Arial" pitchFamily="34" charset="0"/>
              </a:rPr>
              <a:t>+ ou HBV DNA </a:t>
            </a:r>
            <a:r>
              <a:rPr lang="fr-FR" sz="2000" dirty="0">
                <a:latin typeface="Arial" pitchFamily="34" charset="0"/>
                <a:cs typeface="Arial" pitchFamily="34" charset="0"/>
              </a:rPr>
              <a:t>(avec RITUXIMAB systématique mais discuté avec anti-TNF)</a:t>
            </a:r>
          </a:p>
          <a:p>
            <a:pPr lvl="1">
              <a:buFont typeface="Symbol" panose="05050102010706020507" pitchFamily="18" charset="2"/>
              <a:buChar char="Þ"/>
              <a:defRPr/>
            </a:pPr>
            <a:r>
              <a:rPr lang="fr-FR" sz="2000" dirty="0">
                <a:solidFill>
                  <a:srgbClr val="FF0000"/>
                </a:solidFill>
                <a:latin typeface="Arial" pitchFamily="34" charset="0"/>
                <a:cs typeface="Arial" pitchFamily="34" charset="0"/>
              </a:rPr>
              <a:t>ou surveillance HBV DNA + tous les 3 mois </a:t>
            </a:r>
            <a:endParaRPr lang="en-US" sz="1600" dirty="0">
              <a:solidFill>
                <a:srgbClr val="CC66FF"/>
              </a:solidFill>
              <a:latin typeface="Arial" pitchFamily="34" charset="0"/>
              <a:cs typeface="Arial" pitchFamily="34" charset="0"/>
            </a:endParaRPr>
          </a:p>
          <a:p>
            <a:pPr>
              <a:defRPr/>
            </a:pPr>
            <a:r>
              <a:rPr lang="fr-FR" sz="2400" dirty="0">
                <a:latin typeface="Arial" pitchFamily="34" charset="0"/>
                <a:cs typeface="Arial" pitchFamily="34" charset="0"/>
              </a:rPr>
              <a:t>Hépatite C </a:t>
            </a:r>
            <a:r>
              <a:rPr lang="fr-FR" sz="2400" baseline="30000" dirty="0">
                <a:latin typeface="Arial" pitchFamily="34" charset="0"/>
                <a:cs typeface="Arial" pitchFamily="34" charset="0"/>
              </a:rPr>
              <a:t>2</a:t>
            </a:r>
          </a:p>
          <a:p>
            <a:pPr lvl="1">
              <a:defRPr/>
            </a:pPr>
            <a:r>
              <a:rPr lang="fr-FR" sz="2000" dirty="0">
                <a:latin typeface="Arial" pitchFamily="34" charset="0"/>
                <a:cs typeface="Arial" pitchFamily="34" charset="0"/>
              </a:rPr>
              <a:t>Pas de risque d’augmentation de charge virale C </a:t>
            </a:r>
          </a:p>
          <a:p>
            <a:pPr marL="0" indent="0">
              <a:buNone/>
              <a:defRPr/>
            </a:pPr>
            <a:endParaRPr lang="fr-FR" sz="2000" dirty="0">
              <a:latin typeface="Arial" pitchFamily="34" charset="0"/>
              <a:cs typeface="Arial" pitchFamily="34" charset="0"/>
            </a:endParaRPr>
          </a:p>
          <a:p>
            <a:pPr>
              <a:defRPr/>
            </a:pPr>
            <a:endParaRPr lang="fr-FR" dirty="0"/>
          </a:p>
          <a:p>
            <a:pPr>
              <a:defRPr/>
            </a:pPr>
            <a:endParaRPr lang="fr-FR" dirty="0"/>
          </a:p>
          <a:p>
            <a:pPr>
              <a:defRPr/>
            </a:pPr>
            <a:endParaRPr lang="en-US" dirty="0"/>
          </a:p>
        </p:txBody>
      </p:sp>
      <p:sp>
        <p:nvSpPr>
          <p:cNvPr id="51204" name="Espace réservé du contenu 2">
            <a:extLst>
              <a:ext uri="{FF2B5EF4-FFF2-40B4-BE49-F238E27FC236}">
                <a16:creationId xmlns:a16="http://schemas.microsoft.com/office/drawing/2014/main" id="{DE2D7DD9-F99C-4F23-9A60-8ED06292B366}"/>
              </a:ext>
            </a:extLst>
          </p:cNvPr>
          <p:cNvSpPr txBox="1">
            <a:spLocks/>
          </p:cNvSpPr>
          <p:nvPr/>
        </p:nvSpPr>
        <p:spPr bwMode="auto">
          <a:xfrm>
            <a:off x="213064" y="6191252"/>
            <a:ext cx="11807301" cy="39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indent="0">
              <a:buNone/>
            </a:pPr>
            <a:r>
              <a:rPr lang="fr-FR" altLang="fr-FR" sz="1600" i="1" dirty="0"/>
              <a:t>1- EASL </a:t>
            </a:r>
            <a:r>
              <a:rPr lang="fr-FR" altLang="fr-FR" sz="1600" i="1" dirty="0" err="1"/>
              <a:t>Clinical</a:t>
            </a:r>
            <a:r>
              <a:rPr lang="fr-FR" altLang="fr-FR" sz="1600" i="1" dirty="0"/>
              <a:t> Practice Guidelines on the management of HBV. </a:t>
            </a:r>
            <a:r>
              <a:rPr lang="en-US" altLang="fr-FR" sz="1600" i="1" dirty="0"/>
              <a:t>J. </a:t>
            </a:r>
            <a:r>
              <a:rPr lang="en-US" altLang="fr-FR" sz="1600" i="1" dirty="0" err="1"/>
              <a:t>Hepatol</a:t>
            </a:r>
            <a:r>
              <a:rPr lang="en-US" altLang="fr-FR" sz="1600" i="1" dirty="0"/>
              <a:t>, 2017 67, 370-398; 2 -</a:t>
            </a:r>
            <a:r>
              <a:rPr lang="en-US" altLang="fr-FR" sz="1600" dirty="0"/>
              <a:t> </a:t>
            </a:r>
            <a:r>
              <a:rPr lang="en-US" altLang="fr-FR" sz="1600" u="sng" dirty="0" err="1">
                <a:hlinkClick r:id="rId3"/>
              </a:rPr>
              <a:t>Brunasso</a:t>
            </a:r>
            <a:r>
              <a:rPr lang="en-US" altLang="fr-FR" sz="1600" u="sng" dirty="0">
                <a:hlinkClick r:id="rId3"/>
              </a:rPr>
              <a:t> AM</a:t>
            </a:r>
            <a:r>
              <a:rPr lang="en-US" altLang="fr-FR" sz="1600" dirty="0"/>
              <a:t>, </a:t>
            </a:r>
            <a:r>
              <a:rPr lang="en-US" altLang="fr-FR" sz="1600" u="sng" dirty="0"/>
              <a:t>Rheumatology</a:t>
            </a:r>
            <a:r>
              <a:rPr lang="en-US" altLang="fr-FR" sz="1600" dirty="0"/>
              <a:t> 2011 Sep;50(9):1700-11.</a:t>
            </a:r>
            <a:endParaRPr lang="fr-FR" altLang="fr-FR" sz="1600" dirty="0"/>
          </a:p>
          <a:p>
            <a:pPr>
              <a:buClr>
                <a:schemeClr val="accent2"/>
              </a:buClr>
              <a:buSzTx/>
              <a:buFont typeface="Wingdings" panose="05000000000000000000" pitchFamily="2" charset="2"/>
              <a:buChar char="o"/>
            </a:pPr>
            <a:endParaRPr lang="en-US" altLang="fr-FR" sz="3000" dirty="0"/>
          </a:p>
        </p:txBody>
      </p:sp>
    </p:spTree>
    <p:extLst>
      <p:ext uri="{BB962C8B-B14F-4D97-AF65-F5344CB8AC3E}">
        <p14:creationId xmlns:p14="http://schemas.microsoft.com/office/powerpoint/2010/main" val="134193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9720" y="0"/>
            <a:ext cx="8501122" cy="92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8B384C2-BE6B-4BED-B2FB-B70C25127C49}"/>
              </a:ext>
            </a:extLst>
          </p:cNvPr>
          <p:cNvSpPr>
            <a:spLocks noGrp="1"/>
          </p:cNvSpPr>
          <p:nvPr>
            <p:ph type="title"/>
          </p:nvPr>
        </p:nvSpPr>
        <p:spPr>
          <a:xfrm>
            <a:off x="511945" y="106770"/>
            <a:ext cx="10048551" cy="778098"/>
          </a:xfrm>
        </p:spPr>
        <p:txBody>
          <a:bodyPr>
            <a:noAutofit/>
          </a:bodyPr>
          <a:lstStyle/>
          <a:p>
            <a:pPr lvl="0" algn="ctr" eaLnBrk="0" fontAlgn="base" hangingPunct="0">
              <a:spcAft>
                <a:spcPct val="0"/>
              </a:spcAft>
            </a:pPr>
            <a:r>
              <a:rPr lang="en-US" altLang="fr-FR" sz="3600" b="1" dirty="0">
                <a:solidFill>
                  <a:srgbClr val="000099"/>
                </a:solidFill>
                <a:latin typeface="Calibri" panose="020F0502020204030204" pitchFamily="34" charset="0"/>
                <a:ea typeface="Times New Roman" panose="02020603050405020304" pitchFamily="18" charset="0"/>
                <a:cs typeface="Calibri" panose="020F0502020204030204" pitchFamily="34" charset="0"/>
              </a:rPr>
              <a:t> </a:t>
            </a:r>
            <a:r>
              <a:rPr lang="en-US" altLang="fr-FR" sz="3600" b="1" dirty="0" err="1">
                <a:solidFill>
                  <a:srgbClr val="000099"/>
                </a:solidFill>
                <a:latin typeface="Calibri" panose="020F0502020204030204" pitchFamily="34" charset="0"/>
                <a:ea typeface="Times New Roman" panose="02020603050405020304" pitchFamily="18" charset="0"/>
                <a:cs typeface="Calibri" panose="020F0502020204030204" pitchFamily="34" charset="0"/>
              </a:rPr>
              <a:t>Risque</a:t>
            </a:r>
            <a:r>
              <a:rPr lang="en-US" altLang="fr-FR" sz="3600" b="1" dirty="0">
                <a:solidFill>
                  <a:srgbClr val="000099"/>
                </a:solidFill>
                <a:latin typeface="Calibri" panose="020F0502020204030204" pitchFamily="34" charset="0"/>
                <a:ea typeface="Times New Roman" panose="02020603050405020304" pitchFamily="18" charset="0"/>
                <a:cs typeface="Calibri" panose="020F0502020204030204" pitchFamily="34" charset="0"/>
              </a:rPr>
              <a:t> de </a:t>
            </a:r>
            <a:r>
              <a:rPr lang="en-US" altLang="fr-FR" sz="3600" b="1" dirty="0" err="1">
                <a:solidFill>
                  <a:srgbClr val="000099"/>
                </a:solidFill>
                <a:latin typeface="Calibri" panose="020F0502020204030204" pitchFamily="34" charset="0"/>
                <a:ea typeface="Times New Roman" panose="02020603050405020304" pitchFamily="18" charset="0"/>
                <a:cs typeface="Calibri" panose="020F0502020204030204" pitchFamily="34" charset="0"/>
              </a:rPr>
              <a:t>réactivation</a:t>
            </a:r>
            <a:r>
              <a:rPr lang="en-US" altLang="fr-FR" sz="3600" b="1" dirty="0">
                <a:solidFill>
                  <a:srgbClr val="000099"/>
                </a:solidFill>
                <a:latin typeface="Calibri" panose="020F0502020204030204" pitchFamily="34" charset="0"/>
                <a:ea typeface="Times New Roman" panose="02020603050405020304" pitchFamily="18" charset="0"/>
                <a:cs typeface="Calibri" panose="020F0502020204030204" pitchFamily="34" charset="0"/>
              </a:rPr>
              <a:t> VHB </a:t>
            </a:r>
            <a:r>
              <a:rPr lang="en-US" altLang="fr-FR" sz="3600" b="1" dirty="0" err="1">
                <a:solidFill>
                  <a:srgbClr val="000099"/>
                </a:solidFill>
                <a:latin typeface="Calibri" panose="020F0502020204030204" pitchFamily="34" charset="0"/>
                <a:ea typeface="Times New Roman" panose="02020603050405020304" pitchFamily="18" charset="0"/>
                <a:cs typeface="Calibri" panose="020F0502020204030204" pitchFamily="34" charset="0"/>
              </a:rPr>
              <a:t>selon</a:t>
            </a:r>
            <a:r>
              <a:rPr lang="en-US" altLang="fr-FR" sz="3600" b="1" dirty="0">
                <a:solidFill>
                  <a:srgbClr val="000099"/>
                </a:solidFill>
                <a:latin typeface="Calibri" panose="020F0502020204030204" pitchFamily="34" charset="0"/>
                <a:ea typeface="Times New Roman" panose="02020603050405020304" pitchFamily="18" charset="0"/>
                <a:cs typeface="Calibri" panose="020F0502020204030204" pitchFamily="34" charset="0"/>
              </a:rPr>
              <a:t> les drogues et le </a:t>
            </a:r>
            <a:r>
              <a:rPr lang="en-US" altLang="fr-FR" sz="3600" b="1" dirty="0" err="1">
                <a:solidFill>
                  <a:srgbClr val="000099"/>
                </a:solidFill>
                <a:latin typeface="Calibri" panose="020F0502020204030204" pitchFamily="34" charset="0"/>
                <a:ea typeface="Times New Roman" panose="02020603050405020304" pitchFamily="18" charset="0"/>
                <a:cs typeface="Calibri" panose="020F0502020204030204" pitchFamily="34" charset="0"/>
              </a:rPr>
              <a:t>profil</a:t>
            </a:r>
            <a:r>
              <a:rPr lang="en-US" altLang="fr-FR" sz="3600" b="1" dirty="0">
                <a:solidFill>
                  <a:srgbClr val="000099"/>
                </a:solidFill>
                <a:latin typeface="Calibri" panose="020F0502020204030204" pitchFamily="34" charset="0"/>
                <a:ea typeface="Times New Roman" panose="02020603050405020304" pitchFamily="18" charset="0"/>
                <a:cs typeface="Calibri" panose="020F0502020204030204" pitchFamily="34" charset="0"/>
              </a:rPr>
              <a:t> </a:t>
            </a:r>
            <a:r>
              <a:rPr lang="en-US" altLang="fr-FR" sz="3600" b="1" dirty="0" err="1">
                <a:solidFill>
                  <a:srgbClr val="000099"/>
                </a:solidFill>
                <a:latin typeface="Calibri" panose="020F0502020204030204" pitchFamily="34" charset="0"/>
                <a:ea typeface="Times New Roman" panose="02020603050405020304" pitchFamily="18" charset="0"/>
                <a:cs typeface="Calibri" panose="020F0502020204030204" pitchFamily="34" charset="0"/>
              </a:rPr>
              <a:t>sérologique</a:t>
            </a:r>
            <a:endParaRPr lang="fr-FR" sz="3600" dirty="0">
              <a:solidFill>
                <a:srgbClr val="000099"/>
              </a:solidFill>
            </a:endParaRPr>
          </a:p>
        </p:txBody>
      </p:sp>
      <p:graphicFrame>
        <p:nvGraphicFramePr>
          <p:cNvPr id="4" name="Tableau 3">
            <a:extLst>
              <a:ext uri="{FF2B5EF4-FFF2-40B4-BE49-F238E27FC236}">
                <a16:creationId xmlns:a16="http://schemas.microsoft.com/office/drawing/2014/main" id="{4F341753-B130-49F8-A4DA-0D8AF2A1992E}"/>
              </a:ext>
            </a:extLst>
          </p:cNvPr>
          <p:cNvGraphicFramePr>
            <a:graphicFrameLocks noGrp="1"/>
          </p:cNvGraphicFramePr>
          <p:nvPr>
            <p:extLst>
              <p:ext uri="{D42A27DB-BD31-4B8C-83A1-F6EECF244321}">
                <p14:modId xmlns:p14="http://schemas.microsoft.com/office/powerpoint/2010/main" val="3002872529"/>
              </p:ext>
            </p:extLst>
          </p:nvPr>
        </p:nvGraphicFramePr>
        <p:xfrm>
          <a:off x="1668018" y="1087263"/>
          <a:ext cx="8604447" cy="5261864"/>
        </p:xfrm>
        <a:graphic>
          <a:graphicData uri="http://schemas.openxmlformats.org/drawingml/2006/table">
            <a:tbl>
              <a:tblPr firstRow="1" firstCol="1" bandRow="1">
                <a:tableStyleId>{FABFCF23-3B69-468F-B69F-88F6DE6A72F2}</a:tableStyleId>
              </a:tblPr>
              <a:tblGrid>
                <a:gridCol w="1478741">
                  <a:extLst>
                    <a:ext uri="{9D8B030D-6E8A-4147-A177-3AD203B41FA5}">
                      <a16:colId xmlns:a16="http://schemas.microsoft.com/office/drawing/2014/main" val="3350435654"/>
                    </a:ext>
                  </a:extLst>
                </a:gridCol>
                <a:gridCol w="3669322">
                  <a:extLst>
                    <a:ext uri="{9D8B030D-6E8A-4147-A177-3AD203B41FA5}">
                      <a16:colId xmlns:a16="http://schemas.microsoft.com/office/drawing/2014/main" val="1590364054"/>
                    </a:ext>
                  </a:extLst>
                </a:gridCol>
                <a:gridCol w="3456384">
                  <a:extLst>
                    <a:ext uri="{9D8B030D-6E8A-4147-A177-3AD203B41FA5}">
                      <a16:colId xmlns:a16="http://schemas.microsoft.com/office/drawing/2014/main" val="3530487163"/>
                    </a:ext>
                  </a:extLst>
                </a:gridCol>
              </a:tblGrid>
              <a:tr h="196766">
                <a:tc>
                  <a:txBody>
                    <a:bodyPr/>
                    <a:lstStyle/>
                    <a:p>
                      <a:pPr>
                        <a:lnSpc>
                          <a:spcPct val="115000"/>
                        </a:lnSpc>
                        <a:spcAft>
                          <a:spcPts val="0"/>
                        </a:spcAft>
                      </a:pPr>
                      <a:r>
                        <a:rPr lang="en-US"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264" marR="30264" marT="0" marB="0"/>
                </a:tc>
                <a:tc>
                  <a:txBody>
                    <a:bodyPr/>
                    <a:lstStyle/>
                    <a:p>
                      <a:pPr>
                        <a:lnSpc>
                          <a:spcPct val="115000"/>
                        </a:lnSpc>
                        <a:spcAft>
                          <a:spcPts val="0"/>
                        </a:spcAft>
                      </a:pPr>
                      <a:r>
                        <a:rPr lang="en-US" sz="1600" dirty="0">
                          <a:effectLst/>
                        </a:rPr>
                        <a:t>Drugs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264" marR="30264" marT="0" marB="0"/>
                </a:tc>
                <a:tc>
                  <a:txBody>
                    <a:bodyPr/>
                    <a:lstStyle/>
                    <a:p>
                      <a:pPr>
                        <a:lnSpc>
                          <a:spcPct val="115000"/>
                        </a:lnSpc>
                        <a:spcAft>
                          <a:spcPts val="0"/>
                        </a:spcAft>
                      </a:pPr>
                      <a:r>
                        <a:rPr lang="en-US" sz="1600" dirty="0">
                          <a:effectLst/>
                        </a:rPr>
                        <a:t>HBV profile concerned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264" marR="30264" marT="0" marB="0"/>
                </a:tc>
                <a:extLst>
                  <a:ext uri="{0D108BD9-81ED-4DB2-BD59-A6C34878D82A}">
                    <a16:rowId xmlns:a16="http://schemas.microsoft.com/office/drawing/2014/main" val="2891507589"/>
                  </a:ext>
                </a:extLst>
              </a:tr>
              <a:tr h="826296">
                <a:tc>
                  <a:txBody>
                    <a:bodyPr/>
                    <a:lstStyle/>
                    <a:p>
                      <a:pPr>
                        <a:lnSpc>
                          <a:spcPct val="115000"/>
                        </a:lnSpc>
                        <a:spcAft>
                          <a:spcPts val="0"/>
                        </a:spcAft>
                      </a:pPr>
                      <a:r>
                        <a:rPr lang="fr-FR" sz="1600" dirty="0">
                          <a:effectLst/>
                        </a:rPr>
                        <a:t>High </a:t>
                      </a:r>
                      <a:r>
                        <a:rPr lang="fr-FR" sz="1600" dirty="0" err="1">
                          <a:effectLst/>
                        </a:rPr>
                        <a:t>risk</a:t>
                      </a:r>
                      <a:r>
                        <a:rPr lang="fr-FR" sz="1600" dirty="0">
                          <a:effectLst/>
                        </a:rPr>
                        <a:t> group (&gt; 10%)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264" marR="30264" marT="0" marB="0"/>
                </a:tc>
                <a:tc>
                  <a:txBody>
                    <a:bodyPr/>
                    <a:lstStyle/>
                    <a:p>
                      <a:pPr>
                        <a:lnSpc>
                          <a:spcPct val="115000"/>
                        </a:lnSpc>
                        <a:spcAft>
                          <a:spcPts val="0"/>
                        </a:spcAft>
                      </a:pPr>
                      <a:r>
                        <a:rPr lang="en-US" sz="1600" dirty="0">
                          <a:solidFill>
                            <a:srgbClr val="FF0000"/>
                          </a:solidFill>
                          <a:effectLst/>
                        </a:rPr>
                        <a:t>B cell–depleting agents  (anti CD20)</a:t>
                      </a:r>
                      <a:endParaRPr lang="fr-FR" sz="1600" dirty="0">
                        <a:solidFill>
                          <a:srgbClr val="FF0000"/>
                        </a:solidFill>
                        <a:effectLst/>
                      </a:endParaRPr>
                    </a:p>
                    <a:p>
                      <a:pPr>
                        <a:lnSpc>
                          <a:spcPct val="115000"/>
                        </a:lnSpc>
                        <a:spcAft>
                          <a:spcPts val="0"/>
                        </a:spcAft>
                      </a:pPr>
                      <a:endParaRPr lang="fr-FR" sz="1600" dirty="0">
                        <a:effectLst/>
                      </a:endParaRPr>
                    </a:p>
                    <a:p>
                      <a:pPr>
                        <a:lnSpc>
                          <a:spcPct val="115000"/>
                        </a:lnSpc>
                        <a:spcAft>
                          <a:spcPts val="0"/>
                        </a:spcAft>
                      </a:pPr>
                      <a:r>
                        <a:rPr lang="en-US" sz="1600" dirty="0">
                          <a:effectLst/>
                        </a:rPr>
                        <a:t>Anthracycline derivatives </a:t>
                      </a:r>
                      <a:endParaRPr lang="fr-FR" sz="1600" dirty="0">
                        <a:effectLst/>
                      </a:endParaRPr>
                    </a:p>
                    <a:p>
                      <a:pPr>
                        <a:lnSpc>
                          <a:spcPct val="115000"/>
                        </a:lnSpc>
                        <a:spcAft>
                          <a:spcPts val="0"/>
                        </a:spcAft>
                      </a:pPr>
                      <a:r>
                        <a:rPr lang="en-US" sz="1600" dirty="0">
                          <a:effectLst/>
                        </a:rPr>
                        <a:t>Corticosteroid therapy for 4 </a:t>
                      </a:r>
                      <a:r>
                        <a:rPr lang="en-US" sz="1600" dirty="0" err="1">
                          <a:effectLst/>
                        </a:rPr>
                        <a:t>wk</a:t>
                      </a:r>
                      <a:r>
                        <a:rPr lang="en-US" sz="1600" dirty="0">
                          <a:effectLst/>
                        </a:rPr>
                        <a:t> (moderate/high dose)</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264" marR="30264" marT="0" marB="0"/>
                </a:tc>
                <a:tc>
                  <a:txBody>
                    <a:bodyPr/>
                    <a:lstStyle/>
                    <a:p>
                      <a:pPr>
                        <a:lnSpc>
                          <a:spcPct val="115000"/>
                        </a:lnSpc>
                        <a:spcAft>
                          <a:spcPts val="0"/>
                        </a:spcAft>
                      </a:pPr>
                      <a:r>
                        <a:rPr lang="en-US" sz="1600" dirty="0">
                          <a:solidFill>
                            <a:srgbClr val="FF0000"/>
                          </a:solidFill>
                          <a:effectLst/>
                        </a:rPr>
                        <a:t>HBsAg+/anti-</a:t>
                      </a:r>
                      <a:r>
                        <a:rPr lang="en-US" sz="1600" dirty="0" err="1">
                          <a:solidFill>
                            <a:srgbClr val="FF0000"/>
                          </a:solidFill>
                          <a:effectLst/>
                        </a:rPr>
                        <a:t>HBc</a:t>
                      </a:r>
                      <a:r>
                        <a:rPr lang="en-US" sz="1600" dirty="0">
                          <a:solidFill>
                            <a:srgbClr val="FF0000"/>
                          </a:solidFill>
                          <a:effectLst/>
                        </a:rPr>
                        <a:t>+: 30%–60% </a:t>
                      </a:r>
                      <a:endParaRPr lang="fr-FR" sz="1600" dirty="0">
                        <a:solidFill>
                          <a:srgbClr val="FF0000"/>
                        </a:solidFill>
                        <a:effectLst/>
                      </a:endParaRPr>
                    </a:p>
                    <a:p>
                      <a:pPr>
                        <a:lnSpc>
                          <a:spcPct val="115000"/>
                        </a:lnSpc>
                        <a:spcAft>
                          <a:spcPts val="0"/>
                        </a:spcAft>
                      </a:pPr>
                      <a:r>
                        <a:rPr lang="en-US" sz="1600" dirty="0">
                          <a:solidFill>
                            <a:srgbClr val="FF0000"/>
                          </a:solidFill>
                          <a:effectLst/>
                        </a:rPr>
                        <a:t>HBsAg -/anti-</a:t>
                      </a:r>
                      <a:r>
                        <a:rPr lang="en-US" sz="1600" dirty="0" err="1">
                          <a:solidFill>
                            <a:srgbClr val="FF0000"/>
                          </a:solidFill>
                          <a:effectLst/>
                        </a:rPr>
                        <a:t>HBc</a:t>
                      </a:r>
                      <a:r>
                        <a:rPr lang="en-US" sz="1600" dirty="0">
                          <a:solidFill>
                            <a:srgbClr val="FF0000"/>
                          </a:solidFill>
                          <a:effectLst/>
                        </a:rPr>
                        <a:t> +: &gt;10% </a:t>
                      </a:r>
                      <a:endParaRPr lang="fr-FR" sz="1600" dirty="0">
                        <a:solidFill>
                          <a:srgbClr val="FF0000"/>
                        </a:solidFill>
                        <a:effectLst/>
                      </a:endParaRPr>
                    </a:p>
                    <a:p>
                      <a:pPr>
                        <a:lnSpc>
                          <a:spcPct val="115000"/>
                        </a:lnSpc>
                        <a:spcAft>
                          <a:spcPts val="0"/>
                        </a:spcAft>
                      </a:pPr>
                      <a:r>
                        <a:rPr lang="en-US" sz="1600" dirty="0">
                          <a:solidFill>
                            <a:schemeClr val="tx1"/>
                          </a:solidFill>
                          <a:effectLst/>
                        </a:rPr>
                        <a:t> HBsAg+/anti-</a:t>
                      </a:r>
                      <a:r>
                        <a:rPr lang="en-US" sz="1600" dirty="0" err="1">
                          <a:solidFill>
                            <a:schemeClr val="tx1"/>
                          </a:solidFill>
                          <a:effectLst/>
                        </a:rPr>
                        <a:t>HBc</a:t>
                      </a:r>
                      <a:r>
                        <a:rPr lang="en-US" sz="1600" dirty="0">
                          <a:solidFill>
                            <a:schemeClr val="tx1"/>
                          </a:solidFill>
                          <a:effectLst/>
                        </a:rPr>
                        <a:t>+: 15%–30%</a:t>
                      </a:r>
                      <a:endParaRPr lang="fr-FR" sz="1600" dirty="0">
                        <a:solidFill>
                          <a:schemeClr val="tx1"/>
                        </a:solidFill>
                        <a:effectLst/>
                      </a:endParaRPr>
                    </a:p>
                    <a:p>
                      <a:pPr>
                        <a:lnSpc>
                          <a:spcPct val="115000"/>
                        </a:lnSpc>
                        <a:spcAft>
                          <a:spcPts val="0"/>
                        </a:spcAft>
                      </a:pPr>
                      <a:r>
                        <a:rPr lang="en-US" sz="1600" dirty="0">
                          <a:effectLst/>
                        </a:rPr>
                        <a:t> HBsAg+/anti-</a:t>
                      </a:r>
                      <a:r>
                        <a:rPr lang="en-US" sz="1600" dirty="0" err="1">
                          <a:effectLst/>
                        </a:rPr>
                        <a:t>HBc</a:t>
                      </a:r>
                      <a:r>
                        <a:rPr lang="en-US" sz="1600" dirty="0">
                          <a:effectLst/>
                        </a:rPr>
                        <a:t>+: &gt;10%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264" marR="30264" marT="0" marB="0"/>
                </a:tc>
                <a:extLst>
                  <a:ext uri="{0D108BD9-81ED-4DB2-BD59-A6C34878D82A}">
                    <a16:rowId xmlns:a16="http://schemas.microsoft.com/office/drawing/2014/main" val="1150373516"/>
                  </a:ext>
                </a:extLst>
              </a:tr>
              <a:tr h="1259580">
                <a:tc>
                  <a:txBody>
                    <a:bodyPr/>
                    <a:lstStyle/>
                    <a:p>
                      <a:pPr>
                        <a:lnSpc>
                          <a:spcPct val="115000"/>
                        </a:lnSpc>
                        <a:spcAft>
                          <a:spcPts val="0"/>
                        </a:spcAft>
                      </a:pPr>
                      <a:r>
                        <a:rPr lang="fr-FR" sz="1600">
                          <a:effectLst/>
                        </a:rPr>
                        <a:t>Moderate risk (1-10%)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0264" marR="30264" marT="0" marB="0"/>
                </a:tc>
                <a:tc>
                  <a:txBody>
                    <a:bodyPr/>
                    <a:lstStyle/>
                    <a:p>
                      <a:pPr>
                        <a:lnSpc>
                          <a:spcPct val="115000"/>
                        </a:lnSpc>
                        <a:spcAft>
                          <a:spcPts val="0"/>
                        </a:spcAft>
                      </a:pPr>
                      <a:r>
                        <a:rPr lang="fr-FR" sz="1600" dirty="0">
                          <a:solidFill>
                            <a:srgbClr val="FF0000"/>
                          </a:solidFill>
                          <a:effectLst/>
                        </a:rPr>
                        <a:t>TNF-</a:t>
                      </a:r>
                      <a:r>
                        <a:rPr lang="fr-FR" sz="1600" dirty="0">
                          <a:solidFill>
                            <a:srgbClr val="FF0000"/>
                          </a:solidFill>
                          <a:effectLst/>
                          <a:latin typeface="Symbol" panose="05050102010706020507" pitchFamily="18" charset="2"/>
                        </a:rPr>
                        <a:t>a</a:t>
                      </a:r>
                      <a:r>
                        <a:rPr lang="fr-FR" sz="1600" dirty="0">
                          <a:solidFill>
                            <a:srgbClr val="FF0000"/>
                          </a:solidFill>
                          <a:effectLst/>
                        </a:rPr>
                        <a:t> </a:t>
                      </a:r>
                      <a:r>
                        <a:rPr lang="fr-FR" sz="1600" dirty="0" err="1">
                          <a:solidFill>
                            <a:srgbClr val="FF0000"/>
                          </a:solidFill>
                          <a:effectLst/>
                        </a:rPr>
                        <a:t>inhibitors</a:t>
                      </a:r>
                      <a:endParaRPr lang="fr-FR" sz="1600" dirty="0">
                        <a:solidFill>
                          <a:srgbClr val="FF0000"/>
                        </a:solidFill>
                        <a:effectLst/>
                      </a:endParaRPr>
                    </a:p>
                    <a:p>
                      <a:pPr>
                        <a:lnSpc>
                          <a:spcPct val="115000"/>
                        </a:lnSpc>
                        <a:spcAft>
                          <a:spcPts val="0"/>
                        </a:spcAft>
                      </a:pPr>
                      <a:endParaRPr lang="fr-FR" sz="1600" dirty="0">
                        <a:effectLst/>
                      </a:endParaRPr>
                    </a:p>
                    <a:p>
                      <a:pPr>
                        <a:lnSpc>
                          <a:spcPct val="115000"/>
                        </a:lnSpc>
                        <a:spcAft>
                          <a:spcPts val="0"/>
                        </a:spcAft>
                      </a:pPr>
                      <a:r>
                        <a:rPr lang="en-US" sz="1600" dirty="0">
                          <a:effectLst/>
                        </a:rPr>
                        <a:t>Other cytokine inhibitors and integrin inhibitors</a:t>
                      </a:r>
                    </a:p>
                    <a:p>
                      <a:pPr>
                        <a:lnSpc>
                          <a:spcPct val="115000"/>
                        </a:lnSpc>
                        <a:spcAft>
                          <a:spcPts val="0"/>
                        </a:spcAft>
                      </a:pPr>
                      <a:r>
                        <a:rPr lang="en-US" sz="1600" dirty="0">
                          <a:effectLst/>
                        </a:rPr>
                        <a:t>  </a:t>
                      </a:r>
                      <a:endParaRPr lang="fr-FR" sz="1600" dirty="0">
                        <a:effectLst/>
                      </a:endParaRPr>
                    </a:p>
                    <a:p>
                      <a:pPr>
                        <a:lnSpc>
                          <a:spcPct val="115000"/>
                        </a:lnSpc>
                        <a:spcAft>
                          <a:spcPts val="0"/>
                        </a:spcAft>
                      </a:pPr>
                      <a:r>
                        <a:rPr lang="en-US" sz="1600" dirty="0">
                          <a:effectLst/>
                        </a:rPr>
                        <a:t>Tyrosine kinase inhibitors</a:t>
                      </a:r>
                      <a:endParaRPr lang="fr-FR" sz="1600" dirty="0">
                        <a:effectLst/>
                      </a:endParaRPr>
                    </a:p>
                    <a:p>
                      <a:pPr>
                        <a:lnSpc>
                          <a:spcPct val="115000"/>
                        </a:lnSpc>
                        <a:spcAft>
                          <a:spcPts val="0"/>
                        </a:spcAft>
                      </a:pPr>
                      <a:r>
                        <a:rPr lang="en-US" sz="1600" dirty="0">
                          <a:effectLst/>
                        </a:rPr>
                        <a:t>Corticosteroid therapy for 4 </a:t>
                      </a:r>
                      <a:r>
                        <a:rPr lang="en-US" sz="1600" dirty="0" err="1">
                          <a:effectLst/>
                        </a:rPr>
                        <a:t>wk</a:t>
                      </a:r>
                      <a:r>
                        <a:rPr lang="en-US" sz="1600" dirty="0">
                          <a:effectLst/>
                        </a:rPr>
                        <a:t> (low dose)</a:t>
                      </a:r>
                      <a:endParaRPr lang="fr-FR" sz="1600" dirty="0">
                        <a:effectLst/>
                      </a:endParaRPr>
                    </a:p>
                  </a:txBody>
                  <a:tcPr marL="30264" marR="30264" marT="0" marB="0"/>
                </a:tc>
                <a:tc>
                  <a:txBody>
                    <a:bodyPr/>
                    <a:lstStyle/>
                    <a:p>
                      <a:pPr>
                        <a:lnSpc>
                          <a:spcPct val="115000"/>
                        </a:lnSpc>
                        <a:spcAft>
                          <a:spcPts val="0"/>
                        </a:spcAft>
                      </a:pPr>
                      <a:r>
                        <a:rPr lang="en-US" sz="1600" dirty="0">
                          <a:solidFill>
                            <a:srgbClr val="FF0000"/>
                          </a:solidFill>
                          <a:effectLst/>
                        </a:rPr>
                        <a:t>HBsAg +/anti-</a:t>
                      </a:r>
                      <a:r>
                        <a:rPr lang="en-US" sz="1600" dirty="0" err="1">
                          <a:solidFill>
                            <a:srgbClr val="FF0000"/>
                          </a:solidFill>
                          <a:effectLst/>
                        </a:rPr>
                        <a:t>HBc</a:t>
                      </a:r>
                      <a:r>
                        <a:rPr lang="en-US" sz="1600" dirty="0">
                          <a:solidFill>
                            <a:srgbClr val="FF0000"/>
                          </a:solidFill>
                          <a:effectLst/>
                        </a:rPr>
                        <a:t>+: 1%–10% </a:t>
                      </a:r>
                    </a:p>
                    <a:p>
                      <a:pPr>
                        <a:lnSpc>
                          <a:spcPct val="115000"/>
                        </a:lnSpc>
                        <a:spcAft>
                          <a:spcPts val="0"/>
                        </a:spcAft>
                      </a:pPr>
                      <a:r>
                        <a:rPr lang="en-US" sz="1600" dirty="0">
                          <a:solidFill>
                            <a:srgbClr val="FF0000"/>
                          </a:solidFill>
                          <a:effectLst/>
                        </a:rPr>
                        <a:t>HBsAg -/anti-</a:t>
                      </a:r>
                      <a:r>
                        <a:rPr lang="en-US" sz="1600" dirty="0" err="1">
                          <a:solidFill>
                            <a:srgbClr val="FF0000"/>
                          </a:solidFill>
                          <a:effectLst/>
                        </a:rPr>
                        <a:t>HBc</a:t>
                      </a:r>
                      <a:r>
                        <a:rPr lang="en-US" sz="1600" dirty="0">
                          <a:solidFill>
                            <a:srgbClr val="FF0000"/>
                          </a:solidFill>
                          <a:effectLst/>
                        </a:rPr>
                        <a:t>+: 1%</a:t>
                      </a:r>
                      <a:endParaRPr lang="fr-FR" sz="1600" dirty="0">
                        <a:solidFill>
                          <a:srgbClr val="FF0000"/>
                        </a:solidFill>
                        <a:effectLst/>
                      </a:endParaRPr>
                    </a:p>
                    <a:p>
                      <a:pPr>
                        <a:lnSpc>
                          <a:spcPct val="115000"/>
                        </a:lnSpc>
                        <a:spcAft>
                          <a:spcPts val="0"/>
                        </a:spcAft>
                      </a:pPr>
                      <a:r>
                        <a:rPr lang="en-US" sz="1600" dirty="0">
                          <a:effectLst/>
                        </a:rPr>
                        <a:t> HBsAg+/anti-</a:t>
                      </a:r>
                      <a:r>
                        <a:rPr lang="en-US" sz="1600" dirty="0" err="1">
                          <a:effectLst/>
                        </a:rPr>
                        <a:t>HBc</a:t>
                      </a:r>
                      <a:r>
                        <a:rPr lang="en-US" sz="1600" dirty="0">
                          <a:effectLst/>
                        </a:rPr>
                        <a:t>+: 1%–10%</a:t>
                      </a:r>
                      <a:endParaRPr lang="fr-FR" sz="1600" dirty="0">
                        <a:effectLst/>
                      </a:endParaRPr>
                    </a:p>
                    <a:p>
                      <a:pPr>
                        <a:lnSpc>
                          <a:spcPct val="115000"/>
                        </a:lnSpc>
                        <a:spcAft>
                          <a:spcPts val="0"/>
                        </a:spcAft>
                      </a:pPr>
                      <a:r>
                        <a:rPr lang="en-US" sz="1600" dirty="0">
                          <a:effectLst/>
                        </a:rPr>
                        <a:t>HBsAg-/anti-</a:t>
                      </a:r>
                      <a:r>
                        <a:rPr lang="en-US" sz="1600" dirty="0" err="1">
                          <a:effectLst/>
                        </a:rPr>
                        <a:t>HBc</a:t>
                      </a:r>
                      <a:r>
                        <a:rPr lang="en-US" sz="1600" dirty="0">
                          <a:effectLst/>
                        </a:rPr>
                        <a:t>+: 1% </a:t>
                      </a:r>
                      <a:endParaRPr lang="fr-FR" sz="1600" dirty="0">
                        <a:effectLst/>
                      </a:endParaRPr>
                    </a:p>
                    <a:p>
                      <a:pPr>
                        <a:lnSpc>
                          <a:spcPct val="115000"/>
                        </a:lnSpc>
                        <a:spcAft>
                          <a:spcPts val="0"/>
                        </a:spcAft>
                      </a:pPr>
                      <a:r>
                        <a:rPr lang="en-US" sz="1600" dirty="0">
                          <a:effectLst/>
                        </a:rPr>
                        <a:t>HBsAg+/anti-</a:t>
                      </a:r>
                      <a:r>
                        <a:rPr lang="en-US" sz="1600" dirty="0" err="1">
                          <a:effectLst/>
                        </a:rPr>
                        <a:t>HBc</a:t>
                      </a:r>
                      <a:r>
                        <a:rPr lang="en-US" sz="1600" dirty="0">
                          <a:effectLst/>
                        </a:rPr>
                        <a:t>+: 1%–10% </a:t>
                      </a:r>
                    </a:p>
                    <a:p>
                      <a:pPr>
                        <a:lnSpc>
                          <a:spcPct val="115000"/>
                        </a:lnSpc>
                        <a:spcAft>
                          <a:spcPts val="0"/>
                        </a:spcAft>
                      </a:pPr>
                      <a:r>
                        <a:rPr lang="en-US" sz="1600" dirty="0">
                          <a:effectLst/>
                        </a:rPr>
                        <a:t>HBsAg-/anti-</a:t>
                      </a:r>
                      <a:r>
                        <a:rPr lang="en-US" sz="1600" dirty="0" err="1">
                          <a:effectLst/>
                        </a:rPr>
                        <a:t>HBc</a:t>
                      </a:r>
                      <a:r>
                        <a:rPr lang="en-US" sz="1600" dirty="0">
                          <a:effectLst/>
                        </a:rPr>
                        <a:t> +: 1% </a:t>
                      </a:r>
                      <a:endParaRPr lang="fr-FR" sz="1600" dirty="0">
                        <a:effectLst/>
                      </a:endParaRPr>
                    </a:p>
                    <a:p>
                      <a:pPr>
                        <a:lnSpc>
                          <a:spcPct val="115000"/>
                        </a:lnSpc>
                        <a:spcAft>
                          <a:spcPts val="0"/>
                        </a:spcAft>
                      </a:pPr>
                      <a:r>
                        <a:rPr lang="en-US" sz="1600" dirty="0">
                          <a:effectLst/>
                        </a:rPr>
                        <a:t> HBsAg +/anti-</a:t>
                      </a:r>
                      <a:r>
                        <a:rPr lang="en-US" sz="1600" dirty="0" err="1">
                          <a:effectLst/>
                        </a:rPr>
                        <a:t>HBc</a:t>
                      </a:r>
                      <a:r>
                        <a:rPr lang="en-US" sz="1600" dirty="0">
                          <a:effectLst/>
                        </a:rPr>
                        <a:t>+: 1–10%  </a:t>
                      </a:r>
                      <a:endParaRPr lang="fr-FR" sz="1600" dirty="0">
                        <a:effectLst/>
                      </a:endParaRPr>
                    </a:p>
                  </a:txBody>
                  <a:tcPr marL="30264" marR="30264" marT="0" marB="0"/>
                </a:tc>
                <a:extLst>
                  <a:ext uri="{0D108BD9-81ED-4DB2-BD59-A6C34878D82A}">
                    <a16:rowId xmlns:a16="http://schemas.microsoft.com/office/drawing/2014/main" val="2788148714"/>
                  </a:ext>
                </a:extLst>
              </a:tr>
              <a:tr h="0">
                <a:tc>
                  <a:txBody>
                    <a:bodyPr/>
                    <a:lstStyle/>
                    <a:p>
                      <a:pPr>
                        <a:lnSpc>
                          <a:spcPct val="115000"/>
                        </a:lnSpc>
                        <a:spcAft>
                          <a:spcPts val="0"/>
                        </a:spcAft>
                      </a:pPr>
                      <a:r>
                        <a:rPr lang="fr-FR" sz="1600" dirty="0">
                          <a:effectLst/>
                        </a:rPr>
                        <a:t>Low </a:t>
                      </a:r>
                      <a:r>
                        <a:rPr lang="fr-FR" sz="1600" dirty="0" err="1">
                          <a:effectLst/>
                        </a:rPr>
                        <a:t>risk</a:t>
                      </a:r>
                      <a:r>
                        <a:rPr lang="fr-FR" sz="1600" dirty="0">
                          <a:effectLst/>
                        </a:rPr>
                        <a:t> (&lt; 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264" marR="30264" marT="0" marB="0"/>
                </a:tc>
                <a:tc>
                  <a:txBody>
                    <a:bodyPr/>
                    <a:lstStyle/>
                    <a:p>
                      <a:pPr>
                        <a:lnSpc>
                          <a:spcPct val="115000"/>
                        </a:lnSpc>
                        <a:spcAft>
                          <a:spcPts val="0"/>
                        </a:spcAft>
                      </a:pPr>
                      <a:r>
                        <a:rPr lang="fr-FR" sz="1600" dirty="0" err="1">
                          <a:effectLst/>
                        </a:rPr>
                        <a:t>Traditional</a:t>
                      </a:r>
                      <a:r>
                        <a:rPr lang="fr-FR" sz="1600" dirty="0">
                          <a:effectLst/>
                        </a:rPr>
                        <a:t> immunosuppressive agents</a:t>
                      </a:r>
                    </a:p>
                    <a:p>
                      <a:pPr>
                        <a:lnSpc>
                          <a:spcPct val="115000"/>
                        </a:lnSpc>
                        <a:spcAft>
                          <a:spcPts val="0"/>
                        </a:spcAft>
                      </a:pPr>
                      <a:endParaRPr lang="en-US" sz="1600" dirty="0">
                        <a:effectLst/>
                      </a:endParaRPr>
                    </a:p>
                    <a:p>
                      <a:pPr>
                        <a:lnSpc>
                          <a:spcPct val="115000"/>
                        </a:lnSpc>
                        <a:spcAft>
                          <a:spcPts val="0"/>
                        </a:spcAft>
                      </a:pPr>
                      <a:r>
                        <a:rPr lang="en-US" sz="1600" dirty="0">
                          <a:effectLst/>
                        </a:rPr>
                        <a:t>Intra-articular corticosteroids, </a:t>
                      </a:r>
                    </a:p>
                    <a:p>
                      <a:pPr>
                        <a:lnSpc>
                          <a:spcPct val="115000"/>
                        </a:lnSpc>
                        <a:spcAft>
                          <a:spcPts val="0"/>
                        </a:spcAft>
                      </a:pPr>
                      <a:endParaRPr lang="en-US" sz="1600" dirty="0">
                        <a:effectLst/>
                      </a:endParaRPr>
                    </a:p>
                    <a:p>
                      <a:pPr>
                        <a:lnSpc>
                          <a:spcPct val="115000"/>
                        </a:lnSpc>
                        <a:spcAft>
                          <a:spcPts val="0"/>
                        </a:spcAft>
                      </a:pPr>
                      <a:r>
                        <a:rPr lang="en-US" sz="1600" dirty="0">
                          <a:effectLst/>
                        </a:rPr>
                        <a:t>Corticosteroid  for 1 </a:t>
                      </a:r>
                      <a:r>
                        <a:rPr lang="en-US" sz="1600" dirty="0" err="1">
                          <a:effectLst/>
                        </a:rPr>
                        <a:t>wk</a:t>
                      </a:r>
                      <a:r>
                        <a:rPr lang="fr-FR" sz="1600" dirty="0">
                          <a:effectLst/>
                        </a:rPr>
                        <a:t>, </a:t>
                      </a:r>
                      <a:r>
                        <a:rPr lang="en-US" sz="1600" dirty="0">
                          <a:effectLst/>
                        </a:rPr>
                        <a:t>Corticosteroid therapy for 4 </a:t>
                      </a:r>
                      <a:r>
                        <a:rPr lang="en-US" sz="1600" dirty="0" err="1">
                          <a:effectLst/>
                        </a:rPr>
                        <a:t>wk</a:t>
                      </a:r>
                      <a:r>
                        <a:rPr lang="en-US" sz="1600" dirty="0">
                          <a:effectLst/>
                        </a:rPr>
                        <a:t> B (low dose)</a:t>
                      </a:r>
                      <a:endParaRPr lang="fr-FR" sz="1600" dirty="0">
                        <a:effectLst/>
                      </a:endParaRPr>
                    </a:p>
                  </a:txBody>
                  <a:tcPr marL="30264" marR="30264" marT="0" marB="0"/>
                </a:tc>
                <a:tc>
                  <a:txBody>
                    <a:bodyPr/>
                    <a:lstStyle/>
                    <a:p>
                      <a:pPr>
                        <a:lnSpc>
                          <a:spcPct val="115000"/>
                        </a:lnSpc>
                        <a:spcAft>
                          <a:spcPts val="0"/>
                        </a:spcAft>
                      </a:pPr>
                      <a:r>
                        <a:rPr lang="en-US" sz="1600" dirty="0">
                          <a:effectLst/>
                        </a:rPr>
                        <a:t>HBsAg +/anti-</a:t>
                      </a:r>
                      <a:r>
                        <a:rPr lang="en-US" sz="1600" dirty="0" err="1">
                          <a:effectLst/>
                        </a:rPr>
                        <a:t>HBc</a:t>
                      </a:r>
                      <a:r>
                        <a:rPr lang="en-US" sz="1600" dirty="0">
                          <a:effectLst/>
                        </a:rPr>
                        <a:t>+: &lt;1% </a:t>
                      </a:r>
                      <a:endParaRPr lang="fr-FR" sz="1600" dirty="0">
                        <a:effectLst/>
                      </a:endParaRPr>
                    </a:p>
                    <a:p>
                      <a:pPr>
                        <a:lnSpc>
                          <a:spcPct val="115000"/>
                        </a:lnSpc>
                        <a:spcAft>
                          <a:spcPts val="0"/>
                        </a:spcAft>
                      </a:pPr>
                      <a:r>
                        <a:rPr lang="en-US" sz="1600" dirty="0">
                          <a:effectLst/>
                        </a:rPr>
                        <a:t> HBsAg -/anti-</a:t>
                      </a:r>
                      <a:r>
                        <a:rPr lang="en-US" sz="1600" dirty="0" err="1">
                          <a:effectLst/>
                        </a:rPr>
                        <a:t>HBc</a:t>
                      </a:r>
                      <a:r>
                        <a:rPr lang="en-US" sz="1600" dirty="0">
                          <a:effectLst/>
                        </a:rPr>
                        <a:t> +: &lt;&lt;1% </a:t>
                      </a:r>
                      <a:endParaRPr lang="fr-FR" sz="1600" dirty="0">
                        <a:effectLst/>
                      </a:endParaRPr>
                    </a:p>
                    <a:p>
                      <a:pPr>
                        <a:lnSpc>
                          <a:spcPct val="115000"/>
                        </a:lnSpc>
                        <a:spcAft>
                          <a:spcPts val="0"/>
                        </a:spcAft>
                      </a:pPr>
                      <a:r>
                        <a:rPr lang="en-US" sz="1600" dirty="0">
                          <a:effectLst/>
                        </a:rPr>
                        <a:t> HBsAg +/anti-</a:t>
                      </a:r>
                      <a:r>
                        <a:rPr lang="en-US" sz="1600" dirty="0" err="1">
                          <a:effectLst/>
                        </a:rPr>
                        <a:t>HBc</a:t>
                      </a:r>
                      <a:r>
                        <a:rPr lang="en-US" sz="1600" dirty="0">
                          <a:effectLst/>
                        </a:rPr>
                        <a:t> +: &lt;&lt;1% </a:t>
                      </a:r>
                      <a:endParaRPr lang="fr-FR" sz="1600" dirty="0">
                        <a:effectLst/>
                      </a:endParaRPr>
                    </a:p>
                    <a:p>
                      <a:pPr>
                        <a:lnSpc>
                          <a:spcPct val="115000"/>
                        </a:lnSpc>
                        <a:spcAft>
                          <a:spcPts val="0"/>
                        </a:spcAft>
                      </a:pPr>
                      <a:r>
                        <a:rPr lang="en-US" sz="1600" dirty="0">
                          <a:effectLst/>
                        </a:rPr>
                        <a:t> HBsAg -/anti-</a:t>
                      </a:r>
                      <a:r>
                        <a:rPr lang="en-US" sz="1600" dirty="0" err="1">
                          <a:effectLst/>
                        </a:rPr>
                        <a:t>HBc</a:t>
                      </a:r>
                      <a:r>
                        <a:rPr lang="en-US" sz="1600" dirty="0">
                          <a:effectLst/>
                        </a:rPr>
                        <a:t> +: &lt;&lt;1% </a:t>
                      </a:r>
                      <a:endParaRPr lang="fr-FR" sz="1600" dirty="0">
                        <a:effectLst/>
                      </a:endParaRPr>
                    </a:p>
                    <a:p>
                      <a:pPr>
                        <a:lnSpc>
                          <a:spcPct val="115000"/>
                        </a:lnSpc>
                        <a:spcAft>
                          <a:spcPts val="0"/>
                        </a:spcAft>
                      </a:pPr>
                      <a:r>
                        <a:rPr lang="en-US" sz="1600" dirty="0">
                          <a:effectLst/>
                        </a:rPr>
                        <a:t>HBsAg +/anti-</a:t>
                      </a:r>
                      <a:r>
                        <a:rPr lang="en-US" sz="1600" dirty="0" err="1">
                          <a:effectLst/>
                        </a:rPr>
                        <a:t>HBc</a:t>
                      </a:r>
                      <a:r>
                        <a:rPr lang="en-US" sz="1600" dirty="0">
                          <a:effectLst/>
                        </a:rPr>
                        <a:t>+: &lt;1% HBsAg -/anti-</a:t>
                      </a:r>
                      <a:r>
                        <a:rPr lang="en-US" sz="1600" dirty="0" err="1">
                          <a:effectLst/>
                        </a:rPr>
                        <a:t>HBc</a:t>
                      </a:r>
                      <a:r>
                        <a:rPr lang="en-US" sz="1600" dirty="0">
                          <a:effectLst/>
                        </a:rPr>
                        <a:t> +: &lt;&lt;1%</a:t>
                      </a:r>
                      <a:endParaRPr lang="fr-FR" sz="1600" dirty="0">
                        <a:effectLst/>
                      </a:endParaRPr>
                    </a:p>
                  </a:txBody>
                  <a:tcPr marL="30264" marR="30264" marT="0" marB="0"/>
                </a:tc>
                <a:extLst>
                  <a:ext uri="{0D108BD9-81ED-4DB2-BD59-A6C34878D82A}">
                    <a16:rowId xmlns:a16="http://schemas.microsoft.com/office/drawing/2014/main" val="794255254"/>
                  </a:ext>
                </a:extLst>
              </a:tr>
            </a:tbl>
          </a:graphicData>
        </a:graphic>
      </p:graphicFrame>
      <p:sp>
        <p:nvSpPr>
          <p:cNvPr id="5" name="Rectangle 4">
            <a:extLst>
              <a:ext uri="{FF2B5EF4-FFF2-40B4-BE49-F238E27FC236}">
                <a16:creationId xmlns:a16="http://schemas.microsoft.com/office/drawing/2014/main" id="{1D6D911C-FFAA-41C4-94B3-B2B4194CF5B9}"/>
              </a:ext>
            </a:extLst>
          </p:cNvPr>
          <p:cNvSpPr/>
          <p:nvPr/>
        </p:nvSpPr>
        <p:spPr>
          <a:xfrm>
            <a:off x="727969" y="6572273"/>
            <a:ext cx="10048551" cy="288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i="1" dirty="0" err="1">
                <a:solidFill>
                  <a:schemeClr val="tx1"/>
                </a:solidFill>
              </a:rPr>
              <a:t>Perillo</a:t>
            </a:r>
            <a:r>
              <a:rPr lang="fr-FR" sz="1400" i="1" dirty="0">
                <a:solidFill>
                  <a:schemeClr val="tx1"/>
                </a:solidFill>
              </a:rPr>
              <a:t>, </a:t>
            </a:r>
            <a:r>
              <a:rPr lang="fr-FR" sz="1400" i="1" dirty="0" err="1">
                <a:solidFill>
                  <a:schemeClr val="tx1"/>
                </a:solidFill>
              </a:rPr>
              <a:t>Treatment</a:t>
            </a:r>
            <a:r>
              <a:rPr lang="fr-FR" sz="1400" i="1" dirty="0">
                <a:solidFill>
                  <a:schemeClr val="tx1"/>
                </a:solidFill>
              </a:rPr>
              <a:t> and </a:t>
            </a:r>
            <a:r>
              <a:rPr lang="fr-FR" sz="1400" i="1" dirty="0" err="1">
                <a:solidFill>
                  <a:schemeClr val="tx1"/>
                </a:solidFill>
              </a:rPr>
              <a:t>prevention</a:t>
            </a:r>
            <a:r>
              <a:rPr lang="fr-FR" sz="1400" i="1" dirty="0">
                <a:solidFill>
                  <a:schemeClr val="tx1"/>
                </a:solidFill>
              </a:rPr>
              <a:t> of HBV </a:t>
            </a:r>
            <a:r>
              <a:rPr lang="fr-FR" sz="1400" i="1" dirty="0" err="1">
                <a:solidFill>
                  <a:schemeClr val="tx1"/>
                </a:solidFill>
              </a:rPr>
              <a:t>reactivation</a:t>
            </a:r>
            <a:r>
              <a:rPr lang="fr-FR" sz="1400" i="1" dirty="0">
                <a:solidFill>
                  <a:schemeClr val="tx1"/>
                </a:solidFill>
              </a:rPr>
              <a:t> in patients </a:t>
            </a:r>
            <a:r>
              <a:rPr lang="fr-FR" sz="1400" i="1" dirty="0" err="1">
                <a:solidFill>
                  <a:schemeClr val="tx1"/>
                </a:solidFill>
              </a:rPr>
              <a:t>receiving</a:t>
            </a:r>
            <a:r>
              <a:rPr lang="fr-FR" sz="1400" i="1" dirty="0">
                <a:solidFill>
                  <a:schemeClr val="tx1"/>
                </a:solidFill>
              </a:rPr>
              <a:t> immunosuppressive agents, </a:t>
            </a:r>
            <a:r>
              <a:rPr lang="fr-FR" sz="1400" i="1" dirty="0" err="1">
                <a:solidFill>
                  <a:schemeClr val="tx1"/>
                </a:solidFill>
              </a:rPr>
              <a:t>Gastroenterology</a:t>
            </a:r>
            <a:r>
              <a:rPr lang="fr-FR" sz="1400" i="1" dirty="0">
                <a:solidFill>
                  <a:schemeClr val="tx1"/>
                </a:solidFill>
              </a:rPr>
              <a:t> 2015</a:t>
            </a:r>
          </a:p>
        </p:txBody>
      </p:sp>
    </p:spTree>
    <p:extLst>
      <p:ext uri="{BB962C8B-B14F-4D97-AF65-F5344CB8AC3E}">
        <p14:creationId xmlns:p14="http://schemas.microsoft.com/office/powerpoint/2010/main" val="3623983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88185189-C6F9-41A6-A8FB-3C03BF3F11E3}"/>
              </a:ext>
            </a:extLst>
          </p:cNvPr>
          <p:cNvSpPr>
            <a:spLocks noGrp="1" noChangeArrowheads="1"/>
          </p:cNvSpPr>
          <p:nvPr>
            <p:ph type="title" idx="4294967295"/>
          </p:nvPr>
        </p:nvSpPr>
        <p:spPr>
          <a:xfrm>
            <a:off x="301841" y="274638"/>
            <a:ext cx="11230252" cy="1143000"/>
          </a:xfrm>
        </p:spPr>
        <p:txBody>
          <a:bodyPr>
            <a:noAutofit/>
          </a:bodyPr>
          <a:lstStyle/>
          <a:p>
            <a:pPr>
              <a:defRPr/>
            </a:pPr>
            <a:r>
              <a:rPr lang="fr-FR" sz="3600" b="1" dirty="0">
                <a:solidFill>
                  <a:srgbClr val="000099"/>
                </a:solidFill>
                <a:latin typeface="Arial" pitchFamily="34" charset="0"/>
                <a:cs typeface="Arial" pitchFamily="34" charset="0"/>
              </a:rPr>
              <a:t>Leucoencéphalite multifocale progressive (LEMP)</a:t>
            </a:r>
            <a:r>
              <a:rPr lang="fr-FR" sz="3600" dirty="0">
                <a:solidFill>
                  <a:srgbClr val="FFFF00"/>
                </a:solidFill>
                <a:latin typeface="Arial" pitchFamily="34" charset="0"/>
                <a:cs typeface="Arial" pitchFamily="34" charset="0"/>
              </a:rPr>
              <a:t> </a:t>
            </a:r>
            <a:br>
              <a:rPr lang="fr-FR" sz="4000" dirty="0">
                <a:solidFill>
                  <a:srgbClr val="003399"/>
                </a:solidFill>
                <a:effectLst>
                  <a:outerShdw blurRad="38100" dist="38100" dir="2700000" algn="tl">
                    <a:srgbClr val="C0C0C0"/>
                  </a:outerShdw>
                </a:effectLst>
                <a:cs typeface="Arial" pitchFamily="34" charset="0"/>
              </a:rPr>
            </a:br>
            <a:endParaRPr lang="fr-FR" sz="4000" dirty="0">
              <a:solidFill>
                <a:srgbClr val="003399"/>
              </a:solidFill>
              <a:effectLst>
                <a:outerShdw blurRad="38100" dist="38100" dir="2700000" algn="tl">
                  <a:srgbClr val="C0C0C0"/>
                </a:outerShdw>
              </a:effectLst>
              <a:cs typeface="Arial" pitchFamily="34" charset="0"/>
            </a:endParaRPr>
          </a:p>
        </p:txBody>
      </p:sp>
      <p:sp>
        <p:nvSpPr>
          <p:cNvPr id="158723" name="Rectangle 3">
            <a:extLst>
              <a:ext uri="{FF2B5EF4-FFF2-40B4-BE49-F238E27FC236}">
                <a16:creationId xmlns:a16="http://schemas.microsoft.com/office/drawing/2014/main" id="{297A6310-60A8-418E-AA9C-57699EF83372}"/>
              </a:ext>
            </a:extLst>
          </p:cNvPr>
          <p:cNvSpPr>
            <a:spLocks noGrp="1" noChangeArrowheads="1"/>
          </p:cNvSpPr>
          <p:nvPr>
            <p:ph type="body" idx="4294967295"/>
          </p:nvPr>
        </p:nvSpPr>
        <p:spPr>
          <a:xfrm>
            <a:off x="470516" y="1012054"/>
            <a:ext cx="8433788" cy="5024762"/>
          </a:xfrm>
        </p:spPr>
        <p:txBody>
          <a:bodyPr>
            <a:normAutofit fontScale="55000" lnSpcReduction="20000"/>
          </a:bodyPr>
          <a:lstStyle/>
          <a:p>
            <a:pPr marL="137160" indent="0">
              <a:lnSpc>
                <a:spcPct val="150000"/>
              </a:lnSpc>
              <a:buClr>
                <a:schemeClr val="tx1">
                  <a:shade val="95000"/>
                </a:schemeClr>
              </a:buClr>
              <a:buNone/>
              <a:defRPr/>
            </a:pPr>
            <a:r>
              <a:rPr lang="fr-FR" sz="4400" b="1" dirty="0">
                <a:solidFill>
                  <a:srgbClr val="FF0000"/>
                </a:solidFill>
                <a:effectLst>
                  <a:outerShdw blurRad="38100" dist="38100" dir="2700000" algn="tl">
                    <a:srgbClr val="000000">
                      <a:alpha val="43137"/>
                    </a:srgbClr>
                  </a:outerShdw>
                </a:effectLst>
                <a:cs typeface="Calibri" pitchFamily="34" charset="0"/>
              </a:rPr>
              <a:t>Risque élevé de LEMP sous </a:t>
            </a:r>
            <a:r>
              <a:rPr lang="fr-FR" sz="4400" b="1" dirty="0">
                <a:solidFill>
                  <a:srgbClr val="FF0000"/>
                </a:solidFill>
                <a:effectLst>
                  <a:outerShdw blurRad="38100" dist="38100" dir="2700000" algn="tl">
                    <a:srgbClr val="000000">
                      <a:alpha val="43137"/>
                    </a:srgbClr>
                  </a:outerShdw>
                </a:effectLst>
                <a:cs typeface="Arial" pitchFamily="34" charset="0"/>
              </a:rPr>
              <a:t>natalizumab</a:t>
            </a:r>
          </a:p>
          <a:p>
            <a:pPr marL="594360" indent="-457200">
              <a:lnSpc>
                <a:spcPct val="150000"/>
              </a:lnSpc>
              <a:buClr>
                <a:schemeClr val="tx1">
                  <a:shade val="95000"/>
                </a:schemeClr>
              </a:buClr>
              <a:defRPr/>
            </a:pPr>
            <a:r>
              <a:rPr lang="fr-FR" sz="3600" dirty="0" err="1">
                <a:cs typeface="Arial" pitchFamily="34" charset="0"/>
              </a:rPr>
              <a:t>ACmo</a:t>
            </a:r>
            <a:r>
              <a:rPr lang="fr-FR" sz="3600" dirty="0">
                <a:cs typeface="Arial" pitchFamily="34" charset="0"/>
              </a:rPr>
              <a:t> anti-intégrine</a:t>
            </a:r>
            <a:r>
              <a:rPr lang="fr-FR" sz="3600" dirty="0">
                <a:latin typeface="Symbol" panose="05050102010706020507" pitchFamily="18" charset="2"/>
                <a:cs typeface="Arial" pitchFamily="34" charset="0"/>
              </a:rPr>
              <a:t> a </a:t>
            </a:r>
            <a:r>
              <a:rPr lang="fr-FR" sz="3600" dirty="0">
                <a:cs typeface="Arial" pitchFamily="34" charset="0"/>
              </a:rPr>
              <a:t>4 indiqué dans la SEP</a:t>
            </a:r>
            <a:r>
              <a:rPr lang="fr-FR" sz="3600" dirty="0">
                <a:cs typeface="Calibri" pitchFamily="34" charset="0"/>
              </a:rPr>
              <a:t>, en échec des traitements conventionnel</a:t>
            </a:r>
          </a:p>
          <a:p>
            <a:pPr marL="594360" indent="-457200">
              <a:lnSpc>
                <a:spcPct val="150000"/>
              </a:lnSpc>
              <a:buClr>
                <a:schemeClr val="tx1">
                  <a:shade val="95000"/>
                </a:schemeClr>
              </a:buClr>
              <a:defRPr/>
            </a:pPr>
            <a:r>
              <a:rPr lang="fr-FR" sz="3600" dirty="0">
                <a:solidFill>
                  <a:srgbClr val="CC66FF"/>
                </a:solidFill>
                <a:effectLst>
                  <a:outerShdw blurRad="38100" dist="38100" dir="2700000" algn="tl">
                    <a:srgbClr val="000000">
                      <a:alpha val="43137"/>
                    </a:srgbClr>
                  </a:outerShdw>
                </a:effectLst>
                <a:cs typeface="Calibri" pitchFamily="34" charset="0"/>
              </a:rPr>
              <a:t>Trois facteurs de risque identifiés  </a:t>
            </a:r>
            <a:r>
              <a:rPr lang="fr-FR" sz="3600" baseline="30000" dirty="0">
                <a:cs typeface="Calibri" pitchFamily="34" charset="0"/>
              </a:rPr>
              <a:t>1</a:t>
            </a:r>
          </a:p>
          <a:p>
            <a:pPr marL="1268730" lvl="2" indent="-283464">
              <a:lnSpc>
                <a:spcPct val="150000"/>
              </a:lnSpc>
              <a:buFont typeface="Wingdings 2"/>
              <a:buChar char=""/>
              <a:defRPr/>
            </a:pPr>
            <a:r>
              <a:rPr lang="fr-FR" sz="3600" dirty="0">
                <a:cs typeface="Calibri" pitchFamily="34" charset="0"/>
              </a:rPr>
              <a:t>Sérologie JC + (59% des pts </a:t>
            </a:r>
            <a:r>
              <a:rPr lang="fr-FR" sz="3600" baseline="30000" dirty="0">
                <a:cs typeface="Calibri" pitchFamily="34" charset="0"/>
              </a:rPr>
              <a:t>2</a:t>
            </a:r>
            <a:r>
              <a:rPr lang="fr-FR" sz="3600" dirty="0">
                <a:cs typeface="Calibri" pitchFamily="34" charset="0"/>
              </a:rPr>
              <a:t>)</a:t>
            </a:r>
          </a:p>
          <a:p>
            <a:pPr marL="1268730" lvl="2" indent="-283464">
              <a:lnSpc>
                <a:spcPct val="150000"/>
              </a:lnSpc>
              <a:buFont typeface="Wingdings 2"/>
              <a:buChar char=""/>
              <a:defRPr/>
            </a:pPr>
            <a:r>
              <a:rPr lang="fr-FR" sz="3600" dirty="0">
                <a:cs typeface="Calibri" pitchFamily="34" charset="0"/>
              </a:rPr>
              <a:t>Durée de </a:t>
            </a:r>
            <a:r>
              <a:rPr lang="fr-FR" sz="3600" dirty="0" err="1">
                <a:cs typeface="Calibri" pitchFamily="34" charset="0"/>
              </a:rPr>
              <a:t>ttt</a:t>
            </a:r>
            <a:r>
              <a:rPr lang="fr-FR" sz="3600" dirty="0">
                <a:cs typeface="Calibri" pitchFamily="34" charset="0"/>
              </a:rPr>
              <a:t> &gt; 24 mois</a:t>
            </a:r>
          </a:p>
          <a:p>
            <a:pPr marL="1268730" lvl="2" indent="-283464">
              <a:lnSpc>
                <a:spcPct val="150000"/>
              </a:lnSpc>
              <a:buFont typeface="Wingdings 2"/>
              <a:buChar char=""/>
              <a:defRPr/>
            </a:pPr>
            <a:r>
              <a:rPr lang="fr-FR" sz="3600" dirty="0">
                <a:cs typeface="Calibri" pitchFamily="34" charset="0"/>
              </a:rPr>
              <a:t>Autres immunosuppresseurs</a:t>
            </a:r>
          </a:p>
          <a:p>
            <a:pPr marL="1268730" lvl="2" indent="-283464">
              <a:lnSpc>
                <a:spcPct val="150000"/>
              </a:lnSpc>
              <a:buFont typeface="Wingdings 2"/>
              <a:buChar char=""/>
              <a:defRPr/>
            </a:pPr>
            <a:r>
              <a:rPr lang="fr-FR" sz="3600" dirty="0">
                <a:cs typeface="Calibri" pitchFamily="34" charset="0"/>
              </a:rPr>
              <a:t>Incidence passe de 2,1 cas à </a:t>
            </a:r>
            <a:r>
              <a:rPr lang="en-US" sz="3600" dirty="0">
                <a:cs typeface="Calibri" pitchFamily="34" charset="0"/>
              </a:rPr>
              <a:t>11,1 </a:t>
            </a:r>
            <a:r>
              <a:rPr lang="en-US" sz="3600" dirty="0" err="1">
                <a:cs typeface="Calibri" pitchFamily="34" charset="0"/>
              </a:rPr>
              <a:t>cas</a:t>
            </a:r>
            <a:r>
              <a:rPr lang="en-US" sz="3600" dirty="0">
                <a:cs typeface="Calibri" pitchFamily="34" charset="0"/>
              </a:rPr>
              <a:t>/1000 patients </a:t>
            </a:r>
            <a:r>
              <a:rPr lang="en-US" sz="3600" dirty="0" err="1">
                <a:cs typeface="Calibri" pitchFamily="34" charset="0"/>
              </a:rPr>
              <a:t>traités</a:t>
            </a:r>
            <a:r>
              <a:rPr lang="en-US" sz="3600" dirty="0">
                <a:cs typeface="Calibri" pitchFamily="34" charset="0"/>
              </a:rPr>
              <a:t>  </a:t>
            </a:r>
            <a:r>
              <a:rPr lang="en-US" sz="3600" dirty="0" err="1">
                <a:cs typeface="Calibri" pitchFamily="34" charset="0"/>
              </a:rPr>
              <a:t>si</a:t>
            </a:r>
            <a:r>
              <a:rPr lang="en-US" sz="3600" dirty="0">
                <a:cs typeface="Calibri" pitchFamily="34" charset="0"/>
              </a:rPr>
              <a:t> 3 </a:t>
            </a:r>
            <a:r>
              <a:rPr lang="en-US" sz="3600" dirty="0" err="1">
                <a:cs typeface="Calibri" pitchFamily="34" charset="0"/>
              </a:rPr>
              <a:t>facteurs</a:t>
            </a:r>
            <a:r>
              <a:rPr lang="en-US" sz="3600" dirty="0">
                <a:cs typeface="Calibri" pitchFamily="34" charset="0"/>
              </a:rPr>
              <a:t> de </a:t>
            </a:r>
            <a:r>
              <a:rPr lang="en-US" sz="3600" dirty="0" err="1">
                <a:cs typeface="Calibri" pitchFamily="34" charset="0"/>
              </a:rPr>
              <a:t>risque</a:t>
            </a:r>
            <a:endParaRPr lang="fr-FR" sz="3600" dirty="0">
              <a:cs typeface="Calibri" pitchFamily="34" charset="0"/>
            </a:endParaRPr>
          </a:p>
          <a:p>
            <a:pPr marL="594360" indent="-457200">
              <a:lnSpc>
                <a:spcPct val="150000"/>
              </a:lnSpc>
              <a:buClr>
                <a:schemeClr val="tx1">
                  <a:shade val="95000"/>
                </a:schemeClr>
              </a:buClr>
              <a:defRPr/>
            </a:pPr>
            <a:r>
              <a:rPr lang="fr-FR" sz="3600" dirty="0">
                <a:cs typeface="Calibri" pitchFamily="34" charset="0"/>
              </a:rPr>
              <a:t>Arrêt du développement dans le </a:t>
            </a:r>
            <a:r>
              <a:rPr lang="fr-FR" sz="3600" dirty="0" err="1">
                <a:cs typeface="Calibri" pitchFamily="34" charset="0"/>
              </a:rPr>
              <a:t>Cröhn</a:t>
            </a:r>
            <a:endParaRPr lang="fr-FR" sz="3600" dirty="0">
              <a:cs typeface="Calibri" pitchFamily="34" charset="0"/>
            </a:endParaRPr>
          </a:p>
          <a:p>
            <a:pPr marL="548640" indent="-411480">
              <a:lnSpc>
                <a:spcPct val="150000"/>
              </a:lnSpc>
              <a:buClr>
                <a:schemeClr val="tx1">
                  <a:shade val="95000"/>
                </a:schemeClr>
              </a:buClr>
              <a:buFont typeface="Wingdings 2"/>
              <a:buChar char=""/>
              <a:defRPr/>
            </a:pPr>
            <a:endParaRPr lang="fr-FR" sz="2500" dirty="0">
              <a:effectLst>
                <a:outerShdw blurRad="38100" dist="38100" dir="2700000" algn="tl">
                  <a:srgbClr val="C0C0C0"/>
                </a:outerShdw>
              </a:effectLst>
              <a:latin typeface="Symbol" pitchFamily="18" charset="2"/>
            </a:endParaRPr>
          </a:p>
        </p:txBody>
      </p:sp>
      <p:sp>
        <p:nvSpPr>
          <p:cNvPr id="66564" name="Rectangle 5">
            <a:extLst>
              <a:ext uri="{FF2B5EF4-FFF2-40B4-BE49-F238E27FC236}">
                <a16:creationId xmlns:a16="http://schemas.microsoft.com/office/drawing/2014/main" id="{4DEE1FAF-0238-473E-8C02-B87B0AB6662E}"/>
              </a:ext>
            </a:extLst>
          </p:cNvPr>
          <p:cNvSpPr>
            <a:spLocks noChangeArrowheads="1"/>
          </p:cNvSpPr>
          <p:nvPr/>
        </p:nvSpPr>
        <p:spPr bwMode="auto">
          <a:xfrm>
            <a:off x="4511676" y="6308725"/>
            <a:ext cx="5903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fr-FR" sz="1400" i="1" dirty="0">
                <a:hlinkClick r:id="rId3">
                  <a:extLst>
                    <a:ext uri="{A12FA001-AC4F-418D-AE19-62706E023703}">
                      <ahyp:hlinkClr xmlns:ahyp="http://schemas.microsoft.com/office/drawing/2018/hyperlinkcolor" val="tx"/>
                    </a:ext>
                  </a:extLst>
                </a:hlinkClick>
              </a:rPr>
              <a:t>1 </a:t>
            </a:r>
            <a:r>
              <a:rPr lang="en-US" altLang="fr-FR" sz="1400" i="1" dirty="0" err="1">
                <a:hlinkClick r:id="rId3">
                  <a:extLst>
                    <a:ext uri="{A12FA001-AC4F-418D-AE19-62706E023703}">
                      <ahyp:hlinkClr xmlns:ahyp="http://schemas.microsoft.com/office/drawing/2018/hyperlinkcolor" val="tx"/>
                    </a:ext>
                  </a:extLst>
                </a:hlinkClick>
              </a:rPr>
              <a:t>Bloomgren</a:t>
            </a:r>
            <a:r>
              <a:rPr lang="en-US" altLang="fr-FR" sz="1400" i="1" dirty="0">
                <a:hlinkClick r:id="rId3">
                  <a:extLst>
                    <a:ext uri="{A12FA001-AC4F-418D-AE19-62706E023703}">
                      <ahyp:hlinkClr xmlns:ahyp="http://schemas.microsoft.com/office/drawing/2018/hyperlinkcolor" val="tx"/>
                    </a:ext>
                  </a:extLst>
                </a:hlinkClick>
              </a:rPr>
              <a:t> G</a:t>
            </a:r>
            <a:r>
              <a:rPr lang="en-US" altLang="fr-FR" sz="1400" i="1" dirty="0"/>
              <a:t>, </a:t>
            </a:r>
            <a:r>
              <a:rPr lang="en-US" altLang="fr-FR" sz="1400" i="1" dirty="0">
                <a:hlinkClick r:id="rId4" tooltip="The New England journal of medicine.">
                  <a:extLst>
                    <a:ext uri="{A12FA001-AC4F-418D-AE19-62706E023703}">
                      <ahyp:hlinkClr xmlns:ahyp="http://schemas.microsoft.com/office/drawing/2018/hyperlinkcolor" val="tx"/>
                    </a:ext>
                  </a:extLst>
                </a:hlinkClick>
              </a:rPr>
              <a:t>N </a:t>
            </a:r>
            <a:r>
              <a:rPr lang="en-US" altLang="fr-FR" sz="1400" i="1" dirty="0" err="1">
                <a:hlinkClick r:id="rId4" tooltip="The New England journal of medicine.">
                  <a:extLst>
                    <a:ext uri="{A12FA001-AC4F-418D-AE19-62706E023703}">
                      <ahyp:hlinkClr xmlns:ahyp="http://schemas.microsoft.com/office/drawing/2018/hyperlinkcolor" val="tx"/>
                    </a:ext>
                  </a:extLst>
                </a:hlinkClick>
              </a:rPr>
              <a:t>Engl</a:t>
            </a:r>
            <a:r>
              <a:rPr lang="en-US" altLang="fr-FR" sz="1400" i="1" dirty="0">
                <a:hlinkClick r:id="rId4" tooltip="The New England journal of medicine.">
                  <a:extLst>
                    <a:ext uri="{A12FA001-AC4F-418D-AE19-62706E023703}">
                      <ahyp:hlinkClr xmlns:ahyp="http://schemas.microsoft.com/office/drawing/2018/hyperlinkcolor" val="tx"/>
                    </a:ext>
                  </a:extLst>
                </a:hlinkClick>
              </a:rPr>
              <a:t> J Med.</a:t>
            </a:r>
            <a:r>
              <a:rPr lang="en-US" altLang="fr-FR" sz="1400" i="1" dirty="0"/>
              <a:t> 2012 ;366(20):1870-80.</a:t>
            </a:r>
            <a:r>
              <a:rPr lang="en-US" altLang="fr-FR" sz="1400" i="1" dirty="0">
                <a:hlinkClick r:id="rId5">
                  <a:extLst>
                    <a:ext uri="{A12FA001-AC4F-418D-AE19-62706E023703}">
                      <ahyp:hlinkClr xmlns:ahyp="http://schemas.microsoft.com/office/drawing/2018/hyperlinkcolor" val="tx"/>
                    </a:ext>
                  </a:extLst>
                </a:hlinkClick>
              </a:rPr>
              <a:t>;2 </a:t>
            </a:r>
            <a:r>
              <a:rPr lang="en-US" altLang="fr-FR" sz="1400" i="1" dirty="0" err="1">
                <a:hlinkClick r:id="rId5">
                  <a:extLst>
                    <a:ext uri="{A12FA001-AC4F-418D-AE19-62706E023703}">
                      <ahyp:hlinkClr xmlns:ahyp="http://schemas.microsoft.com/office/drawing/2018/hyperlinkcolor" val="tx"/>
                    </a:ext>
                  </a:extLst>
                </a:hlinkClick>
              </a:rPr>
              <a:t>Trampe</a:t>
            </a:r>
            <a:r>
              <a:rPr lang="en-US" altLang="fr-FR" sz="1400" i="1" dirty="0">
                <a:hlinkClick r:id="rId5">
                  <a:extLst>
                    <a:ext uri="{A12FA001-AC4F-418D-AE19-62706E023703}">
                      <ahyp:hlinkClr xmlns:ahyp="http://schemas.microsoft.com/office/drawing/2018/hyperlinkcolor" val="tx"/>
                    </a:ext>
                  </a:extLst>
                </a:hlinkClick>
              </a:rPr>
              <a:t> AK</a:t>
            </a:r>
            <a:r>
              <a:rPr lang="en-US" altLang="fr-FR" sz="1400" i="1" dirty="0"/>
              <a:t>, </a:t>
            </a:r>
            <a:r>
              <a:rPr lang="en-US" altLang="fr-FR" sz="1400" i="1" dirty="0">
                <a:hlinkClick r:id="rId6" tooltip="Neurology.">
                  <a:extLst>
                    <a:ext uri="{A12FA001-AC4F-418D-AE19-62706E023703}">
                      <ahyp:hlinkClr xmlns:ahyp="http://schemas.microsoft.com/office/drawing/2018/hyperlinkcolor" val="tx"/>
                    </a:ext>
                  </a:extLst>
                </a:hlinkClick>
              </a:rPr>
              <a:t>Neurology.</a:t>
            </a:r>
            <a:r>
              <a:rPr lang="en-US" altLang="fr-FR" sz="1400" i="1" dirty="0"/>
              <a:t> 2012 ;78(22):1736-42</a:t>
            </a:r>
            <a:endParaRPr lang="fr-FR" altLang="fr-FR" sz="1400" i="1" dirty="0"/>
          </a:p>
        </p:txBody>
      </p:sp>
      <p:grpSp>
        <p:nvGrpSpPr>
          <p:cNvPr id="66565" name="Group 70">
            <a:extLst>
              <a:ext uri="{FF2B5EF4-FFF2-40B4-BE49-F238E27FC236}">
                <a16:creationId xmlns:a16="http://schemas.microsoft.com/office/drawing/2014/main" id="{14BE0F03-A98A-4D96-AE16-92E4233797BE}"/>
              </a:ext>
            </a:extLst>
          </p:cNvPr>
          <p:cNvGrpSpPr>
            <a:grpSpLocks/>
          </p:cNvGrpSpPr>
          <p:nvPr/>
        </p:nvGrpSpPr>
        <p:grpSpPr bwMode="auto">
          <a:xfrm>
            <a:off x="9653990" y="1005661"/>
            <a:ext cx="931861" cy="1143000"/>
            <a:chOff x="2664" y="1160"/>
            <a:chExt cx="568" cy="784"/>
          </a:xfrm>
        </p:grpSpPr>
        <p:sp>
          <p:nvSpPr>
            <p:cNvPr id="66567" name="Line 60">
              <a:extLst>
                <a:ext uri="{FF2B5EF4-FFF2-40B4-BE49-F238E27FC236}">
                  <a16:creationId xmlns:a16="http://schemas.microsoft.com/office/drawing/2014/main" id="{4A4FE0C7-B754-43A2-8B5F-9A98ADD489F7}"/>
                </a:ext>
              </a:extLst>
            </p:cNvPr>
            <p:cNvSpPr>
              <a:spLocks noChangeShapeType="1"/>
            </p:cNvSpPr>
            <p:nvPr/>
          </p:nvSpPr>
          <p:spPr bwMode="auto">
            <a:xfrm>
              <a:off x="2923" y="1572"/>
              <a:ext cx="50" cy="0"/>
            </a:xfrm>
            <a:prstGeom prst="line">
              <a:avLst/>
            </a:prstGeom>
            <a:noFill/>
            <a:ln w="76200">
              <a:solidFill>
                <a:srgbClr val="FF99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66568" name="Line 61">
              <a:extLst>
                <a:ext uri="{FF2B5EF4-FFF2-40B4-BE49-F238E27FC236}">
                  <a16:creationId xmlns:a16="http://schemas.microsoft.com/office/drawing/2014/main" id="{A49462B4-E87F-4C3F-BCFB-0356A99F7A85}"/>
                </a:ext>
              </a:extLst>
            </p:cNvPr>
            <p:cNvSpPr>
              <a:spLocks noChangeShapeType="1"/>
            </p:cNvSpPr>
            <p:nvPr/>
          </p:nvSpPr>
          <p:spPr bwMode="auto">
            <a:xfrm>
              <a:off x="2920" y="1604"/>
              <a:ext cx="51" cy="0"/>
            </a:xfrm>
            <a:prstGeom prst="line">
              <a:avLst/>
            </a:prstGeom>
            <a:noFill/>
            <a:ln w="76200">
              <a:solidFill>
                <a:srgbClr val="FF99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66569" name="Line 62">
              <a:extLst>
                <a:ext uri="{FF2B5EF4-FFF2-40B4-BE49-F238E27FC236}">
                  <a16:creationId xmlns:a16="http://schemas.microsoft.com/office/drawing/2014/main" id="{81592186-8F19-45E3-B662-659FDDF1F82A}"/>
                </a:ext>
              </a:extLst>
            </p:cNvPr>
            <p:cNvSpPr>
              <a:spLocks noChangeShapeType="1"/>
            </p:cNvSpPr>
            <p:nvPr/>
          </p:nvSpPr>
          <p:spPr bwMode="auto">
            <a:xfrm flipH="1">
              <a:off x="3073" y="1337"/>
              <a:ext cx="54" cy="0"/>
            </a:xfrm>
            <a:prstGeom prst="line">
              <a:avLst/>
            </a:prstGeom>
            <a:noFill/>
            <a:ln w="76200">
              <a:solidFill>
                <a:srgbClr val="FF99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pic>
          <p:nvPicPr>
            <p:cNvPr id="66570" name="Picture 63">
              <a:extLst>
                <a:ext uri="{FF2B5EF4-FFF2-40B4-BE49-F238E27FC236}">
                  <a16:creationId xmlns:a16="http://schemas.microsoft.com/office/drawing/2014/main" id="{B8B4EC50-C2D1-421A-8606-05F2EAA42AE7}"/>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5" y="1526"/>
              <a:ext cx="9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64">
              <a:extLst>
                <a:ext uri="{FF2B5EF4-FFF2-40B4-BE49-F238E27FC236}">
                  <a16:creationId xmlns:a16="http://schemas.microsoft.com/office/drawing/2014/main" id="{E66C15EF-4ED0-48D8-B77F-A1F9F2F502CB}"/>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3" y="1160"/>
              <a:ext cx="16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65">
              <a:extLst>
                <a:ext uri="{FF2B5EF4-FFF2-40B4-BE49-F238E27FC236}">
                  <a16:creationId xmlns:a16="http://schemas.microsoft.com/office/drawing/2014/main" id="{CD446870-FD42-4D04-94FF-CD0BA8C64663}"/>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3" y="1170"/>
              <a:ext cx="13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3" name="Line 66">
              <a:extLst>
                <a:ext uri="{FF2B5EF4-FFF2-40B4-BE49-F238E27FC236}">
                  <a16:creationId xmlns:a16="http://schemas.microsoft.com/office/drawing/2014/main" id="{F3743FC3-C504-47E1-92D8-AB87E9B16F87}"/>
                </a:ext>
              </a:extLst>
            </p:cNvPr>
            <p:cNvSpPr>
              <a:spLocks noChangeShapeType="1"/>
            </p:cNvSpPr>
            <p:nvPr/>
          </p:nvSpPr>
          <p:spPr bwMode="auto">
            <a:xfrm>
              <a:off x="2762" y="1337"/>
              <a:ext cx="54" cy="0"/>
            </a:xfrm>
            <a:prstGeom prst="line">
              <a:avLst/>
            </a:prstGeom>
            <a:noFill/>
            <a:ln w="76200">
              <a:solidFill>
                <a:srgbClr val="FF99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pic>
          <p:nvPicPr>
            <p:cNvPr id="66574" name="Picture 67">
              <a:extLst>
                <a:ext uri="{FF2B5EF4-FFF2-40B4-BE49-F238E27FC236}">
                  <a16:creationId xmlns:a16="http://schemas.microsoft.com/office/drawing/2014/main" id="{CD6CCE0A-001A-4B48-95E5-8CFF67CA4F44}"/>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45" y="1526"/>
              <a:ext cx="9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68">
              <a:extLst>
                <a:ext uri="{FF2B5EF4-FFF2-40B4-BE49-F238E27FC236}">
                  <a16:creationId xmlns:a16="http://schemas.microsoft.com/office/drawing/2014/main" id="{4FBAEF66-B4E4-412B-B54A-B871F8CC7CD8}"/>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4" y="1160"/>
              <a:ext cx="16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6" name="Picture 69">
              <a:extLst>
                <a:ext uri="{FF2B5EF4-FFF2-40B4-BE49-F238E27FC236}">
                  <a16:creationId xmlns:a16="http://schemas.microsoft.com/office/drawing/2014/main" id="{5CD4783D-1045-4DFD-95A7-F997E2D05CA7}"/>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4" y="1170"/>
              <a:ext cx="13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566" name="Picture 5" descr="anim09">
            <a:extLst>
              <a:ext uri="{FF2B5EF4-FFF2-40B4-BE49-F238E27FC236}">
                <a16:creationId xmlns:a16="http://schemas.microsoft.com/office/drawing/2014/main" id="{78F49A82-C12C-4D3C-9D31-9434B88BE2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1328" y="3304851"/>
            <a:ext cx="3434837" cy="208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a:extLst>
              <a:ext uri="{FF2B5EF4-FFF2-40B4-BE49-F238E27FC236}">
                <a16:creationId xmlns:a16="http://schemas.microsoft.com/office/drawing/2014/main" id="{DE434904-8C30-4001-9027-C222EC9AE49B}"/>
              </a:ext>
            </a:extLst>
          </p:cNvPr>
          <p:cNvSpPr txBox="1">
            <a:spLocks noChangeArrowheads="1"/>
          </p:cNvSpPr>
          <p:nvPr/>
        </p:nvSpPr>
        <p:spPr>
          <a:xfrm>
            <a:off x="10133143" y="2299311"/>
            <a:ext cx="2251229" cy="1003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0">
              <a:lnSpc>
                <a:spcPct val="100000"/>
              </a:lnSpc>
              <a:buClr>
                <a:schemeClr val="tx1">
                  <a:shade val="95000"/>
                </a:schemeClr>
              </a:buClr>
              <a:buNone/>
              <a:defRPr/>
            </a:pPr>
            <a:r>
              <a:rPr lang="fr-FR" sz="1200" dirty="0">
                <a:latin typeface="Arial" pitchFamily="34" charset="0"/>
                <a:cs typeface="Arial" pitchFamily="34" charset="0"/>
              </a:rPr>
              <a:t>Intégrine </a:t>
            </a:r>
            <a:r>
              <a:rPr lang="fr-FR" sz="1200" dirty="0">
                <a:latin typeface="Symbol" pitchFamily="18" charset="2"/>
                <a:cs typeface="Arial" pitchFamily="34" charset="0"/>
              </a:rPr>
              <a:t>a</a:t>
            </a:r>
            <a:r>
              <a:rPr lang="fr-FR" sz="1200" dirty="0">
                <a:latin typeface="Arial" pitchFamily="34" charset="0"/>
                <a:cs typeface="Arial" pitchFamily="34" charset="0"/>
              </a:rPr>
              <a:t> 4 : molécule d’adhérence aux cellules endothéliales</a:t>
            </a:r>
            <a:endParaRPr lang="fr-FR" sz="1200" dirty="0">
              <a:effectLst>
                <a:outerShdw blurRad="38100" dist="38100" dir="2700000" algn="tl">
                  <a:srgbClr val="C0C0C0"/>
                </a:outerShdw>
              </a:effectLst>
              <a:latin typeface="Symbol" pitchFamily="18" charset="2"/>
            </a:endParaRPr>
          </a:p>
        </p:txBody>
      </p:sp>
      <p:cxnSp>
        <p:nvCxnSpPr>
          <p:cNvPr id="3" name="Connecteur droit avec flèche 2">
            <a:extLst>
              <a:ext uri="{FF2B5EF4-FFF2-40B4-BE49-F238E27FC236}">
                <a16:creationId xmlns:a16="http://schemas.microsoft.com/office/drawing/2014/main" id="{A466E571-CAA7-43A1-9D95-44FED1871E70}"/>
              </a:ext>
            </a:extLst>
          </p:cNvPr>
          <p:cNvCxnSpPr>
            <a:cxnSpLocks/>
          </p:cNvCxnSpPr>
          <p:nvPr/>
        </p:nvCxnSpPr>
        <p:spPr>
          <a:xfrm flipH="1">
            <a:off x="8762260" y="3039947"/>
            <a:ext cx="1905740" cy="972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77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2DCEFF6-F21A-430E-8296-0EED045C03C9}"/>
              </a:ext>
            </a:extLst>
          </p:cNvPr>
          <p:cNvSpPr>
            <a:spLocks noGrp="1" noChangeArrowheads="1"/>
          </p:cNvSpPr>
          <p:nvPr>
            <p:ph type="title" idx="4294967295"/>
          </p:nvPr>
        </p:nvSpPr>
        <p:spPr>
          <a:xfrm>
            <a:off x="1524000" y="76200"/>
            <a:ext cx="8229600" cy="1371600"/>
          </a:xfrm>
        </p:spPr>
        <p:txBody>
          <a:bodyPr/>
          <a:lstStyle/>
          <a:p>
            <a:pPr eaLnBrk="1" hangingPunct="1">
              <a:lnSpc>
                <a:spcPct val="80000"/>
              </a:lnSpc>
              <a:defRPr/>
            </a:pPr>
            <a:r>
              <a:rPr lang="fr-FR" sz="2800" b="1" dirty="0">
                <a:solidFill>
                  <a:srgbClr val="000099"/>
                </a:solidFill>
                <a:latin typeface="Arial" pitchFamily="34" charset="0"/>
                <a:cs typeface="Arial" pitchFamily="34" charset="0"/>
              </a:rPr>
              <a:t>Le rhumatisme inflammatoire augmente le risque infectieux en dehors de tout traitement anti-TNF : registre NOAR (Norwich, UK)</a:t>
            </a:r>
          </a:p>
        </p:txBody>
      </p:sp>
      <p:sp>
        <p:nvSpPr>
          <p:cNvPr id="11267" name="Rectangle 50">
            <a:extLst>
              <a:ext uri="{FF2B5EF4-FFF2-40B4-BE49-F238E27FC236}">
                <a16:creationId xmlns:a16="http://schemas.microsoft.com/office/drawing/2014/main" id="{D2B89798-259D-40C6-9EEF-1853A9CE6B86}"/>
              </a:ext>
            </a:extLst>
          </p:cNvPr>
          <p:cNvSpPr>
            <a:spLocks noGrp="1" noChangeArrowheads="1"/>
          </p:cNvSpPr>
          <p:nvPr>
            <p:ph idx="4294967295"/>
          </p:nvPr>
        </p:nvSpPr>
        <p:spPr>
          <a:xfrm>
            <a:off x="1524000" y="2205038"/>
            <a:ext cx="4953000" cy="1295400"/>
          </a:xfrm>
        </p:spPr>
        <p:txBody>
          <a:bodyPr>
            <a:normAutofit/>
          </a:bodyPr>
          <a:lstStyle/>
          <a:p>
            <a:pPr marL="137160" indent="0">
              <a:buClr>
                <a:schemeClr val="tx1">
                  <a:shade val="95000"/>
                </a:schemeClr>
              </a:buClr>
              <a:buNone/>
              <a:defRPr/>
            </a:pPr>
            <a:r>
              <a:rPr lang="fr-FR" sz="2000" dirty="0">
                <a:latin typeface="Calibri" pitchFamily="34" charset="0"/>
                <a:cs typeface="Arial" pitchFamily="34" charset="0"/>
              </a:rPr>
              <a:t>Un risque relatif  d’infections nécessitant l’hospitalisation augmenté par rapport à la population générale</a:t>
            </a:r>
          </a:p>
        </p:txBody>
      </p:sp>
      <p:sp>
        <p:nvSpPr>
          <p:cNvPr id="12292" name="Text Box 3">
            <a:extLst>
              <a:ext uri="{FF2B5EF4-FFF2-40B4-BE49-F238E27FC236}">
                <a16:creationId xmlns:a16="http://schemas.microsoft.com/office/drawing/2014/main" id="{31072AF7-0EEA-4867-B87A-80013C9DBF01}"/>
              </a:ext>
            </a:extLst>
          </p:cNvPr>
          <p:cNvSpPr txBox="1">
            <a:spLocks noChangeArrowheads="1"/>
          </p:cNvSpPr>
          <p:nvPr/>
        </p:nvSpPr>
        <p:spPr bwMode="auto">
          <a:xfrm>
            <a:off x="7103410" y="6477001"/>
            <a:ext cx="3488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r>
              <a:rPr lang="de-DE" altLang="fr-FR" sz="1400" i="1" dirty="0">
                <a:cs typeface="Arial" panose="020B0604020202020204" pitchFamily="34" charset="0"/>
              </a:rPr>
              <a:t>Franklin J et al. Ann </a:t>
            </a:r>
            <a:r>
              <a:rPr lang="de-DE" altLang="fr-FR" sz="1400" i="1" dirty="0" err="1">
                <a:cs typeface="Arial" panose="020B0604020202020204" pitchFamily="34" charset="0"/>
              </a:rPr>
              <a:t>Rheum</a:t>
            </a:r>
            <a:r>
              <a:rPr lang="de-DE" altLang="fr-FR" sz="1400" i="1">
                <a:cs typeface="Arial" panose="020B0604020202020204" pitchFamily="34" charset="0"/>
              </a:rPr>
              <a:t> Dis 2007;66:308-312.</a:t>
            </a:r>
          </a:p>
        </p:txBody>
      </p:sp>
      <p:sp>
        <p:nvSpPr>
          <p:cNvPr id="12293" name="Rectangle 10">
            <a:extLst>
              <a:ext uri="{FF2B5EF4-FFF2-40B4-BE49-F238E27FC236}">
                <a16:creationId xmlns:a16="http://schemas.microsoft.com/office/drawing/2014/main" id="{79F66D28-1984-40D7-8AE8-28C2308CDF5B}"/>
              </a:ext>
            </a:extLst>
          </p:cNvPr>
          <p:cNvSpPr>
            <a:spLocks noChangeArrowheads="1"/>
          </p:cNvSpPr>
          <p:nvPr/>
        </p:nvSpPr>
        <p:spPr bwMode="auto">
          <a:xfrm>
            <a:off x="6942139" y="3659188"/>
            <a:ext cx="2742157" cy="27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84" tIns="45593" rIns="91184" bIns="45593">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1200"/>
              <a:t>* Risque Relatif ajusté selon l’âge et le sexe</a:t>
            </a:r>
          </a:p>
        </p:txBody>
      </p:sp>
      <p:graphicFrame>
        <p:nvGraphicFramePr>
          <p:cNvPr id="21605" name="Group 101">
            <a:extLst>
              <a:ext uri="{FF2B5EF4-FFF2-40B4-BE49-F238E27FC236}">
                <a16:creationId xmlns:a16="http://schemas.microsoft.com/office/drawing/2014/main" id="{B24CC73F-A557-42A3-BE2F-76CFED5A201E}"/>
              </a:ext>
            </a:extLst>
          </p:cNvPr>
          <p:cNvGraphicFramePr>
            <a:graphicFrameLocks noGrp="1"/>
          </p:cNvGraphicFramePr>
          <p:nvPr>
            <p:extLst>
              <p:ext uri="{D42A27DB-BD31-4B8C-83A1-F6EECF244321}">
                <p14:modId xmlns:p14="http://schemas.microsoft.com/office/powerpoint/2010/main" val="3128313175"/>
              </p:ext>
            </p:extLst>
          </p:nvPr>
        </p:nvGraphicFramePr>
        <p:xfrm>
          <a:off x="6781800" y="1706564"/>
          <a:ext cx="3933548" cy="1793877"/>
        </p:xfrm>
        <a:graphic>
          <a:graphicData uri="http://schemas.openxmlformats.org/drawingml/2006/table">
            <a:tbl>
              <a:tblPr/>
              <a:tblGrid>
                <a:gridCol w="1871663">
                  <a:extLst>
                    <a:ext uri="{9D8B030D-6E8A-4147-A177-3AD203B41FA5}">
                      <a16:colId xmlns:a16="http://schemas.microsoft.com/office/drawing/2014/main" val="20000"/>
                    </a:ext>
                  </a:extLst>
                </a:gridCol>
                <a:gridCol w="2061885">
                  <a:extLst>
                    <a:ext uri="{9D8B030D-6E8A-4147-A177-3AD203B41FA5}">
                      <a16:colId xmlns:a16="http://schemas.microsoft.com/office/drawing/2014/main" val="20001"/>
                    </a:ext>
                  </a:extLst>
                </a:gridCol>
              </a:tblGrid>
              <a:tr h="405859">
                <a:tc>
                  <a:txBody>
                    <a:bodyPr/>
                    <a:lstStyle/>
                    <a:p>
                      <a:pPr marL="0" marR="0" lvl="0" indent="0" algn="l" defTabSz="914400" rtl="0" eaLnBrk="1" fontAlgn="base" latinLnBrk="0" hangingPunct="1">
                        <a:lnSpc>
                          <a:spcPct val="100000"/>
                        </a:lnSpc>
                        <a:spcBef>
                          <a:spcPct val="0"/>
                        </a:spcBef>
                        <a:spcAft>
                          <a:spcPct val="0"/>
                        </a:spcAft>
                        <a:buClr>
                          <a:srgbClr val="800080"/>
                        </a:buClr>
                        <a:buSzTx/>
                        <a:buFontTx/>
                        <a:buNone/>
                        <a:tabLst/>
                      </a:pPr>
                      <a:r>
                        <a:rPr kumimoji="0" lang="fr-FR" sz="1400" b="1" i="0" u="none" strike="noStrike" cap="none" normalizeH="0" baseline="0" dirty="0">
                          <a:ln>
                            <a:noFill/>
                          </a:ln>
                          <a:solidFill>
                            <a:srgbClr val="000066"/>
                          </a:solidFill>
                          <a:effectLst/>
                          <a:latin typeface="Arial" charset="0"/>
                          <a:ea typeface="ＭＳ Ｐゴシック" charset="-128"/>
                          <a:cs typeface="Arial" charset="0"/>
                        </a:rPr>
                        <a:t>Site</a:t>
                      </a:r>
                    </a:p>
                  </a:txBody>
                  <a:tcPr marL="54000" marR="54000" marT="53929" marB="53929" anchor="ctr"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800080"/>
                        </a:buClr>
                        <a:buSzTx/>
                        <a:buFontTx/>
                        <a:buNone/>
                        <a:tabLst/>
                      </a:pPr>
                      <a:r>
                        <a:rPr kumimoji="0" lang="fr-FR" sz="1400" b="1" i="0" u="none" strike="noStrike" cap="none" normalizeH="0" baseline="0">
                          <a:ln>
                            <a:noFill/>
                          </a:ln>
                          <a:solidFill>
                            <a:srgbClr val="000066"/>
                          </a:solidFill>
                          <a:effectLst/>
                          <a:latin typeface="Arial" charset="0"/>
                          <a:ea typeface="ＭＳ Ｐゴシック" charset="-128"/>
                          <a:cs typeface="Arial" charset="0"/>
                        </a:rPr>
                        <a:t>RR* [IC95%]</a:t>
                      </a:r>
                    </a:p>
                  </a:txBody>
                  <a:tcPr marL="54000" marR="54000" marT="53929" marB="53929" anchor="ctr"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88016">
                <a:tc>
                  <a:txBody>
                    <a:bodyPr/>
                    <a:lstStyle/>
                    <a:p>
                      <a:pPr marL="0" marR="0" lvl="0" indent="0" algn="l" defTabSz="914400" rtl="0" eaLnBrk="1" fontAlgn="base" latinLnBrk="0" hangingPunct="1">
                        <a:lnSpc>
                          <a:spcPct val="100000"/>
                        </a:lnSpc>
                        <a:spcBef>
                          <a:spcPct val="0"/>
                        </a:spcBef>
                        <a:spcAft>
                          <a:spcPct val="0"/>
                        </a:spcAft>
                        <a:buClr>
                          <a:srgbClr val="800080"/>
                        </a:buClr>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Respiratoire</a:t>
                      </a:r>
                    </a:p>
                    <a:p>
                      <a:pPr marL="0" marR="0" lvl="0" indent="0" algn="l" defTabSz="914400" rtl="0" eaLnBrk="1" fontAlgn="base" latinLnBrk="0" hangingPunct="1">
                        <a:lnSpc>
                          <a:spcPct val="100000"/>
                        </a:lnSpc>
                        <a:spcBef>
                          <a:spcPct val="0"/>
                        </a:spcBef>
                        <a:spcAft>
                          <a:spcPct val="0"/>
                        </a:spcAft>
                        <a:buClr>
                          <a:srgbClr val="800080"/>
                        </a:buClr>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Urinaire</a:t>
                      </a:r>
                    </a:p>
                    <a:p>
                      <a:pPr marL="0" marR="0" lvl="0" indent="0" algn="l" defTabSz="914400" rtl="0" eaLnBrk="1" fontAlgn="base" latinLnBrk="0" hangingPunct="1">
                        <a:lnSpc>
                          <a:spcPct val="100000"/>
                        </a:lnSpc>
                        <a:spcBef>
                          <a:spcPct val="0"/>
                        </a:spcBef>
                        <a:spcAft>
                          <a:spcPct val="0"/>
                        </a:spcAft>
                        <a:buClr>
                          <a:srgbClr val="800080"/>
                        </a:buClr>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Peau</a:t>
                      </a:r>
                    </a:p>
                    <a:p>
                      <a:pPr marL="0" marR="0" lvl="0" indent="0" algn="l" defTabSz="914400" rtl="0" eaLnBrk="1" fontAlgn="base" latinLnBrk="0" hangingPunct="1">
                        <a:lnSpc>
                          <a:spcPct val="100000"/>
                        </a:lnSpc>
                        <a:spcBef>
                          <a:spcPct val="0"/>
                        </a:spcBef>
                        <a:spcAft>
                          <a:spcPct val="0"/>
                        </a:spcAft>
                        <a:buClr>
                          <a:srgbClr val="800080"/>
                        </a:buClr>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Septicémie</a:t>
                      </a:r>
                    </a:p>
                    <a:p>
                      <a:pPr marL="0" marR="0" lvl="0" indent="0" algn="l" defTabSz="914400" rtl="0" eaLnBrk="1" fontAlgn="base" latinLnBrk="0" hangingPunct="1">
                        <a:lnSpc>
                          <a:spcPct val="100000"/>
                        </a:lnSpc>
                        <a:spcBef>
                          <a:spcPct val="0"/>
                        </a:spcBef>
                        <a:spcAft>
                          <a:spcPct val="0"/>
                        </a:spcAft>
                        <a:buClr>
                          <a:srgbClr val="800080"/>
                        </a:buClr>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Arthrite infectieuse</a:t>
                      </a:r>
                    </a:p>
                    <a:p>
                      <a:pPr marL="0" marR="0" lvl="0" indent="0" algn="l" defTabSz="914400" rtl="0" eaLnBrk="1" fontAlgn="base" latinLnBrk="0" hangingPunct="1">
                        <a:lnSpc>
                          <a:spcPct val="100000"/>
                        </a:lnSpc>
                        <a:spcBef>
                          <a:spcPct val="0"/>
                        </a:spcBef>
                        <a:spcAft>
                          <a:spcPct val="0"/>
                        </a:spcAft>
                        <a:buClr>
                          <a:srgbClr val="800080"/>
                        </a:buClr>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Total</a:t>
                      </a:r>
                    </a:p>
                  </a:txBody>
                  <a:tcPr marL="54000" marR="54000" marT="53929" marB="53929" anchor="ctr"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3,5 </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r>
                        <a:rPr kumimoji="0" lang="fr-FR" sz="1400" b="0" i="0" u="none" strike="noStrike" cap="none" normalizeH="0" baseline="0" dirty="0">
                          <a:ln>
                            <a:noFill/>
                          </a:ln>
                          <a:solidFill>
                            <a:srgbClr val="000066"/>
                          </a:solidFill>
                          <a:effectLst/>
                          <a:latin typeface="Arial" charset="0"/>
                          <a:ea typeface="ＭＳ Ｐゴシック" charset="-128"/>
                          <a:cs typeface="Arial" charset="0"/>
                        </a:rPr>
                        <a:t>2,3 to 5,4</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2 </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r>
                        <a:rPr kumimoji="0" lang="fr-FR" sz="1400" b="0" i="0" u="none" strike="noStrike" cap="none" normalizeH="0" baseline="0" dirty="0">
                          <a:ln>
                            <a:noFill/>
                          </a:ln>
                          <a:solidFill>
                            <a:srgbClr val="000066"/>
                          </a:solidFill>
                          <a:effectLst/>
                          <a:latin typeface="Arial" charset="0"/>
                          <a:ea typeface="ＭＳ Ｐゴシック" charset="-128"/>
                          <a:cs typeface="Arial" charset="0"/>
                        </a:rPr>
                        <a:t>1,2 to 3,4</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1,9 </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r>
                        <a:rPr kumimoji="0" lang="fr-FR" sz="1400" b="0" i="0" u="none" strike="noStrike" cap="none" normalizeH="0" baseline="0" dirty="0">
                          <a:ln>
                            <a:noFill/>
                          </a:ln>
                          <a:solidFill>
                            <a:srgbClr val="000066"/>
                          </a:solidFill>
                          <a:effectLst/>
                          <a:latin typeface="Arial" charset="0"/>
                          <a:ea typeface="ＭＳ Ｐゴシック" charset="-128"/>
                          <a:cs typeface="Arial" charset="0"/>
                        </a:rPr>
                        <a:t>1,1 to 3</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4 </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r>
                        <a:rPr kumimoji="0" lang="fr-FR" sz="1400" b="0" i="0" u="none" strike="noStrike" cap="none" normalizeH="0" baseline="0" dirty="0">
                          <a:ln>
                            <a:noFill/>
                          </a:ln>
                          <a:solidFill>
                            <a:srgbClr val="000066"/>
                          </a:solidFill>
                          <a:effectLst/>
                          <a:latin typeface="Arial" charset="0"/>
                          <a:ea typeface="ＭＳ Ｐゴシック" charset="-128"/>
                          <a:cs typeface="Arial" charset="0"/>
                        </a:rPr>
                        <a:t>2 to 7,8</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2,2 </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r>
                        <a:rPr kumimoji="0" lang="fr-FR" sz="1400" b="0" i="0" u="none" strike="noStrike" cap="none" normalizeH="0" baseline="0" dirty="0">
                          <a:ln>
                            <a:noFill/>
                          </a:ln>
                          <a:solidFill>
                            <a:srgbClr val="000066"/>
                          </a:solidFill>
                          <a:effectLst/>
                          <a:latin typeface="Arial" charset="0"/>
                          <a:ea typeface="ＭＳ Ｐゴシック" charset="-128"/>
                          <a:cs typeface="Arial" charset="0"/>
                        </a:rPr>
                        <a:t>0,4 to 12,5</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66"/>
                          </a:solidFill>
                          <a:effectLst/>
                          <a:latin typeface="Arial" charset="0"/>
                          <a:ea typeface="ＭＳ Ｐゴシック" charset="-128"/>
                          <a:cs typeface="Arial" charset="0"/>
                        </a:rPr>
                        <a:t>2,7 </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r>
                        <a:rPr kumimoji="0" lang="fr-FR" sz="1400" b="0" i="0" u="none" strike="noStrike" cap="none" normalizeH="0" baseline="0" dirty="0">
                          <a:ln>
                            <a:noFill/>
                          </a:ln>
                          <a:solidFill>
                            <a:srgbClr val="000066"/>
                          </a:solidFill>
                          <a:effectLst/>
                          <a:latin typeface="Arial" charset="0"/>
                          <a:ea typeface="ＭＳ Ｐゴシック" charset="-128"/>
                          <a:cs typeface="Arial" charset="0"/>
                        </a:rPr>
                        <a:t>2 to 3,4</a:t>
                      </a:r>
                      <a:r>
                        <a:rPr kumimoji="0" lang="en-US" sz="1400" b="0" i="0" u="none" strike="noStrike" cap="none" normalizeH="0" baseline="0" dirty="0">
                          <a:ln>
                            <a:noFill/>
                          </a:ln>
                          <a:solidFill>
                            <a:srgbClr val="000066"/>
                          </a:solidFill>
                          <a:effectLst/>
                          <a:latin typeface="Arial" charset="0"/>
                          <a:ea typeface="ＭＳ Ｐゴシック" charset="-128"/>
                          <a:cs typeface="Arial" charset="0"/>
                        </a:rPr>
                        <a:t>]</a:t>
                      </a:r>
                      <a:endParaRPr kumimoji="0" lang="fr-FR" sz="1400" b="0" i="0" u="none" strike="noStrike" cap="none" normalizeH="0" baseline="0" dirty="0">
                        <a:ln>
                          <a:noFill/>
                        </a:ln>
                        <a:solidFill>
                          <a:srgbClr val="000066"/>
                        </a:solidFill>
                        <a:effectLst/>
                        <a:latin typeface="Arial" charset="0"/>
                        <a:ea typeface="ＭＳ Ｐゴシック" charset="-128"/>
                        <a:cs typeface="Arial" charset="0"/>
                      </a:endParaRPr>
                    </a:p>
                  </a:txBody>
                  <a:tcPr marL="54000" marR="54000" marT="53929" marB="53929" anchor="ctr"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
        <p:nvSpPr>
          <p:cNvPr id="11281" name="Rectangle 100">
            <a:extLst>
              <a:ext uri="{FF2B5EF4-FFF2-40B4-BE49-F238E27FC236}">
                <a16:creationId xmlns:a16="http://schemas.microsoft.com/office/drawing/2014/main" id="{98496FED-666C-4621-AAFF-A4C9D9DA0B98}"/>
              </a:ext>
            </a:extLst>
          </p:cNvPr>
          <p:cNvSpPr>
            <a:spLocks noChangeArrowheads="1"/>
          </p:cNvSpPr>
          <p:nvPr/>
        </p:nvSpPr>
        <p:spPr bwMode="auto">
          <a:xfrm>
            <a:off x="1897064" y="4149725"/>
            <a:ext cx="9430843" cy="1295400"/>
          </a:xfrm>
          <a:prstGeom prst="rect">
            <a:avLst/>
          </a:prstGeom>
          <a:noFill/>
          <a:ln w="9525">
            <a:noFill/>
            <a:miter lim="800000"/>
            <a:headEnd/>
            <a:tailEnd/>
          </a:ln>
        </p:spPr>
        <p:txBody>
          <a:bodyPr/>
          <a:lstStyle/>
          <a:p>
            <a:pPr>
              <a:lnSpc>
                <a:spcPct val="150000"/>
              </a:lnSpc>
              <a:spcBef>
                <a:spcPct val="20000"/>
              </a:spcBef>
              <a:buClr>
                <a:srgbClr val="800080"/>
              </a:buClr>
              <a:defRPr/>
            </a:pPr>
            <a:r>
              <a:rPr lang="fr-FR" dirty="0">
                <a:latin typeface="Calibri" pitchFamily="34" charset="0"/>
                <a:cs typeface="Arial" pitchFamily="34" charset="0"/>
              </a:rPr>
              <a:t>         Trois facteurs de risque </a:t>
            </a:r>
            <a:r>
              <a:rPr lang="fr-FR" b="1" dirty="0">
                <a:latin typeface="Calibri" pitchFamily="34" charset="0"/>
                <a:cs typeface="Arial" pitchFamily="34" charset="0"/>
              </a:rPr>
              <a:t>majeurs en analyse multivariée</a:t>
            </a:r>
          </a:p>
          <a:p>
            <a:pPr marL="635000" lvl="1" indent="-177800">
              <a:lnSpc>
                <a:spcPct val="150000"/>
              </a:lnSpc>
              <a:spcBef>
                <a:spcPct val="20000"/>
              </a:spcBef>
              <a:buClr>
                <a:srgbClr val="800080"/>
              </a:buClr>
              <a:buFontTx/>
              <a:buChar char="•"/>
              <a:defRPr/>
            </a:pPr>
            <a:r>
              <a:rPr lang="fr-FR" b="1" dirty="0">
                <a:solidFill>
                  <a:srgbClr val="FF33CC"/>
                </a:solidFill>
                <a:latin typeface="Calibri" pitchFamily="34" charset="0"/>
                <a:cs typeface="Arial" pitchFamily="34" charset="0"/>
              </a:rPr>
              <a:t>Corticothérapie (RR = 2,2 [1,5-3,4])</a:t>
            </a:r>
          </a:p>
          <a:p>
            <a:pPr marL="635000" lvl="1" indent="-177800">
              <a:lnSpc>
                <a:spcPct val="150000"/>
              </a:lnSpc>
              <a:spcBef>
                <a:spcPct val="20000"/>
              </a:spcBef>
              <a:buClr>
                <a:srgbClr val="800080"/>
              </a:buClr>
              <a:buFontTx/>
              <a:buChar char="•"/>
              <a:defRPr/>
            </a:pPr>
            <a:r>
              <a:rPr lang="fr-FR" b="1" dirty="0">
                <a:latin typeface="Calibri" pitchFamily="34" charset="0"/>
                <a:cs typeface="Arial" pitchFamily="34" charset="0"/>
              </a:rPr>
              <a:t>Tabagisme actuel (RR = 1,6 [1,0-2,5])</a:t>
            </a:r>
          </a:p>
          <a:p>
            <a:pPr marL="635000" lvl="1" indent="-177800">
              <a:lnSpc>
                <a:spcPct val="150000"/>
              </a:lnSpc>
              <a:spcBef>
                <a:spcPct val="20000"/>
              </a:spcBef>
              <a:buClr>
                <a:srgbClr val="800080"/>
              </a:buClr>
              <a:buFontTx/>
              <a:buChar char="•"/>
              <a:defRPr/>
            </a:pPr>
            <a:r>
              <a:rPr lang="fr-FR" b="1" dirty="0">
                <a:latin typeface="Calibri" pitchFamily="34" charset="0"/>
                <a:cs typeface="Arial" pitchFamily="34" charset="0"/>
              </a:rPr>
              <a:t>Facteur rhumatoïde + (RR = 2,0 [1,3-3,0])</a:t>
            </a:r>
          </a:p>
          <a:p>
            <a:pPr lvl="1">
              <a:lnSpc>
                <a:spcPct val="150000"/>
              </a:lnSpc>
              <a:spcBef>
                <a:spcPct val="20000"/>
              </a:spcBef>
              <a:buClr>
                <a:srgbClr val="800080"/>
              </a:buClr>
              <a:defRPr/>
            </a:pPr>
            <a:r>
              <a:rPr lang="fr-FR" b="1" dirty="0">
                <a:latin typeface="Calibri" pitchFamily="34" charset="0"/>
                <a:cs typeface="Arial" pitchFamily="34" charset="0"/>
              </a:rPr>
              <a:t>Un risque multiplié si association de 2</a:t>
            </a:r>
            <a:r>
              <a:rPr lang="fr-FR" dirty="0">
                <a:latin typeface="Calibri" pitchFamily="34" charset="0"/>
                <a:cs typeface="Arial" pitchFamily="34" charset="0"/>
              </a:rPr>
              <a:t> (RR: 3,5 [1,9-6,3]) ou 3 </a:t>
            </a:r>
            <a:r>
              <a:rPr lang="fr-FR" dirty="0" err="1">
                <a:latin typeface="Calibri" pitchFamily="34" charset="0"/>
                <a:cs typeface="Arial" pitchFamily="34" charset="0"/>
              </a:rPr>
              <a:t>FdR</a:t>
            </a:r>
            <a:r>
              <a:rPr lang="fr-FR" dirty="0">
                <a:latin typeface="Calibri" pitchFamily="34" charset="0"/>
                <a:cs typeface="Arial" pitchFamily="34" charset="0"/>
              </a:rPr>
              <a:t> (RR: 7,4 [3,3-16,8</a:t>
            </a:r>
            <a:r>
              <a:rPr lang="fr-FR" dirty="0">
                <a:latin typeface="Calibri" pitchFamily="34" charset="0"/>
              </a:rPr>
              <a:t>])</a:t>
            </a:r>
          </a:p>
          <a:p>
            <a:pPr marL="342900" indent="-342900">
              <a:lnSpc>
                <a:spcPct val="90000"/>
              </a:lnSpc>
              <a:spcBef>
                <a:spcPct val="20000"/>
              </a:spcBef>
              <a:buClr>
                <a:srgbClr val="800080"/>
              </a:buClr>
              <a:buFontTx/>
              <a:buChar char="•"/>
              <a:defRPr/>
            </a:pPr>
            <a:endParaRPr lang="fr-FR" b="1" dirty="0"/>
          </a:p>
          <a:p>
            <a:pPr marL="342900" indent="-342900">
              <a:lnSpc>
                <a:spcPct val="90000"/>
              </a:lnSpc>
              <a:spcBef>
                <a:spcPct val="20000"/>
              </a:spcBef>
              <a:buClr>
                <a:srgbClr val="800080"/>
              </a:buClr>
              <a:buFontTx/>
              <a:buChar char="•"/>
              <a:defRPr/>
            </a:pPr>
            <a:endParaRPr lang="fr-FR" sz="1600" dirty="0"/>
          </a:p>
          <a:p>
            <a:pPr marL="342900" indent="-342900">
              <a:lnSpc>
                <a:spcPct val="90000"/>
              </a:lnSpc>
              <a:spcBef>
                <a:spcPct val="20000"/>
              </a:spcBef>
              <a:buClr>
                <a:srgbClr val="800080"/>
              </a:buClr>
              <a:buFontTx/>
              <a:buChar char="•"/>
              <a:defRPr/>
            </a:pPr>
            <a:endParaRPr lang="fr-FR" sz="1400" dirty="0"/>
          </a:p>
        </p:txBody>
      </p:sp>
      <p:sp>
        <p:nvSpPr>
          <p:cNvPr id="12306" name="Rectangle 103">
            <a:extLst>
              <a:ext uri="{FF2B5EF4-FFF2-40B4-BE49-F238E27FC236}">
                <a16:creationId xmlns:a16="http://schemas.microsoft.com/office/drawing/2014/main" id="{6B33CC09-4E65-4118-AF3C-0FB84DB97C6B}"/>
              </a:ext>
            </a:extLst>
          </p:cNvPr>
          <p:cNvSpPr>
            <a:spLocks noChangeArrowheads="1"/>
          </p:cNvSpPr>
          <p:nvPr/>
        </p:nvSpPr>
        <p:spPr bwMode="auto">
          <a:xfrm>
            <a:off x="6172200" y="3657600"/>
            <a:ext cx="462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buClr>
                <a:srgbClr val="800080"/>
              </a:buClr>
              <a:buSzTx/>
              <a:buFontTx/>
              <a:buChar char="•"/>
            </a:pPr>
            <a:endParaRPr lang="en-US" altLang="fr-FR" sz="1400"/>
          </a:p>
        </p:txBody>
      </p:sp>
      <p:sp>
        <p:nvSpPr>
          <p:cNvPr id="12307" name="AutoShape 3">
            <a:extLst>
              <a:ext uri="{FF2B5EF4-FFF2-40B4-BE49-F238E27FC236}">
                <a16:creationId xmlns:a16="http://schemas.microsoft.com/office/drawing/2014/main" id="{C966D787-6F3D-4B58-AD36-BE348F4FAA42}"/>
              </a:ext>
            </a:extLst>
          </p:cNvPr>
          <p:cNvSpPr>
            <a:spLocks noChangeArrowheads="1"/>
          </p:cNvSpPr>
          <p:nvPr/>
        </p:nvSpPr>
        <p:spPr bwMode="auto">
          <a:xfrm rot="5400000">
            <a:off x="1482726" y="5018088"/>
            <a:ext cx="1584325" cy="279400"/>
          </a:xfrm>
          <a:prstGeom prst="triangle">
            <a:avLst>
              <a:gd name="adj" fmla="val 50000"/>
            </a:avLst>
          </a:prstGeom>
          <a:solidFill>
            <a:srgbClr val="CC0099"/>
          </a:solidFill>
          <a:ln w="9525">
            <a:solidFill>
              <a:srgbClr val="CC3300"/>
            </a:solidFill>
            <a:miter lim="800000"/>
            <a:headEnd/>
            <a:tailEnd/>
          </a:ln>
          <a:effectLst>
            <a:outerShdw dist="107763" dir="2700000" algn="ctr" rotWithShape="0">
              <a:schemeClr val="bg2">
                <a:alpha val="50000"/>
              </a:schemeClr>
            </a:outerShdw>
          </a:effectLst>
        </p:spPr>
        <p:txBody>
          <a:bodyPr rot="10800000" vert="eaVert"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p>
        </p:txBody>
      </p:sp>
    </p:spTree>
    <p:custDataLst>
      <p:tags r:id="rId1"/>
    </p:custDataLst>
    <p:extLst>
      <p:ext uri="{BB962C8B-B14F-4D97-AF65-F5344CB8AC3E}">
        <p14:creationId xmlns:p14="http://schemas.microsoft.com/office/powerpoint/2010/main" val="423924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88185189-C6F9-41A6-A8FB-3C03BF3F11E3}"/>
              </a:ext>
            </a:extLst>
          </p:cNvPr>
          <p:cNvSpPr>
            <a:spLocks noGrp="1" noChangeArrowheads="1"/>
          </p:cNvSpPr>
          <p:nvPr>
            <p:ph type="title" idx="4294967295"/>
          </p:nvPr>
        </p:nvSpPr>
        <p:spPr>
          <a:xfrm>
            <a:off x="631793" y="274638"/>
            <a:ext cx="11344184" cy="1143000"/>
          </a:xfrm>
        </p:spPr>
        <p:txBody>
          <a:bodyPr>
            <a:noAutofit/>
          </a:bodyPr>
          <a:lstStyle/>
          <a:p>
            <a:pPr>
              <a:defRPr/>
            </a:pPr>
            <a:r>
              <a:rPr lang="fr-FR" sz="3600" b="1" dirty="0">
                <a:solidFill>
                  <a:srgbClr val="000099"/>
                </a:solidFill>
                <a:latin typeface="Arial" pitchFamily="34" charset="0"/>
                <a:cs typeface="Arial" pitchFamily="34" charset="0"/>
              </a:rPr>
              <a:t>Leucoencéphalite multifocale progressive (LEMP)</a:t>
            </a:r>
            <a:r>
              <a:rPr lang="fr-FR" sz="3600" dirty="0">
                <a:solidFill>
                  <a:srgbClr val="FFFF00"/>
                </a:solidFill>
                <a:latin typeface="Arial" pitchFamily="34" charset="0"/>
                <a:cs typeface="Arial" pitchFamily="34" charset="0"/>
              </a:rPr>
              <a:t> </a:t>
            </a:r>
            <a:br>
              <a:rPr lang="fr-FR" sz="4000" dirty="0">
                <a:solidFill>
                  <a:srgbClr val="003399"/>
                </a:solidFill>
                <a:effectLst>
                  <a:outerShdw blurRad="38100" dist="38100" dir="2700000" algn="tl">
                    <a:srgbClr val="C0C0C0"/>
                  </a:outerShdw>
                </a:effectLst>
                <a:cs typeface="Arial" pitchFamily="34" charset="0"/>
              </a:rPr>
            </a:br>
            <a:endParaRPr lang="fr-FR" sz="4000" dirty="0">
              <a:solidFill>
                <a:srgbClr val="003399"/>
              </a:solidFill>
              <a:effectLst>
                <a:outerShdw blurRad="38100" dist="38100" dir="2700000" algn="tl">
                  <a:srgbClr val="C0C0C0"/>
                </a:outerShdw>
              </a:effectLst>
              <a:cs typeface="Arial" pitchFamily="34" charset="0"/>
            </a:endParaRPr>
          </a:p>
        </p:txBody>
      </p:sp>
      <p:sp>
        <p:nvSpPr>
          <p:cNvPr id="66564" name="Rectangle 5">
            <a:extLst>
              <a:ext uri="{FF2B5EF4-FFF2-40B4-BE49-F238E27FC236}">
                <a16:creationId xmlns:a16="http://schemas.microsoft.com/office/drawing/2014/main" id="{4DEE1FAF-0238-473E-8C02-B87B0AB6662E}"/>
              </a:ext>
            </a:extLst>
          </p:cNvPr>
          <p:cNvSpPr>
            <a:spLocks noChangeArrowheads="1"/>
          </p:cNvSpPr>
          <p:nvPr/>
        </p:nvSpPr>
        <p:spPr bwMode="auto">
          <a:xfrm>
            <a:off x="4511676" y="6308725"/>
            <a:ext cx="5903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None/>
            </a:pPr>
            <a:r>
              <a:rPr lang="en-US" sz="1400" i="1" u="sng" dirty="0" err="1"/>
              <a:t>Oshima</a:t>
            </a:r>
            <a:r>
              <a:rPr lang="en-US" sz="1400" i="1" dirty="0"/>
              <a:t> Y. Drug-associated progressive multifocal leukoencephalopathy in multiple sclerosis patients. Multiple sclerosis Journal. July 9, 2018</a:t>
            </a:r>
            <a:endParaRPr lang="fr-FR" sz="1400" i="1" dirty="0"/>
          </a:p>
        </p:txBody>
      </p:sp>
      <p:sp>
        <p:nvSpPr>
          <p:cNvPr id="20" name="Rectangle 3">
            <a:extLst>
              <a:ext uri="{FF2B5EF4-FFF2-40B4-BE49-F238E27FC236}">
                <a16:creationId xmlns:a16="http://schemas.microsoft.com/office/drawing/2014/main" id="{3A3CF17D-DAEE-4C06-B3E0-23C13B203085}"/>
              </a:ext>
            </a:extLst>
          </p:cNvPr>
          <p:cNvSpPr txBox="1">
            <a:spLocks noChangeArrowheads="1"/>
          </p:cNvSpPr>
          <p:nvPr/>
        </p:nvSpPr>
        <p:spPr>
          <a:xfrm>
            <a:off x="631793" y="1180730"/>
            <a:ext cx="9783796" cy="4944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0">
              <a:lnSpc>
                <a:spcPct val="100000"/>
              </a:lnSpc>
              <a:buClr>
                <a:schemeClr val="tx1">
                  <a:shade val="95000"/>
                </a:schemeClr>
              </a:buClr>
              <a:buNone/>
              <a:defRPr/>
            </a:pPr>
            <a:r>
              <a:rPr lang="fr-FR" sz="2600" dirty="0"/>
              <a:t>Etude du risque lié aux drogues dans une cohorte de 10921 patients porteurs d’une sclérose en plaques </a:t>
            </a:r>
            <a:r>
              <a:rPr lang="fr-FR" sz="2600" baseline="30000" dirty="0"/>
              <a:t>1</a:t>
            </a:r>
          </a:p>
          <a:p>
            <a:pPr marL="137160" indent="0">
              <a:lnSpc>
                <a:spcPct val="100000"/>
              </a:lnSpc>
              <a:buClr>
                <a:schemeClr val="tx1">
                  <a:shade val="95000"/>
                </a:schemeClr>
              </a:buClr>
              <a:buNone/>
              <a:defRPr/>
            </a:pPr>
            <a:endParaRPr lang="fr-FR" sz="2600" baseline="30000" dirty="0"/>
          </a:p>
          <a:p>
            <a:pPr marL="1165860" lvl="1" indent="-571500">
              <a:lnSpc>
                <a:spcPct val="100000"/>
              </a:lnSpc>
              <a:buClr>
                <a:schemeClr val="tx1">
                  <a:shade val="95000"/>
                </a:schemeClr>
              </a:buClr>
              <a:buFont typeface="Wingdings" panose="05000000000000000000" pitchFamily="2" charset="2"/>
              <a:buChar char="§"/>
              <a:defRPr/>
            </a:pPr>
            <a:r>
              <a:rPr lang="fr-FR" dirty="0"/>
              <a:t>Au total, 786 (0.78%) ont développé une LEMP après un suivi moyen de 1463 et 178 mois respectivement pour le natalizumab et le rituximab </a:t>
            </a:r>
          </a:p>
          <a:p>
            <a:pPr marL="594360" lvl="1" indent="0">
              <a:lnSpc>
                <a:spcPct val="100000"/>
              </a:lnSpc>
              <a:buClr>
                <a:schemeClr val="tx1">
                  <a:shade val="95000"/>
                </a:schemeClr>
              </a:buClr>
              <a:buNone/>
              <a:defRPr/>
            </a:pPr>
            <a:endParaRPr lang="fr-FR" dirty="0"/>
          </a:p>
          <a:p>
            <a:pPr marL="1165860" lvl="1" indent="-571500">
              <a:lnSpc>
                <a:spcPct val="100000"/>
              </a:lnSpc>
              <a:buClr>
                <a:schemeClr val="tx1">
                  <a:shade val="95000"/>
                </a:schemeClr>
              </a:buClr>
              <a:buFont typeface="Wingdings" panose="05000000000000000000" pitchFamily="2" charset="2"/>
              <a:buChar char="§"/>
              <a:defRPr/>
            </a:pPr>
            <a:r>
              <a:rPr lang="fr-FR" dirty="0"/>
              <a:t>L’OR ajusté de LEMP pour chaque drogue était </a:t>
            </a:r>
          </a:p>
          <a:p>
            <a:pPr marL="1623060" lvl="2" indent="-571500">
              <a:lnSpc>
                <a:spcPct val="100000"/>
              </a:lnSpc>
              <a:buClr>
                <a:schemeClr val="tx1">
                  <a:shade val="95000"/>
                </a:schemeClr>
              </a:buClr>
              <a:buFont typeface="Wingdings" panose="05000000000000000000" pitchFamily="2" charset="2"/>
              <a:buChar char="§"/>
              <a:defRPr/>
            </a:pPr>
            <a:r>
              <a:rPr lang="fr-FR" dirty="0">
                <a:solidFill>
                  <a:srgbClr val="FF0000"/>
                </a:solidFill>
              </a:rPr>
              <a:t>natalizumab : 115.72 (95% CI; 83.83, 159.74)</a:t>
            </a:r>
          </a:p>
          <a:p>
            <a:pPr marL="1623060" lvl="2" indent="-571500">
              <a:lnSpc>
                <a:spcPct val="100000"/>
              </a:lnSpc>
              <a:buClr>
                <a:schemeClr val="tx1">
                  <a:shade val="95000"/>
                </a:schemeClr>
              </a:buClr>
              <a:buFont typeface="Wingdings" panose="05000000000000000000" pitchFamily="2" charset="2"/>
              <a:buChar char="§"/>
              <a:defRPr/>
            </a:pPr>
            <a:r>
              <a:rPr lang="en-US" dirty="0"/>
              <a:t>fingolimod  : 4.98 (3.64, 6.81) </a:t>
            </a:r>
          </a:p>
          <a:p>
            <a:pPr marL="1623060" lvl="2" indent="-571500">
              <a:lnSpc>
                <a:spcPct val="100000"/>
              </a:lnSpc>
              <a:buClr>
                <a:schemeClr val="tx1">
                  <a:shade val="95000"/>
                </a:schemeClr>
              </a:buClr>
              <a:buFont typeface="Wingdings" panose="05000000000000000000" pitchFamily="2" charset="2"/>
              <a:buChar char="§"/>
              <a:defRPr/>
            </a:pPr>
            <a:r>
              <a:rPr lang="en-US" dirty="0"/>
              <a:t>rituximab :  3.22 (1.07, 9.72). </a:t>
            </a:r>
            <a:endParaRPr lang="fr-FR" dirty="0"/>
          </a:p>
          <a:p>
            <a:pPr marL="137160" indent="0">
              <a:lnSpc>
                <a:spcPct val="150000"/>
              </a:lnSpc>
              <a:buClr>
                <a:schemeClr val="tx1">
                  <a:shade val="95000"/>
                </a:schemeClr>
              </a:buClr>
              <a:buNone/>
              <a:defRPr/>
            </a:pPr>
            <a:endParaRPr lang="fr-FR" sz="2500" dirty="0">
              <a:effectLst>
                <a:outerShdw blurRad="38100" dist="38100" dir="2700000" algn="tl">
                  <a:srgbClr val="C0C0C0"/>
                </a:outerShdw>
              </a:effectLst>
              <a:latin typeface="Symbol" pitchFamily="18" charset="2"/>
            </a:endParaRPr>
          </a:p>
        </p:txBody>
      </p:sp>
    </p:spTree>
    <p:extLst>
      <p:ext uri="{BB962C8B-B14F-4D97-AF65-F5344CB8AC3E}">
        <p14:creationId xmlns:p14="http://schemas.microsoft.com/office/powerpoint/2010/main" val="1393622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544" y="1772817"/>
            <a:ext cx="8229600" cy="4525963"/>
          </a:xfrm>
        </p:spPr>
        <p:txBody>
          <a:bodyPr>
            <a:normAutofit/>
          </a:bodyPr>
          <a:lstStyle/>
          <a:p>
            <a:endParaRPr lang="fr-FR" dirty="0"/>
          </a:p>
          <a:p>
            <a:endParaRPr lang="fr-FR" dirty="0"/>
          </a:p>
        </p:txBody>
      </p:sp>
      <p:sp>
        <p:nvSpPr>
          <p:cNvPr id="4" name="Titre 1"/>
          <p:cNvSpPr>
            <a:spLocks noGrp="1"/>
          </p:cNvSpPr>
          <p:nvPr>
            <p:ph type="title"/>
          </p:nvPr>
        </p:nvSpPr>
        <p:spPr>
          <a:xfrm>
            <a:off x="1981200" y="2790056"/>
            <a:ext cx="8229600" cy="1143000"/>
          </a:xfrm>
        </p:spPr>
        <p:txBody>
          <a:bodyPr>
            <a:normAutofit fontScale="90000"/>
          </a:bodyPr>
          <a:lstStyle/>
          <a:p>
            <a:r>
              <a:rPr lang="en-US" sz="4900" b="1" dirty="0">
                <a:solidFill>
                  <a:srgbClr val="000099"/>
                </a:solidFill>
                <a:latin typeface="+mn-lt"/>
              </a:rPr>
              <a:t>Infections </a:t>
            </a:r>
            <a:r>
              <a:rPr lang="en-US" sz="4900" b="1" dirty="0" err="1">
                <a:solidFill>
                  <a:srgbClr val="000099"/>
                </a:solidFill>
                <a:latin typeface="+mn-lt"/>
              </a:rPr>
              <a:t>bactériennes</a:t>
            </a:r>
            <a:r>
              <a:rPr lang="en-US" sz="4900" b="1" dirty="0">
                <a:solidFill>
                  <a:srgbClr val="000099"/>
                </a:solidFill>
                <a:latin typeface="+mn-lt"/>
              </a:rPr>
              <a:t> </a:t>
            </a:r>
            <a:r>
              <a:rPr lang="en-US" sz="4900" b="1" dirty="0" err="1">
                <a:solidFill>
                  <a:srgbClr val="000099"/>
                </a:solidFill>
                <a:latin typeface="+mn-lt"/>
              </a:rPr>
              <a:t>sévères</a:t>
            </a:r>
            <a:r>
              <a:rPr lang="en-US" sz="4900" b="1" dirty="0">
                <a:solidFill>
                  <a:srgbClr val="000099"/>
                </a:solidFill>
                <a:latin typeface="+mn-lt"/>
              </a:rPr>
              <a:t> </a:t>
            </a:r>
            <a:br>
              <a:rPr lang="en-US" b="1" dirty="0"/>
            </a:br>
            <a:endParaRPr lang="fr-FR" dirty="0"/>
          </a:p>
        </p:txBody>
      </p:sp>
    </p:spTree>
    <p:extLst>
      <p:ext uri="{BB962C8B-B14F-4D97-AF65-F5344CB8AC3E}">
        <p14:creationId xmlns:p14="http://schemas.microsoft.com/office/powerpoint/2010/main" val="100737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B9F229-C46E-4752-B9CB-53F2DC97341F}"/>
              </a:ext>
            </a:extLst>
          </p:cNvPr>
          <p:cNvSpPr/>
          <p:nvPr/>
        </p:nvSpPr>
        <p:spPr>
          <a:xfrm>
            <a:off x="6182009" y="6404791"/>
            <a:ext cx="4071884" cy="307777"/>
          </a:xfrm>
          <a:prstGeom prst="rect">
            <a:avLst/>
          </a:prstGeom>
        </p:spPr>
        <p:txBody>
          <a:bodyPr wrap="none">
            <a:spAutoFit/>
          </a:bodyPr>
          <a:lstStyle/>
          <a:p>
            <a:r>
              <a:rPr lang="fr-FR" sz="1400" i="1" dirty="0">
                <a:solidFill>
                  <a:srgbClr val="000000"/>
                </a:solidFill>
                <a:latin typeface="Garamond" panose="02020404030301010803" pitchFamily="18" charset="0"/>
              </a:rPr>
              <a:t>Allison S. J Am </a:t>
            </a:r>
            <a:r>
              <a:rPr lang="fr-FR" sz="1400" i="1" dirty="0" err="1">
                <a:solidFill>
                  <a:srgbClr val="000000"/>
                </a:solidFill>
                <a:latin typeface="Garamond" panose="02020404030301010803" pitchFamily="18" charset="0"/>
              </a:rPr>
              <a:t>Acad</a:t>
            </a:r>
            <a:r>
              <a:rPr lang="fr-FR" sz="1400" i="1" dirty="0">
                <a:solidFill>
                  <a:srgbClr val="000000"/>
                </a:solidFill>
                <a:latin typeface="Garamond" panose="02020404030301010803" pitchFamily="18" charset="0"/>
              </a:rPr>
              <a:t> </a:t>
            </a:r>
            <a:r>
              <a:rPr lang="fr-FR" sz="1400" i="1" dirty="0" err="1">
                <a:solidFill>
                  <a:srgbClr val="000000"/>
                </a:solidFill>
                <a:latin typeface="Garamond" panose="02020404030301010803" pitchFamily="18" charset="0"/>
              </a:rPr>
              <a:t>Dermatol</a:t>
            </a:r>
            <a:r>
              <a:rPr lang="fr-FR" sz="1400" i="1" dirty="0">
                <a:solidFill>
                  <a:srgbClr val="000000"/>
                </a:solidFill>
                <a:latin typeface="Garamond" panose="02020404030301010803" pitchFamily="18" charset="0"/>
              </a:rPr>
              <a:t>. 2017 </a:t>
            </a:r>
            <a:r>
              <a:rPr lang="fr-FR" sz="1400" i="1" dirty="0" err="1">
                <a:solidFill>
                  <a:srgbClr val="000000"/>
                </a:solidFill>
                <a:latin typeface="Garamond" panose="02020404030301010803" pitchFamily="18" charset="0"/>
              </a:rPr>
              <a:t>Nov</a:t>
            </a:r>
            <a:r>
              <a:rPr lang="fr-FR" sz="1400" i="1" dirty="0">
                <a:solidFill>
                  <a:srgbClr val="000000"/>
                </a:solidFill>
                <a:latin typeface="Garamond" panose="02020404030301010803" pitchFamily="18" charset="0"/>
              </a:rPr>
              <a:t>; 77(5): 838–844</a:t>
            </a:r>
            <a:endParaRPr lang="fr-FR" sz="1400" i="1" dirty="0">
              <a:latin typeface="Garamond" panose="02020404030301010803" pitchFamily="18" charset="0"/>
            </a:endParaRPr>
          </a:p>
        </p:txBody>
      </p:sp>
      <p:sp>
        <p:nvSpPr>
          <p:cNvPr id="3" name="Titre 1">
            <a:extLst>
              <a:ext uri="{FF2B5EF4-FFF2-40B4-BE49-F238E27FC236}">
                <a16:creationId xmlns:a16="http://schemas.microsoft.com/office/drawing/2014/main" id="{B36059A4-9AC6-427C-BD5E-525B4C14719F}"/>
              </a:ext>
            </a:extLst>
          </p:cNvPr>
          <p:cNvSpPr txBox="1">
            <a:spLocks/>
          </p:cNvSpPr>
          <p:nvPr/>
        </p:nvSpPr>
        <p:spPr>
          <a:xfrm>
            <a:off x="417250" y="397337"/>
            <a:ext cx="11068761" cy="114458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b="1" dirty="0" err="1">
                <a:solidFill>
                  <a:srgbClr val="000099"/>
                </a:solidFill>
                <a:latin typeface="+mn-lt"/>
              </a:rPr>
              <a:t>Sur-risque</a:t>
            </a:r>
            <a:r>
              <a:rPr lang="fr-FR" b="1" dirty="0">
                <a:solidFill>
                  <a:srgbClr val="000099"/>
                </a:solidFill>
                <a:latin typeface="+mn-lt"/>
              </a:rPr>
              <a:t> d’infection bactérienne sévère sous biothérapie</a:t>
            </a:r>
          </a:p>
        </p:txBody>
      </p:sp>
      <p:sp>
        <p:nvSpPr>
          <p:cNvPr id="4" name="Rectangle 3">
            <a:extLst>
              <a:ext uri="{FF2B5EF4-FFF2-40B4-BE49-F238E27FC236}">
                <a16:creationId xmlns:a16="http://schemas.microsoft.com/office/drawing/2014/main" id="{1F848F8C-5EAE-473F-A5C4-EA3F382145E5}"/>
              </a:ext>
            </a:extLst>
          </p:cNvPr>
          <p:cNvSpPr/>
          <p:nvPr/>
        </p:nvSpPr>
        <p:spPr>
          <a:xfrm>
            <a:off x="1589869" y="5543074"/>
            <a:ext cx="8790868" cy="769441"/>
          </a:xfrm>
          <a:prstGeom prst="rect">
            <a:avLst/>
          </a:prstGeom>
        </p:spPr>
        <p:txBody>
          <a:bodyPr wrap="none">
            <a:spAutoFit/>
          </a:bodyPr>
          <a:lstStyle/>
          <a:p>
            <a:r>
              <a:rPr lang="fr-FR" sz="2400" dirty="0" err="1">
                <a:solidFill>
                  <a:srgbClr val="000000"/>
                </a:solidFill>
              </a:rPr>
              <a:t>Dermohypodermite</a:t>
            </a:r>
            <a:r>
              <a:rPr lang="fr-FR" sz="2400" dirty="0">
                <a:solidFill>
                  <a:srgbClr val="000000"/>
                </a:solidFill>
              </a:rPr>
              <a:t>, pneumopathie, infection urinaire, ostéoarthrite </a:t>
            </a:r>
          </a:p>
          <a:p>
            <a:r>
              <a:rPr lang="fr-FR" sz="2000" dirty="0">
                <a:solidFill>
                  <a:srgbClr val="000000"/>
                </a:solidFill>
              </a:rPr>
              <a:t>(tuberculose non comprise)….</a:t>
            </a:r>
          </a:p>
        </p:txBody>
      </p:sp>
      <p:pic>
        <p:nvPicPr>
          <p:cNvPr id="6" name="Image 5" descr="Une image contenant objet, antenne&#10;&#10;Description générée automatiquement">
            <a:extLst>
              <a:ext uri="{FF2B5EF4-FFF2-40B4-BE49-F238E27FC236}">
                <a16:creationId xmlns:a16="http://schemas.microsoft.com/office/drawing/2014/main" id="{049CFF01-85D7-4596-8CEC-D3405A559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264" y="2311511"/>
            <a:ext cx="4439739" cy="3176016"/>
          </a:xfrm>
          <a:prstGeom prst="rect">
            <a:avLst/>
          </a:prstGeom>
        </p:spPr>
      </p:pic>
      <p:sp>
        <p:nvSpPr>
          <p:cNvPr id="7" name="Rectangle 6">
            <a:extLst>
              <a:ext uri="{FF2B5EF4-FFF2-40B4-BE49-F238E27FC236}">
                <a16:creationId xmlns:a16="http://schemas.microsoft.com/office/drawing/2014/main" id="{67AE1AF7-A502-456D-A096-E594C5D6337D}"/>
              </a:ext>
            </a:extLst>
          </p:cNvPr>
          <p:cNvSpPr/>
          <p:nvPr/>
        </p:nvSpPr>
        <p:spPr>
          <a:xfrm>
            <a:off x="6604987" y="1656125"/>
            <a:ext cx="5329768" cy="707886"/>
          </a:xfrm>
          <a:prstGeom prst="rect">
            <a:avLst/>
          </a:prstGeom>
        </p:spPr>
        <p:txBody>
          <a:bodyPr wrap="square">
            <a:spAutoFit/>
          </a:bodyPr>
          <a:lstStyle/>
          <a:p>
            <a:pPr algn="ctr"/>
            <a:r>
              <a:rPr lang="fr-FR" sz="2000" b="1" dirty="0">
                <a:solidFill>
                  <a:srgbClr val="FF0000"/>
                </a:solidFill>
              </a:rPr>
              <a:t>Psoriasis : HR d’infections bactériennes sévères sous biothérapie</a:t>
            </a:r>
          </a:p>
        </p:txBody>
      </p:sp>
      <p:sp>
        <p:nvSpPr>
          <p:cNvPr id="8" name="Rectangle 7">
            <a:extLst>
              <a:ext uri="{FF2B5EF4-FFF2-40B4-BE49-F238E27FC236}">
                <a16:creationId xmlns:a16="http://schemas.microsoft.com/office/drawing/2014/main" id="{536DD7B5-F813-4753-8004-E34FCB9A1094}"/>
              </a:ext>
            </a:extLst>
          </p:cNvPr>
          <p:cNvSpPr/>
          <p:nvPr/>
        </p:nvSpPr>
        <p:spPr>
          <a:xfrm>
            <a:off x="685046" y="1595460"/>
            <a:ext cx="5329768" cy="707886"/>
          </a:xfrm>
          <a:prstGeom prst="rect">
            <a:avLst/>
          </a:prstGeom>
        </p:spPr>
        <p:txBody>
          <a:bodyPr wrap="square">
            <a:spAutoFit/>
          </a:bodyPr>
          <a:lstStyle/>
          <a:p>
            <a:pPr algn="ctr"/>
            <a:r>
              <a:rPr lang="fr-FR" sz="2000" b="1" dirty="0">
                <a:solidFill>
                  <a:srgbClr val="FF0000"/>
                </a:solidFill>
              </a:rPr>
              <a:t>PR : Infections bactériennes sévères sous biothérapie</a:t>
            </a:r>
          </a:p>
        </p:txBody>
      </p:sp>
      <p:graphicFrame>
        <p:nvGraphicFramePr>
          <p:cNvPr id="9" name="Group 1080">
            <a:extLst>
              <a:ext uri="{FF2B5EF4-FFF2-40B4-BE49-F238E27FC236}">
                <a16:creationId xmlns:a16="http://schemas.microsoft.com/office/drawing/2014/main" id="{8B338821-1117-4761-9531-605826E7E9B6}"/>
              </a:ext>
            </a:extLst>
          </p:cNvPr>
          <p:cNvGraphicFramePr>
            <a:graphicFrameLocks noGrp="1"/>
          </p:cNvGraphicFramePr>
          <p:nvPr>
            <p:extLst>
              <p:ext uri="{D42A27DB-BD31-4B8C-83A1-F6EECF244321}">
                <p14:modId xmlns:p14="http://schemas.microsoft.com/office/powerpoint/2010/main" val="86684369"/>
              </p:ext>
            </p:extLst>
          </p:nvPr>
        </p:nvGraphicFramePr>
        <p:xfrm>
          <a:off x="346229" y="2391095"/>
          <a:ext cx="5835781" cy="2457571"/>
        </p:xfrm>
        <a:graphic>
          <a:graphicData uri="http://schemas.openxmlformats.org/drawingml/2006/table">
            <a:tbl>
              <a:tblPr/>
              <a:tblGrid>
                <a:gridCol w="1167371">
                  <a:extLst>
                    <a:ext uri="{9D8B030D-6E8A-4147-A177-3AD203B41FA5}">
                      <a16:colId xmlns:a16="http://schemas.microsoft.com/office/drawing/2014/main" val="2645537011"/>
                    </a:ext>
                  </a:extLst>
                </a:gridCol>
                <a:gridCol w="2090958">
                  <a:extLst>
                    <a:ext uri="{9D8B030D-6E8A-4147-A177-3AD203B41FA5}">
                      <a16:colId xmlns:a16="http://schemas.microsoft.com/office/drawing/2014/main" val="2512106334"/>
                    </a:ext>
                  </a:extLst>
                </a:gridCol>
                <a:gridCol w="2577452">
                  <a:extLst>
                    <a:ext uri="{9D8B030D-6E8A-4147-A177-3AD203B41FA5}">
                      <a16:colId xmlns:a16="http://schemas.microsoft.com/office/drawing/2014/main" val="403824941"/>
                    </a:ext>
                  </a:extLst>
                </a:gridCol>
              </a:tblGrid>
              <a:tr h="313581">
                <a:tc>
                  <a:txBody>
                    <a:bodyPr/>
                    <a:lstStyle>
                      <a:lvl1pPr>
                        <a:spcBef>
                          <a:spcPct val="20000"/>
                        </a:spcBef>
                        <a:buClr>
                          <a:schemeClr val="accent2"/>
                        </a:buClr>
                        <a:buSzPct val="80000"/>
                        <a:buFont typeface="Wingdings" panose="05000000000000000000" pitchFamily="2" charset="2"/>
                        <a:tabLst>
                          <a:tab pos="1168400" algn="l"/>
                        </a:tabLst>
                        <a:defRPr sz="2800">
                          <a:solidFill>
                            <a:schemeClr val="tx1"/>
                          </a:solidFill>
                          <a:latin typeface="Times New Roman" panose="02020603050405020304" pitchFamily="18" charset="0"/>
                        </a:defRPr>
                      </a:lvl1pPr>
                      <a:lvl2pPr marL="1282700" indent="-571500">
                        <a:spcBef>
                          <a:spcPct val="20000"/>
                        </a:spcBef>
                        <a:buClr>
                          <a:schemeClr val="tx1"/>
                        </a:buClr>
                        <a:buSzPct val="90000"/>
                        <a:tabLst>
                          <a:tab pos="1168400" algn="l"/>
                        </a:tabLst>
                        <a:defRPr sz="2400">
                          <a:solidFill>
                            <a:schemeClr val="tx1"/>
                          </a:solidFill>
                          <a:latin typeface="Times New Roman" panose="02020603050405020304" pitchFamily="18" charset="0"/>
                        </a:defRPr>
                      </a:lvl2pPr>
                      <a:lvl3pPr marL="1727200" indent="-571500">
                        <a:spcBef>
                          <a:spcPct val="20000"/>
                        </a:spcBef>
                        <a:buClr>
                          <a:schemeClr val="accent1"/>
                        </a:buClr>
                        <a:buSzPct val="60000"/>
                        <a:buFont typeface="Wingdings" panose="05000000000000000000" pitchFamily="2" charset="2"/>
                        <a:tabLst>
                          <a:tab pos="1168400" algn="l"/>
                        </a:tabLst>
                        <a:defRPr sz="2000">
                          <a:solidFill>
                            <a:schemeClr val="tx1"/>
                          </a:solidFill>
                          <a:latin typeface="Times New Roman" panose="02020603050405020304" pitchFamily="18" charset="0"/>
                        </a:defRPr>
                      </a:lvl3pPr>
                      <a:lvl4pPr marL="2171700" indent="-571500">
                        <a:spcBef>
                          <a:spcPct val="20000"/>
                        </a:spcBef>
                        <a:buClr>
                          <a:schemeClr val="tx1"/>
                        </a:buClr>
                        <a:tabLst>
                          <a:tab pos="1168400" algn="l"/>
                        </a:tabLst>
                        <a:defRPr>
                          <a:solidFill>
                            <a:schemeClr val="tx1"/>
                          </a:solidFill>
                          <a:latin typeface="Times New Roman" panose="02020603050405020304" pitchFamily="18" charset="0"/>
                        </a:defRPr>
                      </a:lvl4pPr>
                      <a:lvl5pPr marL="2616200" indent="-571500">
                        <a:spcBef>
                          <a:spcPct val="20000"/>
                        </a:spcBef>
                        <a:buClr>
                          <a:schemeClr val="accent1"/>
                        </a:buClr>
                        <a:tabLst>
                          <a:tab pos="1168400" algn="l"/>
                        </a:tabLst>
                        <a:defRPr>
                          <a:solidFill>
                            <a:schemeClr val="tx1"/>
                          </a:solidFill>
                          <a:latin typeface="Times New Roman" panose="02020603050405020304" pitchFamily="18" charset="0"/>
                        </a:defRPr>
                      </a:lvl5pPr>
                      <a:lvl6pPr marL="30734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6pPr>
                      <a:lvl7pPr marL="35306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7pPr>
                      <a:lvl8pPr marL="39878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8pPr>
                      <a:lvl9pPr marL="44450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endParaRPr kumimoji="0" lang="fr-FR" altLang="fr-FR" sz="2000" b="1" i="0" u="none" strike="noStrike" cap="none" normalizeH="0" baseline="0" dirty="0">
                        <a:ln>
                          <a:noFill/>
                        </a:ln>
                        <a:solidFill>
                          <a:srgbClr val="0000FF"/>
                        </a:solidFill>
                        <a:effectLst>
                          <a:outerShdw blurRad="38100" dist="38100" dir="2700000" algn="tl">
                            <a:srgbClr val="C0C0C0"/>
                          </a:outerShdw>
                        </a:effectLst>
                        <a:latin typeface="Arial" panose="020B0604020202020204" pitchFamily="34" charset="0"/>
                      </a:endParaRPr>
                    </a:p>
                  </a:txBody>
                  <a:tcPr marL="26788" marR="26788" marT="26786" marB="26786"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2"/>
                        </a:buClr>
                        <a:buSzPct val="80000"/>
                        <a:buFont typeface="Wingdings" panose="05000000000000000000" pitchFamily="2" charset="2"/>
                        <a:tabLst>
                          <a:tab pos="1168400" algn="l"/>
                        </a:tabLst>
                        <a:defRPr sz="2800">
                          <a:solidFill>
                            <a:schemeClr val="tx1"/>
                          </a:solidFill>
                          <a:latin typeface="Times New Roman" panose="02020603050405020304" pitchFamily="18" charset="0"/>
                        </a:defRPr>
                      </a:lvl1pPr>
                      <a:lvl2pPr marL="1282700" indent="-571500">
                        <a:spcBef>
                          <a:spcPct val="20000"/>
                        </a:spcBef>
                        <a:buClr>
                          <a:schemeClr val="tx1"/>
                        </a:buClr>
                        <a:buSzPct val="90000"/>
                        <a:tabLst>
                          <a:tab pos="1168400" algn="l"/>
                        </a:tabLst>
                        <a:defRPr sz="2400">
                          <a:solidFill>
                            <a:schemeClr val="tx1"/>
                          </a:solidFill>
                          <a:latin typeface="Times New Roman" panose="02020603050405020304" pitchFamily="18" charset="0"/>
                        </a:defRPr>
                      </a:lvl2pPr>
                      <a:lvl3pPr marL="1727200" indent="-571500">
                        <a:spcBef>
                          <a:spcPct val="20000"/>
                        </a:spcBef>
                        <a:buClr>
                          <a:schemeClr val="accent1"/>
                        </a:buClr>
                        <a:buSzPct val="60000"/>
                        <a:buFont typeface="Wingdings" panose="05000000000000000000" pitchFamily="2" charset="2"/>
                        <a:tabLst>
                          <a:tab pos="1168400" algn="l"/>
                        </a:tabLst>
                        <a:defRPr sz="2000">
                          <a:solidFill>
                            <a:schemeClr val="tx1"/>
                          </a:solidFill>
                          <a:latin typeface="Times New Roman" panose="02020603050405020304" pitchFamily="18" charset="0"/>
                        </a:defRPr>
                      </a:lvl3pPr>
                      <a:lvl4pPr marL="2171700" indent="-571500">
                        <a:spcBef>
                          <a:spcPct val="20000"/>
                        </a:spcBef>
                        <a:buClr>
                          <a:schemeClr val="tx1"/>
                        </a:buClr>
                        <a:tabLst>
                          <a:tab pos="1168400" algn="l"/>
                        </a:tabLst>
                        <a:defRPr>
                          <a:solidFill>
                            <a:schemeClr val="tx1"/>
                          </a:solidFill>
                          <a:latin typeface="Times New Roman" panose="02020603050405020304" pitchFamily="18" charset="0"/>
                        </a:defRPr>
                      </a:lvl4pPr>
                      <a:lvl5pPr marL="2616200" indent="-571500">
                        <a:spcBef>
                          <a:spcPct val="20000"/>
                        </a:spcBef>
                        <a:buClr>
                          <a:schemeClr val="accent1"/>
                        </a:buClr>
                        <a:tabLst>
                          <a:tab pos="1168400" algn="l"/>
                        </a:tabLst>
                        <a:defRPr>
                          <a:solidFill>
                            <a:schemeClr val="tx1"/>
                          </a:solidFill>
                          <a:latin typeface="Times New Roman" panose="02020603050405020304" pitchFamily="18" charset="0"/>
                        </a:defRPr>
                      </a:lvl5pPr>
                      <a:lvl6pPr marL="30734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6pPr>
                      <a:lvl7pPr marL="35306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7pPr>
                      <a:lvl8pPr marL="39878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8pPr>
                      <a:lvl9pPr marL="44450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dirty="0">
                          <a:ln>
                            <a:noFill/>
                          </a:ln>
                          <a:solidFill>
                            <a:srgbClr val="0000FF"/>
                          </a:solidFill>
                          <a:effectLst>
                            <a:outerShdw blurRad="38100" dist="38100" dir="2700000" algn="tl">
                              <a:srgbClr val="C0C0C0"/>
                            </a:outerShdw>
                          </a:effectLst>
                          <a:latin typeface="Arial" panose="020B0604020202020204" pitchFamily="34" charset="0"/>
                        </a:rPr>
                        <a:t>Adjusted Hazard Ratio (IC95%)</a:t>
                      </a:r>
                    </a:p>
                  </a:txBody>
                  <a:tcPr marL="26788" marR="26788" marT="26786" marB="26786"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2635419131"/>
                  </a:ext>
                </a:extLst>
              </a:tr>
              <a:tr h="580285">
                <a:tc>
                  <a:txBody>
                    <a:bodyPr/>
                    <a:lstStyle>
                      <a:lvl1pPr>
                        <a:spcBef>
                          <a:spcPct val="20000"/>
                        </a:spcBef>
                        <a:buClr>
                          <a:schemeClr val="accent2"/>
                        </a:buClr>
                        <a:buSzPct val="80000"/>
                        <a:buFont typeface="Wingdings" panose="05000000000000000000" pitchFamily="2" charset="2"/>
                        <a:tabLst>
                          <a:tab pos="1168400" algn="l"/>
                        </a:tabLst>
                        <a:defRPr sz="2800">
                          <a:solidFill>
                            <a:schemeClr val="tx1"/>
                          </a:solidFill>
                          <a:latin typeface="Times New Roman" panose="02020603050405020304" pitchFamily="18" charset="0"/>
                        </a:defRPr>
                      </a:lvl1pPr>
                      <a:lvl2pPr marL="1282700" indent="-571500">
                        <a:spcBef>
                          <a:spcPct val="20000"/>
                        </a:spcBef>
                        <a:buClr>
                          <a:schemeClr val="tx1"/>
                        </a:buClr>
                        <a:buSzPct val="90000"/>
                        <a:tabLst>
                          <a:tab pos="1168400" algn="l"/>
                        </a:tabLst>
                        <a:defRPr sz="2400">
                          <a:solidFill>
                            <a:schemeClr val="tx1"/>
                          </a:solidFill>
                          <a:latin typeface="Times New Roman" panose="02020603050405020304" pitchFamily="18" charset="0"/>
                        </a:defRPr>
                      </a:lvl2pPr>
                      <a:lvl3pPr marL="1727200" indent="-571500">
                        <a:spcBef>
                          <a:spcPct val="20000"/>
                        </a:spcBef>
                        <a:buClr>
                          <a:schemeClr val="accent1"/>
                        </a:buClr>
                        <a:buSzPct val="60000"/>
                        <a:buFont typeface="Wingdings" panose="05000000000000000000" pitchFamily="2" charset="2"/>
                        <a:tabLst>
                          <a:tab pos="1168400" algn="l"/>
                        </a:tabLst>
                        <a:defRPr sz="2000">
                          <a:solidFill>
                            <a:schemeClr val="tx1"/>
                          </a:solidFill>
                          <a:latin typeface="Times New Roman" panose="02020603050405020304" pitchFamily="18" charset="0"/>
                        </a:defRPr>
                      </a:lvl3pPr>
                      <a:lvl4pPr marL="2171700" indent="-571500">
                        <a:spcBef>
                          <a:spcPct val="20000"/>
                        </a:spcBef>
                        <a:buClr>
                          <a:schemeClr val="tx1"/>
                        </a:buClr>
                        <a:tabLst>
                          <a:tab pos="1168400" algn="l"/>
                        </a:tabLst>
                        <a:defRPr>
                          <a:solidFill>
                            <a:schemeClr val="tx1"/>
                          </a:solidFill>
                          <a:latin typeface="Times New Roman" panose="02020603050405020304" pitchFamily="18" charset="0"/>
                        </a:defRPr>
                      </a:lvl4pPr>
                      <a:lvl5pPr marL="2616200" indent="-571500">
                        <a:spcBef>
                          <a:spcPct val="20000"/>
                        </a:spcBef>
                        <a:buClr>
                          <a:schemeClr val="accent1"/>
                        </a:buClr>
                        <a:tabLst>
                          <a:tab pos="1168400" algn="l"/>
                        </a:tabLst>
                        <a:defRPr>
                          <a:solidFill>
                            <a:schemeClr val="tx1"/>
                          </a:solidFill>
                          <a:latin typeface="Times New Roman" panose="02020603050405020304" pitchFamily="18" charset="0"/>
                        </a:defRPr>
                      </a:lvl5pPr>
                      <a:lvl6pPr marL="30734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6pPr>
                      <a:lvl7pPr marL="35306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7pPr>
                      <a:lvl8pPr marL="39878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8pPr>
                      <a:lvl9pPr marL="44450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endParaRPr kumimoji="0" lang="fr-FR" altLang="fr-FR" sz="2000" b="1" i="0" u="none" strike="noStrike" cap="none" normalizeH="0" baseline="0">
                        <a:ln>
                          <a:noFill/>
                        </a:ln>
                        <a:solidFill>
                          <a:srgbClr val="0000FF"/>
                        </a:solidFill>
                        <a:effectLst>
                          <a:outerShdw blurRad="38100" dist="38100" dir="2700000" algn="tl">
                            <a:srgbClr val="C0C0C0"/>
                          </a:outerShdw>
                        </a:effectLst>
                        <a:latin typeface="Arial" panose="020B0604020202020204" pitchFamily="34" charset="0"/>
                      </a:endParaRPr>
                    </a:p>
                  </a:txBody>
                  <a:tcPr marL="26788" marR="26788" marT="26786" marB="26786"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tabLst>
                          <a:tab pos="1168400" algn="l"/>
                        </a:tabLst>
                        <a:defRPr sz="2800">
                          <a:solidFill>
                            <a:schemeClr val="tx1"/>
                          </a:solidFill>
                          <a:latin typeface="Times New Roman" panose="02020603050405020304" pitchFamily="18" charset="0"/>
                        </a:defRPr>
                      </a:lvl1pPr>
                      <a:lvl2pPr marL="1282700" indent="-571500">
                        <a:spcBef>
                          <a:spcPct val="20000"/>
                        </a:spcBef>
                        <a:buClr>
                          <a:schemeClr val="tx1"/>
                        </a:buClr>
                        <a:buSzPct val="90000"/>
                        <a:tabLst>
                          <a:tab pos="1168400" algn="l"/>
                        </a:tabLst>
                        <a:defRPr sz="2400">
                          <a:solidFill>
                            <a:schemeClr val="tx1"/>
                          </a:solidFill>
                          <a:latin typeface="Times New Roman" panose="02020603050405020304" pitchFamily="18" charset="0"/>
                        </a:defRPr>
                      </a:lvl2pPr>
                      <a:lvl3pPr marL="1727200" indent="-571500">
                        <a:spcBef>
                          <a:spcPct val="20000"/>
                        </a:spcBef>
                        <a:buClr>
                          <a:schemeClr val="accent1"/>
                        </a:buClr>
                        <a:buSzPct val="60000"/>
                        <a:buFont typeface="Wingdings" panose="05000000000000000000" pitchFamily="2" charset="2"/>
                        <a:tabLst>
                          <a:tab pos="1168400" algn="l"/>
                        </a:tabLst>
                        <a:defRPr sz="2000">
                          <a:solidFill>
                            <a:schemeClr val="tx1"/>
                          </a:solidFill>
                          <a:latin typeface="Times New Roman" panose="02020603050405020304" pitchFamily="18" charset="0"/>
                        </a:defRPr>
                      </a:lvl3pPr>
                      <a:lvl4pPr marL="2171700" indent="-571500">
                        <a:spcBef>
                          <a:spcPct val="20000"/>
                        </a:spcBef>
                        <a:buClr>
                          <a:schemeClr val="tx1"/>
                        </a:buClr>
                        <a:tabLst>
                          <a:tab pos="1168400" algn="l"/>
                        </a:tabLst>
                        <a:defRPr>
                          <a:solidFill>
                            <a:schemeClr val="tx1"/>
                          </a:solidFill>
                          <a:latin typeface="Times New Roman" panose="02020603050405020304" pitchFamily="18" charset="0"/>
                        </a:defRPr>
                      </a:lvl4pPr>
                      <a:lvl5pPr marL="2616200" indent="-571500">
                        <a:spcBef>
                          <a:spcPct val="20000"/>
                        </a:spcBef>
                        <a:buClr>
                          <a:schemeClr val="accent1"/>
                        </a:buClr>
                        <a:tabLst>
                          <a:tab pos="1168400" algn="l"/>
                        </a:tabLst>
                        <a:defRPr>
                          <a:solidFill>
                            <a:schemeClr val="tx1"/>
                          </a:solidFill>
                          <a:latin typeface="Times New Roman" panose="02020603050405020304" pitchFamily="18" charset="0"/>
                        </a:defRPr>
                      </a:lvl5pPr>
                      <a:lvl6pPr marL="30734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6pPr>
                      <a:lvl7pPr marL="35306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7pPr>
                      <a:lvl8pPr marL="39878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8pPr>
                      <a:lvl9pPr marL="44450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dirty="0">
                          <a:ln>
                            <a:noFill/>
                          </a:ln>
                          <a:solidFill>
                            <a:srgbClr val="0000FF"/>
                          </a:solidFill>
                          <a:effectLst>
                            <a:outerShdw blurRad="38100" dist="38100" dir="2700000" algn="tl">
                              <a:srgbClr val="C0C0C0"/>
                            </a:outerShdw>
                          </a:effectLst>
                          <a:latin typeface="Arial" panose="020B0604020202020204" pitchFamily="34" charset="0"/>
                        </a:rPr>
                        <a:t>Tout anti-TNF </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dirty="0">
                          <a:ln>
                            <a:noFill/>
                          </a:ln>
                          <a:solidFill>
                            <a:srgbClr val="0000FF"/>
                          </a:solidFill>
                          <a:effectLst>
                            <a:outerShdw blurRad="38100" dist="38100" dir="2700000" algn="tl">
                              <a:srgbClr val="C0C0C0"/>
                            </a:outerShdw>
                          </a:effectLst>
                          <a:latin typeface="Arial" panose="020B0604020202020204" pitchFamily="34" charset="0"/>
                        </a:rPr>
                        <a:t>vs MTX</a:t>
                      </a:r>
                    </a:p>
                  </a:txBody>
                  <a:tcPr marL="26788" marR="26788" marT="26786" marB="26786"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tabLst>
                          <a:tab pos="1168400" algn="l"/>
                        </a:tabLst>
                        <a:defRPr sz="2800">
                          <a:solidFill>
                            <a:schemeClr val="tx1"/>
                          </a:solidFill>
                          <a:latin typeface="Times New Roman" panose="02020603050405020304" pitchFamily="18" charset="0"/>
                        </a:defRPr>
                      </a:lvl1pPr>
                      <a:lvl2pPr marL="1282700" indent="-571500">
                        <a:spcBef>
                          <a:spcPct val="20000"/>
                        </a:spcBef>
                        <a:buClr>
                          <a:schemeClr val="tx1"/>
                        </a:buClr>
                        <a:buSzPct val="90000"/>
                        <a:tabLst>
                          <a:tab pos="1168400" algn="l"/>
                        </a:tabLst>
                        <a:defRPr sz="2400">
                          <a:solidFill>
                            <a:schemeClr val="tx1"/>
                          </a:solidFill>
                          <a:latin typeface="Times New Roman" panose="02020603050405020304" pitchFamily="18" charset="0"/>
                        </a:defRPr>
                      </a:lvl2pPr>
                      <a:lvl3pPr marL="1727200" indent="-571500">
                        <a:spcBef>
                          <a:spcPct val="20000"/>
                        </a:spcBef>
                        <a:buClr>
                          <a:schemeClr val="accent1"/>
                        </a:buClr>
                        <a:buSzPct val="60000"/>
                        <a:buFont typeface="Wingdings" panose="05000000000000000000" pitchFamily="2" charset="2"/>
                        <a:tabLst>
                          <a:tab pos="1168400" algn="l"/>
                        </a:tabLst>
                        <a:defRPr sz="2000">
                          <a:solidFill>
                            <a:schemeClr val="tx1"/>
                          </a:solidFill>
                          <a:latin typeface="Times New Roman" panose="02020603050405020304" pitchFamily="18" charset="0"/>
                        </a:defRPr>
                      </a:lvl3pPr>
                      <a:lvl4pPr marL="2171700" indent="-571500">
                        <a:spcBef>
                          <a:spcPct val="20000"/>
                        </a:spcBef>
                        <a:buClr>
                          <a:schemeClr val="tx1"/>
                        </a:buClr>
                        <a:tabLst>
                          <a:tab pos="1168400" algn="l"/>
                        </a:tabLst>
                        <a:defRPr>
                          <a:solidFill>
                            <a:schemeClr val="tx1"/>
                          </a:solidFill>
                          <a:latin typeface="Times New Roman" panose="02020603050405020304" pitchFamily="18" charset="0"/>
                        </a:defRPr>
                      </a:lvl4pPr>
                      <a:lvl5pPr marL="2616200" indent="-571500">
                        <a:spcBef>
                          <a:spcPct val="20000"/>
                        </a:spcBef>
                        <a:buClr>
                          <a:schemeClr val="accent1"/>
                        </a:buClr>
                        <a:tabLst>
                          <a:tab pos="1168400" algn="l"/>
                        </a:tabLst>
                        <a:defRPr>
                          <a:solidFill>
                            <a:schemeClr val="tx1"/>
                          </a:solidFill>
                          <a:latin typeface="Times New Roman" panose="02020603050405020304" pitchFamily="18" charset="0"/>
                        </a:defRPr>
                      </a:lvl5pPr>
                      <a:lvl6pPr marL="30734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6pPr>
                      <a:lvl7pPr marL="35306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7pPr>
                      <a:lvl8pPr marL="39878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8pPr>
                      <a:lvl9pPr marL="44450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dirty="0">
                          <a:ln>
                            <a:noFill/>
                          </a:ln>
                          <a:solidFill>
                            <a:srgbClr val="0000FF"/>
                          </a:solidFill>
                          <a:effectLst>
                            <a:outerShdw blurRad="38100" dist="38100" dir="2700000" algn="tl">
                              <a:srgbClr val="C0C0C0"/>
                            </a:outerShdw>
                          </a:effectLst>
                          <a:latin typeface="Arial" panose="020B0604020202020204" pitchFamily="34" charset="0"/>
                        </a:rPr>
                        <a:t>6 premiers </a:t>
                      </a:r>
                      <a:r>
                        <a:rPr kumimoji="0" lang="en-US" altLang="fr-FR" sz="2000" b="1" i="0" u="none" strike="noStrike" cap="none" normalizeH="0" baseline="0" dirty="0" err="1">
                          <a:ln>
                            <a:noFill/>
                          </a:ln>
                          <a:solidFill>
                            <a:srgbClr val="0000FF"/>
                          </a:solidFill>
                          <a:effectLst>
                            <a:outerShdw blurRad="38100" dist="38100" dir="2700000" algn="tl">
                              <a:srgbClr val="C0C0C0"/>
                            </a:outerShdw>
                          </a:effectLst>
                          <a:latin typeface="Arial" panose="020B0604020202020204" pitchFamily="34" charset="0"/>
                        </a:rPr>
                        <a:t>mois</a:t>
                      </a:r>
                      <a:r>
                        <a:rPr kumimoji="0" lang="en-US" altLang="fr-FR" sz="2000" b="1" i="0" u="none" strike="noStrike" cap="none" normalizeH="0" baseline="0" dirty="0">
                          <a:ln>
                            <a:noFill/>
                          </a:ln>
                          <a:solidFill>
                            <a:srgbClr val="0000FF"/>
                          </a:solidFill>
                          <a:effectLst>
                            <a:outerShdw blurRad="38100" dist="38100" dir="2700000" algn="tl">
                              <a:srgbClr val="C0C0C0"/>
                            </a:outerShdw>
                          </a:effectLst>
                          <a:latin typeface="Arial" panose="020B0604020202020204" pitchFamily="34" charset="0"/>
                        </a:rPr>
                        <a:t> anti-TNF vs MTX</a:t>
                      </a:r>
                    </a:p>
                  </a:txBody>
                  <a:tcPr marL="26788" marR="26788" marT="26786" marB="26786"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0141540"/>
                  </a:ext>
                </a:extLst>
              </a:tr>
              <a:tr h="1436027">
                <a:tc>
                  <a:txBody>
                    <a:bodyPr/>
                    <a:lstStyle>
                      <a:lvl1pPr>
                        <a:spcBef>
                          <a:spcPct val="20000"/>
                        </a:spcBef>
                        <a:buClr>
                          <a:schemeClr val="accent2"/>
                        </a:buClr>
                        <a:buSzPct val="80000"/>
                        <a:buFont typeface="Wingdings" panose="05000000000000000000" pitchFamily="2" charset="2"/>
                        <a:tabLst>
                          <a:tab pos="1168400" algn="l"/>
                        </a:tabLst>
                        <a:defRPr sz="2800">
                          <a:solidFill>
                            <a:schemeClr val="tx1"/>
                          </a:solidFill>
                          <a:latin typeface="Times New Roman" panose="02020603050405020304" pitchFamily="18" charset="0"/>
                        </a:defRPr>
                      </a:lvl1pPr>
                      <a:lvl2pPr marL="1282700" indent="-571500">
                        <a:spcBef>
                          <a:spcPct val="20000"/>
                        </a:spcBef>
                        <a:buClr>
                          <a:schemeClr val="tx1"/>
                        </a:buClr>
                        <a:buSzPct val="90000"/>
                        <a:tabLst>
                          <a:tab pos="1168400" algn="l"/>
                        </a:tabLst>
                        <a:defRPr sz="2400">
                          <a:solidFill>
                            <a:schemeClr val="tx1"/>
                          </a:solidFill>
                          <a:latin typeface="Times New Roman" panose="02020603050405020304" pitchFamily="18" charset="0"/>
                        </a:defRPr>
                      </a:lvl2pPr>
                      <a:lvl3pPr marL="1727200" indent="-571500">
                        <a:spcBef>
                          <a:spcPct val="20000"/>
                        </a:spcBef>
                        <a:buClr>
                          <a:schemeClr val="accent1"/>
                        </a:buClr>
                        <a:buSzPct val="60000"/>
                        <a:buFont typeface="Wingdings" panose="05000000000000000000" pitchFamily="2" charset="2"/>
                        <a:tabLst>
                          <a:tab pos="1168400" algn="l"/>
                        </a:tabLst>
                        <a:defRPr sz="2000">
                          <a:solidFill>
                            <a:schemeClr val="tx1"/>
                          </a:solidFill>
                          <a:latin typeface="Times New Roman" panose="02020603050405020304" pitchFamily="18" charset="0"/>
                        </a:defRPr>
                      </a:lvl3pPr>
                      <a:lvl4pPr marL="2171700" indent="-571500">
                        <a:spcBef>
                          <a:spcPct val="20000"/>
                        </a:spcBef>
                        <a:buClr>
                          <a:schemeClr val="tx1"/>
                        </a:buClr>
                        <a:tabLst>
                          <a:tab pos="1168400" algn="l"/>
                        </a:tabLst>
                        <a:defRPr>
                          <a:solidFill>
                            <a:schemeClr val="tx1"/>
                          </a:solidFill>
                          <a:latin typeface="Times New Roman" panose="02020603050405020304" pitchFamily="18" charset="0"/>
                        </a:defRPr>
                      </a:lvl4pPr>
                      <a:lvl5pPr marL="2616200" indent="-571500">
                        <a:spcBef>
                          <a:spcPct val="20000"/>
                        </a:spcBef>
                        <a:buClr>
                          <a:schemeClr val="accent1"/>
                        </a:buClr>
                        <a:tabLst>
                          <a:tab pos="1168400" algn="l"/>
                        </a:tabLst>
                        <a:defRPr>
                          <a:solidFill>
                            <a:schemeClr val="tx1"/>
                          </a:solidFill>
                          <a:latin typeface="Times New Roman" panose="02020603050405020304" pitchFamily="18" charset="0"/>
                        </a:defRPr>
                      </a:lvl5pPr>
                      <a:lvl6pPr marL="30734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6pPr>
                      <a:lvl7pPr marL="35306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7pPr>
                      <a:lvl8pPr marL="39878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8pPr>
                      <a:lvl9pPr marL="44450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a:ln>
                            <a:noFill/>
                          </a:ln>
                          <a:solidFill>
                            <a:srgbClr val="0000FF"/>
                          </a:solidFill>
                          <a:effectLst>
                            <a:outerShdw blurRad="38100" dist="38100" dir="2700000" algn="tl">
                              <a:srgbClr val="C0C0C0"/>
                            </a:outerShdw>
                          </a:effectLst>
                          <a:latin typeface="Arial" panose="020B0604020202020204" pitchFamily="34" charset="0"/>
                        </a:rPr>
                        <a:t>≥ 1 infection sévère</a:t>
                      </a:r>
                    </a:p>
                  </a:txBody>
                  <a:tcPr marL="26788" marR="26788" marT="26786" marB="26786"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tabLst>
                          <a:tab pos="1168400" algn="l"/>
                        </a:tabLst>
                        <a:defRPr sz="2800">
                          <a:solidFill>
                            <a:schemeClr val="tx1"/>
                          </a:solidFill>
                          <a:latin typeface="Times New Roman" panose="02020603050405020304" pitchFamily="18" charset="0"/>
                        </a:defRPr>
                      </a:lvl1pPr>
                      <a:lvl2pPr marL="1282700" indent="-571500">
                        <a:spcBef>
                          <a:spcPct val="20000"/>
                        </a:spcBef>
                        <a:buClr>
                          <a:schemeClr val="tx1"/>
                        </a:buClr>
                        <a:buSzPct val="90000"/>
                        <a:tabLst>
                          <a:tab pos="1168400" algn="l"/>
                        </a:tabLst>
                        <a:defRPr sz="2400">
                          <a:solidFill>
                            <a:schemeClr val="tx1"/>
                          </a:solidFill>
                          <a:latin typeface="Times New Roman" panose="02020603050405020304" pitchFamily="18" charset="0"/>
                        </a:defRPr>
                      </a:lvl2pPr>
                      <a:lvl3pPr marL="1727200" indent="-571500">
                        <a:spcBef>
                          <a:spcPct val="20000"/>
                        </a:spcBef>
                        <a:buClr>
                          <a:schemeClr val="accent1"/>
                        </a:buClr>
                        <a:buSzPct val="60000"/>
                        <a:buFont typeface="Wingdings" panose="05000000000000000000" pitchFamily="2" charset="2"/>
                        <a:tabLst>
                          <a:tab pos="1168400" algn="l"/>
                        </a:tabLst>
                        <a:defRPr sz="2000">
                          <a:solidFill>
                            <a:schemeClr val="tx1"/>
                          </a:solidFill>
                          <a:latin typeface="Times New Roman" panose="02020603050405020304" pitchFamily="18" charset="0"/>
                        </a:defRPr>
                      </a:lvl3pPr>
                      <a:lvl4pPr marL="2171700" indent="-571500">
                        <a:spcBef>
                          <a:spcPct val="20000"/>
                        </a:spcBef>
                        <a:buClr>
                          <a:schemeClr val="tx1"/>
                        </a:buClr>
                        <a:tabLst>
                          <a:tab pos="1168400" algn="l"/>
                        </a:tabLst>
                        <a:defRPr>
                          <a:solidFill>
                            <a:schemeClr val="tx1"/>
                          </a:solidFill>
                          <a:latin typeface="Times New Roman" panose="02020603050405020304" pitchFamily="18" charset="0"/>
                        </a:defRPr>
                      </a:lvl4pPr>
                      <a:lvl5pPr marL="2616200" indent="-571500">
                        <a:spcBef>
                          <a:spcPct val="20000"/>
                        </a:spcBef>
                        <a:buClr>
                          <a:schemeClr val="accent1"/>
                        </a:buClr>
                        <a:tabLst>
                          <a:tab pos="1168400" algn="l"/>
                        </a:tabLst>
                        <a:defRPr>
                          <a:solidFill>
                            <a:schemeClr val="tx1"/>
                          </a:solidFill>
                          <a:latin typeface="Times New Roman" panose="02020603050405020304" pitchFamily="18" charset="0"/>
                        </a:defRPr>
                      </a:lvl5pPr>
                      <a:lvl6pPr marL="30734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6pPr>
                      <a:lvl7pPr marL="35306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7pPr>
                      <a:lvl8pPr marL="39878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8pPr>
                      <a:lvl9pPr marL="44450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a:ln>
                            <a:noFill/>
                          </a:ln>
                          <a:solidFill>
                            <a:schemeClr val="hlink"/>
                          </a:solidFill>
                          <a:effectLst>
                            <a:outerShdw blurRad="38100" dist="38100" dir="2700000" algn="tl">
                              <a:srgbClr val="C0C0C0"/>
                            </a:outerShdw>
                          </a:effectLst>
                          <a:latin typeface="Arial" panose="020B0604020202020204" pitchFamily="34" charset="0"/>
                        </a:rPr>
                        <a:t>1,94 </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a:ln>
                            <a:noFill/>
                          </a:ln>
                          <a:solidFill>
                            <a:schemeClr val="hlink"/>
                          </a:solidFill>
                          <a:effectLst>
                            <a:outerShdw blurRad="38100" dist="38100" dir="2700000" algn="tl">
                              <a:srgbClr val="C0C0C0"/>
                            </a:outerShdw>
                          </a:effectLst>
                          <a:latin typeface="Arial" panose="020B0604020202020204" pitchFamily="34" charset="0"/>
                        </a:rPr>
                        <a:t>(1,3 – 2,8)</a:t>
                      </a:r>
                    </a:p>
                  </a:txBody>
                  <a:tcPr marL="26788" marR="26788" marT="26786" marB="26786"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tabLst>
                          <a:tab pos="1168400" algn="l"/>
                        </a:tabLst>
                        <a:defRPr sz="2800">
                          <a:solidFill>
                            <a:schemeClr val="tx1"/>
                          </a:solidFill>
                          <a:latin typeface="Times New Roman" panose="02020603050405020304" pitchFamily="18" charset="0"/>
                        </a:defRPr>
                      </a:lvl1pPr>
                      <a:lvl2pPr marL="1282700" indent="-571500">
                        <a:spcBef>
                          <a:spcPct val="20000"/>
                        </a:spcBef>
                        <a:buClr>
                          <a:schemeClr val="tx1"/>
                        </a:buClr>
                        <a:buSzPct val="90000"/>
                        <a:tabLst>
                          <a:tab pos="1168400" algn="l"/>
                        </a:tabLst>
                        <a:defRPr sz="2400">
                          <a:solidFill>
                            <a:schemeClr val="tx1"/>
                          </a:solidFill>
                          <a:latin typeface="Times New Roman" panose="02020603050405020304" pitchFamily="18" charset="0"/>
                        </a:defRPr>
                      </a:lvl2pPr>
                      <a:lvl3pPr marL="1727200" indent="-571500">
                        <a:spcBef>
                          <a:spcPct val="20000"/>
                        </a:spcBef>
                        <a:buClr>
                          <a:schemeClr val="accent1"/>
                        </a:buClr>
                        <a:buSzPct val="60000"/>
                        <a:buFont typeface="Wingdings" panose="05000000000000000000" pitchFamily="2" charset="2"/>
                        <a:tabLst>
                          <a:tab pos="1168400" algn="l"/>
                        </a:tabLst>
                        <a:defRPr sz="2000">
                          <a:solidFill>
                            <a:schemeClr val="tx1"/>
                          </a:solidFill>
                          <a:latin typeface="Times New Roman" panose="02020603050405020304" pitchFamily="18" charset="0"/>
                        </a:defRPr>
                      </a:lvl3pPr>
                      <a:lvl4pPr marL="2171700" indent="-571500">
                        <a:spcBef>
                          <a:spcPct val="20000"/>
                        </a:spcBef>
                        <a:buClr>
                          <a:schemeClr val="tx1"/>
                        </a:buClr>
                        <a:tabLst>
                          <a:tab pos="1168400" algn="l"/>
                        </a:tabLst>
                        <a:defRPr>
                          <a:solidFill>
                            <a:schemeClr val="tx1"/>
                          </a:solidFill>
                          <a:latin typeface="Times New Roman" panose="02020603050405020304" pitchFamily="18" charset="0"/>
                        </a:defRPr>
                      </a:lvl4pPr>
                      <a:lvl5pPr marL="2616200" indent="-571500">
                        <a:spcBef>
                          <a:spcPct val="20000"/>
                        </a:spcBef>
                        <a:buClr>
                          <a:schemeClr val="accent1"/>
                        </a:buClr>
                        <a:tabLst>
                          <a:tab pos="1168400" algn="l"/>
                        </a:tabLst>
                        <a:defRPr>
                          <a:solidFill>
                            <a:schemeClr val="tx1"/>
                          </a:solidFill>
                          <a:latin typeface="Times New Roman" panose="02020603050405020304" pitchFamily="18" charset="0"/>
                        </a:defRPr>
                      </a:lvl5pPr>
                      <a:lvl6pPr marL="30734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6pPr>
                      <a:lvl7pPr marL="35306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7pPr>
                      <a:lvl8pPr marL="39878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8pPr>
                      <a:lvl9pPr marL="4445000" indent="-571500" fontAlgn="base">
                        <a:spcBef>
                          <a:spcPct val="20000"/>
                        </a:spcBef>
                        <a:spcAft>
                          <a:spcPct val="0"/>
                        </a:spcAft>
                        <a:buClr>
                          <a:schemeClr val="accent1"/>
                        </a:buClr>
                        <a:tabLst>
                          <a:tab pos="1168400"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dirty="0">
                          <a:ln>
                            <a:noFill/>
                          </a:ln>
                          <a:solidFill>
                            <a:schemeClr val="hlink"/>
                          </a:solidFill>
                          <a:effectLst>
                            <a:outerShdw blurRad="38100" dist="38100" dir="2700000" algn="tl">
                              <a:srgbClr val="C0C0C0"/>
                            </a:outerShdw>
                          </a:effectLst>
                          <a:latin typeface="Arial" panose="020B0604020202020204" pitchFamily="34" charset="0"/>
                        </a:rPr>
                        <a:t>4,2 </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anose="05000000000000000000" pitchFamily="2" charset="2"/>
                        <a:buNone/>
                        <a:tabLst>
                          <a:tab pos="1168400" algn="l"/>
                        </a:tabLst>
                      </a:pPr>
                      <a:r>
                        <a:rPr kumimoji="0" lang="en-US" altLang="fr-FR" sz="2000" b="1" i="0" u="none" strike="noStrike" cap="none" normalizeH="0" baseline="0" dirty="0">
                          <a:ln>
                            <a:noFill/>
                          </a:ln>
                          <a:solidFill>
                            <a:schemeClr val="hlink"/>
                          </a:solidFill>
                          <a:effectLst>
                            <a:outerShdw blurRad="38100" dist="38100" dir="2700000" algn="tl">
                              <a:srgbClr val="C0C0C0"/>
                            </a:outerShdw>
                          </a:effectLst>
                          <a:latin typeface="Arial" panose="020B0604020202020204" pitchFamily="34" charset="0"/>
                        </a:rPr>
                        <a:t>(2,0 – 8,8)</a:t>
                      </a:r>
                    </a:p>
                  </a:txBody>
                  <a:tcPr marL="26788" marR="26788" marT="26786" marB="26786"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9497165"/>
                  </a:ext>
                </a:extLst>
              </a:tr>
            </a:tbl>
          </a:graphicData>
        </a:graphic>
      </p:graphicFrame>
    </p:spTree>
    <p:extLst>
      <p:ext uri="{BB962C8B-B14F-4D97-AF65-F5344CB8AC3E}">
        <p14:creationId xmlns:p14="http://schemas.microsoft.com/office/powerpoint/2010/main" val="3253003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FB8AAB8-57EF-4038-A4ED-58E413778E97}"/>
              </a:ext>
            </a:extLst>
          </p:cNvPr>
          <p:cNvSpPr>
            <a:spLocks noChangeArrowheads="1"/>
          </p:cNvSpPr>
          <p:nvPr/>
        </p:nvSpPr>
        <p:spPr bwMode="auto">
          <a:xfrm>
            <a:off x="357339" y="6190638"/>
            <a:ext cx="64000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fr-FR" altLang="fr-FR" sz="1400" b="0" i="1" strike="noStrike" cap="none" normalizeH="0" baseline="0" dirty="0">
                <a:ln>
                  <a:noFill/>
                </a:ln>
                <a:effectLst/>
                <a:latin typeface="Garamond" panose="02020404030301010803" pitchFamily="18" charset="0"/>
                <a:cs typeface="Arial" panose="020B0604020202020204" pitchFamily="34" charset="0"/>
              </a:rPr>
              <a:t>McCarthy EM. </a:t>
            </a:r>
            <a:r>
              <a:rPr kumimoji="0" lang="fr-FR" altLang="fr-FR" sz="1400" b="0" i="1" strike="noStrike" cap="none" normalizeH="0" baseline="0" dirty="0" err="1">
                <a:ln>
                  <a:noFill/>
                </a:ln>
                <a:effectLst/>
                <a:latin typeface="Garamond" panose="02020404030301010803" pitchFamily="18" charset="0"/>
                <a:cs typeface="Arial" panose="020B0604020202020204" pitchFamily="34" charset="0"/>
              </a:rPr>
              <a:t>Rheumatology</a:t>
            </a:r>
            <a:r>
              <a:rPr kumimoji="0" lang="fr-FR" altLang="fr-FR" sz="1400" b="0" i="1" strike="noStrike" cap="none" normalizeH="0" baseline="0" dirty="0">
                <a:ln>
                  <a:noFill/>
                </a:ln>
                <a:effectLst/>
                <a:latin typeface="Garamond" panose="02020404030301010803" pitchFamily="18" charset="0"/>
                <a:cs typeface="Arial" panose="020B0604020202020204" pitchFamily="34" charset="0"/>
              </a:rPr>
              <a:t> 2018 Mar; 57(3): 470–479</a:t>
            </a:r>
            <a:endParaRPr kumimoji="0" lang="fr-FR" altLang="fr-FR" sz="1400" b="0" i="1" strike="noStrike" cap="none" normalizeH="0" baseline="0" dirty="0">
              <a:ln>
                <a:noFill/>
              </a:ln>
              <a:effectLst/>
              <a:latin typeface="Garamond" panose="02020404030301010803" pitchFamily="18" charset="0"/>
            </a:endParaRPr>
          </a:p>
        </p:txBody>
      </p:sp>
      <p:sp>
        <p:nvSpPr>
          <p:cNvPr id="6" name="Titre 1">
            <a:extLst>
              <a:ext uri="{FF2B5EF4-FFF2-40B4-BE49-F238E27FC236}">
                <a16:creationId xmlns:a16="http://schemas.microsoft.com/office/drawing/2014/main" id="{8D96F612-82AE-40F3-ADE3-EB2F1D298F59}"/>
              </a:ext>
            </a:extLst>
          </p:cNvPr>
          <p:cNvSpPr txBox="1">
            <a:spLocks/>
          </p:cNvSpPr>
          <p:nvPr/>
        </p:nvSpPr>
        <p:spPr>
          <a:xfrm>
            <a:off x="516367" y="273050"/>
            <a:ext cx="9691259" cy="114458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b="1" dirty="0">
                <a:solidFill>
                  <a:srgbClr val="000099"/>
                </a:solidFill>
                <a:latin typeface="+mn-lt"/>
              </a:rPr>
              <a:t>Le risque d’infection sévère diminue avec le temps sous biothérapie</a:t>
            </a:r>
          </a:p>
        </p:txBody>
      </p:sp>
      <p:pic>
        <p:nvPicPr>
          <p:cNvPr id="5" name="Image 4" descr="Une image contenant capture d’écran&#10;&#10;Description générée automatiquement">
            <a:extLst>
              <a:ext uri="{FF2B5EF4-FFF2-40B4-BE49-F238E27FC236}">
                <a16:creationId xmlns:a16="http://schemas.microsoft.com/office/drawing/2014/main" id="{EE363A73-E846-4C92-8E93-88872C14C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5" y="1352549"/>
            <a:ext cx="7673266" cy="4752193"/>
          </a:xfrm>
          <a:prstGeom prst="rect">
            <a:avLst/>
          </a:prstGeom>
        </p:spPr>
      </p:pic>
      <p:sp>
        <p:nvSpPr>
          <p:cNvPr id="9" name="Rectangle 8">
            <a:extLst>
              <a:ext uri="{FF2B5EF4-FFF2-40B4-BE49-F238E27FC236}">
                <a16:creationId xmlns:a16="http://schemas.microsoft.com/office/drawing/2014/main" id="{78DC5697-D93A-4212-B632-2AB946DEA87D}"/>
              </a:ext>
            </a:extLst>
          </p:cNvPr>
          <p:cNvSpPr/>
          <p:nvPr/>
        </p:nvSpPr>
        <p:spPr>
          <a:xfrm>
            <a:off x="3823854" y="1387849"/>
            <a:ext cx="3888507" cy="49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texte, carte&#10;&#10;Description générée automatiquement">
            <a:extLst>
              <a:ext uri="{FF2B5EF4-FFF2-40B4-BE49-F238E27FC236}">
                <a16:creationId xmlns:a16="http://schemas.microsoft.com/office/drawing/2014/main" id="{157B221A-B10B-4BB6-8E8D-960C554E6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407" y="2024109"/>
            <a:ext cx="5647433" cy="3567387"/>
          </a:xfrm>
          <a:prstGeom prst="rect">
            <a:avLst/>
          </a:prstGeom>
        </p:spPr>
      </p:pic>
      <p:sp>
        <p:nvSpPr>
          <p:cNvPr id="10" name="Rectangle 9">
            <a:extLst>
              <a:ext uri="{FF2B5EF4-FFF2-40B4-BE49-F238E27FC236}">
                <a16:creationId xmlns:a16="http://schemas.microsoft.com/office/drawing/2014/main" id="{5FE760FC-EE7E-4DF0-A9D4-9A55311E933B}"/>
              </a:ext>
            </a:extLst>
          </p:cNvPr>
          <p:cNvSpPr/>
          <p:nvPr/>
        </p:nvSpPr>
        <p:spPr>
          <a:xfrm>
            <a:off x="6481788" y="6141423"/>
            <a:ext cx="3393558" cy="307777"/>
          </a:xfrm>
          <a:prstGeom prst="rect">
            <a:avLst/>
          </a:prstGeom>
        </p:spPr>
        <p:txBody>
          <a:bodyPr wrap="none">
            <a:spAutoFit/>
          </a:bodyPr>
          <a:lstStyle/>
          <a:p>
            <a:r>
              <a:rPr lang="fr-FR" sz="1400" i="1" dirty="0">
                <a:solidFill>
                  <a:srgbClr val="000000"/>
                </a:solidFill>
                <a:latin typeface="Garamond" panose="02020404030301010803" pitchFamily="18" charset="0"/>
              </a:rPr>
              <a:t>J Am </a:t>
            </a:r>
            <a:r>
              <a:rPr lang="fr-FR" sz="1400" i="1" dirty="0" err="1">
                <a:solidFill>
                  <a:srgbClr val="000000"/>
                </a:solidFill>
                <a:latin typeface="Garamond" panose="02020404030301010803" pitchFamily="18" charset="0"/>
              </a:rPr>
              <a:t>Acad</a:t>
            </a:r>
            <a:r>
              <a:rPr lang="fr-FR" sz="1400" i="1" dirty="0">
                <a:solidFill>
                  <a:srgbClr val="000000"/>
                </a:solidFill>
                <a:latin typeface="Garamond" panose="02020404030301010803" pitchFamily="18" charset="0"/>
              </a:rPr>
              <a:t> </a:t>
            </a:r>
            <a:r>
              <a:rPr lang="fr-FR" sz="1400" i="1" dirty="0" err="1">
                <a:solidFill>
                  <a:srgbClr val="000000"/>
                </a:solidFill>
                <a:latin typeface="Garamond" panose="02020404030301010803" pitchFamily="18" charset="0"/>
              </a:rPr>
              <a:t>Dermatol</a:t>
            </a:r>
            <a:r>
              <a:rPr lang="fr-FR" sz="1400" i="1" dirty="0">
                <a:solidFill>
                  <a:srgbClr val="000000"/>
                </a:solidFill>
                <a:latin typeface="Garamond" panose="02020404030301010803" pitchFamily="18" charset="0"/>
              </a:rPr>
              <a:t>. 2017 </a:t>
            </a:r>
            <a:r>
              <a:rPr lang="fr-FR" sz="1400" i="1" dirty="0" err="1">
                <a:solidFill>
                  <a:srgbClr val="000000"/>
                </a:solidFill>
                <a:latin typeface="Garamond" panose="02020404030301010803" pitchFamily="18" charset="0"/>
              </a:rPr>
              <a:t>Nov</a:t>
            </a:r>
            <a:r>
              <a:rPr lang="fr-FR" sz="1400" i="1" dirty="0">
                <a:solidFill>
                  <a:srgbClr val="000000"/>
                </a:solidFill>
                <a:latin typeface="Garamond" panose="02020404030301010803" pitchFamily="18" charset="0"/>
              </a:rPr>
              <a:t>; 77(5): 838–844</a:t>
            </a:r>
            <a:endParaRPr lang="fr-FR" sz="1400" i="1" dirty="0">
              <a:latin typeface="Garamond" panose="02020404030301010803" pitchFamily="18" charset="0"/>
            </a:endParaRPr>
          </a:p>
        </p:txBody>
      </p:sp>
      <p:sp>
        <p:nvSpPr>
          <p:cNvPr id="8" name="Rectangle 7">
            <a:extLst>
              <a:ext uri="{FF2B5EF4-FFF2-40B4-BE49-F238E27FC236}">
                <a16:creationId xmlns:a16="http://schemas.microsoft.com/office/drawing/2014/main" id="{26FE3801-DDB1-49C9-A2E6-166AA8072C5B}"/>
              </a:ext>
            </a:extLst>
          </p:cNvPr>
          <p:cNvSpPr/>
          <p:nvPr/>
        </p:nvSpPr>
        <p:spPr>
          <a:xfrm>
            <a:off x="6604987" y="1656125"/>
            <a:ext cx="5329768" cy="707886"/>
          </a:xfrm>
          <a:prstGeom prst="rect">
            <a:avLst/>
          </a:prstGeom>
        </p:spPr>
        <p:txBody>
          <a:bodyPr wrap="square">
            <a:spAutoFit/>
          </a:bodyPr>
          <a:lstStyle/>
          <a:p>
            <a:pPr algn="ctr"/>
            <a:r>
              <a:rPr lang="fr-FR" sz="2000" b="1" dirty="0">
                <a:solidFill>
                  <a:srgbClr val="000000"/>
                </a:solidFill>
              </a:rPr>
              <a:t>Psoriasis : </a:t>
            </a:r>
            <a:r>
              <a:rPr lang="fr-FR" sz="2000" b="1" dirty="0" err="1">
                <a:solidFill>
                  <a:srgbClr val="000000"/>
                </a:solidFill>
              </a:rPr>
              <a:t>registe</a:t>
            </a:r>
            <a:r>
              <a:rPr lang="fr-FR" sz="2000" b="1" dirty="0">
                <a:solidFill>
                  <a:srgbClr val="000000"/>
                </a:solidFill>
              </a:rPr>
              <a:t> d’</a:t>
            </a:r>
            <a:r>
              <a:rPr lang="fr-FR" sz="2000" b="1" dirty="0" err="1">
                <a:solidFill>
                  <a:srgbClr val="000000"/>
                </a:solidFill>
              </a:rPr>
              <a:t>nfections</a:t>
            </a:r>
            <a:r>
              <a:rPr lang="fr-FR" sz="2000" b="1" dirty="0">
                <a:solidFill>
                  <a:srgbClr val="000000"/>
                </a:solidFill>
              </a:rPr>
              <a:t> bactériennes sévères sous biothérapie</a:t>
            </a:r>
          </a:p>
        </p:txBody>
      </p:sp>
    </p:spTree>
    <p:extLst>
      <p:ext uri="{BB962C8B-B14F-4D97-AF65-F5344CB8AC3E}">
        <p14:creationId xmlns:p14="http://schemas.microsoft.com/office/powerpoint/2010/main" val="2048595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77C46A8-62C9-4C53-BE01-22819D6A1011}"/>
              </a:ext>
            </a:extLst>
          </p:cNvPr>
          <p:cNvSpPr>
            <a:spLocks noGrp="1" noChangeArrowheads="1"/>
          </p:cNvSpPr>
          <p:nvPr>
            <p:ph type="title" idx="4294967295"/>
          </p:nvPr>
        </p:nvSpPr>
        <p:spPr>
          <a:xfrm>
            <a:off x="1524000" y="274638"/>
            <a:ext cx="8229600" cy="1143000"/>
          </a:xfrm>
        </p:spPr>
        <p:txBody>
          <a:bodyPr>
            <a:normAutofit/>
          </a:bodyPr>
          <a:lstStyle/>
          <a:p>
            <a:pPr eaLnBrk="1" hangingPunct="1">
              <a:defRPr/>
            </a:pPr>
            <a:r>
              <a:rPr lang="fr-FR" b="1" dirty="0">
                <a:solidFill>
                  <a:srgbClr val="000099"/>
                </a:solidFill>
                <a:effectLst>
                  <a:outerShdw blurRad="38100" dist="38100" dir="2700000" algn="tl">
                    <a:srgbClr val="000000">
                      <a:alpha val="43137"/>
                    </a:srgbClr>
                  </a:outerShdw>
                </a:effectLst>
                <a:latin typeface="+mn-lt"/>
                <a:cs typeface="Arial" pitchFamily="34" charset="0"/>
              </a:rPr>
              <a:t>Légionellose  et anti TNF</a:t>
            </a:r>
          </a:p>
        </p:txBody>
      </p:sp>
      <p:sp>
        <p:nvSpPr>
          <p:cNvPr id="177155" name="Rectangle 3">
            <a:extLst>
              <a:ext uri="{FF2B5EF4-FFF2-40B4-BE49-F238E27FC236}">
                <a16:creationId xmlns:a16="http://schemas.microsoft.com/office/drawing/2014/main" id="{F56942A6-9FBE-4CE6-BB1B-B01D3C0204CA}"/>
              </a:ext>
            </a:extLst>
          </p:cNvPr>
          <p:cNvSpPr>
            <a:spLocks noGrp="1" noChangeArrowheads="1"/>
          </p:cNvSpPr>
          <p:nvPr>
            <p:ph type="body" idx="4294967295"/>
          </p:nvPr>
        </p:nvSpPr>
        <p:spPr>
          <a:xfrm>
            <a:off x="1062361" y="1704512"/>
            <a:ext cx="9144000" cy="5153487"/>
          </a:xfrm>
        </p:spPr>
        <p:txBody>
          <a:bodyPr>
            <a:normAutofit/>
          </a:bodyPr>
          <a:lstStyle/>
          <a:p>
            <a:pPr marL="548640" indent="-411480" algn="ctr">
              <a:lnSpc>
                <a:spcPct val="160000"/>
              </a:lnSpc>
              <a:buClr>
                <a:schemeClr val="tx1">
                  <a:shade val="95000"/>
                </a:schemeClr>
              </a:buClr>
              <a:buNone/>
              <a:defRPr/>
            </a:pPr>
            <a:r>
              <a:rPr lang="fr-FR" sz="2000" dirty="0">
                <a:latin typeface="Arial" pitchFamily="34" charset="0"/>
                <a:cs typeface="Arial" pitchFamily="34" charset="0"/>
              </a:rPr>
              <a:t>Incidence en pop générale : 2/100 000</a:t>
            </a:r>
          </a:p>
          <a:p>
            <a:pPr marL="548640" indent="-411480" algn="ctr">
              <a:lnSpc>
                <a:spcPct val="160000"/>
              </a:lnSpc>
              <a:buClr>
                <a:schemeClr val="tx1">
                  <a:shade val="95000"/>
                </a:schemeClr>
              </a:buClr>
              <a:buNone/>
              <a:defRPr/>
            </a:pPr>
            <a:r>
              <a:rPr lang="fr-FR" sz="2000" dirty="0">
                <a:latin typeface="Arial" pitchFamily="34" charset="0"/>
                <a:cs typeface="Arial" pitchFamily="34" charset="0"/>
              </a:rPr>
              <a:t>Incidence chez les patients sous anti TNF pendant la période : 46.7/100 000</a:t>
            </a:r>
          </a:p>
          <a:p>
            <a:pPr marL="548640" indent="-411480">
              <a:lnSpc>
                <a:spcPct val="80000"/>
              </a:lnSpc>
              <a:buClr>
                <a:schemeClr val="tx1">
                  <a:shade val="95000"/>
                </a:schemeClr>
              </a:buClr>
              <a:buNone/>
              <a:defRPr/>
            </a:pPr>
            <a:endParaRPr lang="fr-FR" sz="2000" dirty="0">
              <a:effectLst>
                <a:outerShdw blurRad="38100" dist="38100" dir="2700000" algn="tl">
                  <a:srgbClr val="C0C0C0"/>
                </a:outerShdw>
              </a:effectLst>
              <a:latin typeface="Arial" pitchFamily="34" charset="0"/>
              <a:cs typeface="Arial" pitchFamily="34" charset="0"/>
            </a:endParaRPr>
          </a:p>
          <a:p>
            <a:pPr marL="548640" indent="-411480" algn="ctr">
              <a:lnSpc>
                <a:spcPct val="80000"/>
              </a:lnSpc>
              <a:buClr>
                <a:schemeClr val="tx1">
                  <a:shade val="95000"/>
                </a:schemeClr>
              </a:buClr>
              <a:buNone/>
              <a:defRPr/>
            </a:pPr>
            <a:endParaRPr lang="fr-FR" sz="2000" dirty="0">
              <a:latin typeface="Arial" pitchFamily="34" charset="0"/>
              <a:cs typeface="Arial" pitchFamily="34" charset="0"/>
            </a:endParaRPr>
          </a:p>
          <a:p>
            <a:pPr marL="548640" indent="-411480" algn="ctr">
              <a:lnSpc>
                <a:spcPct val="150000"/>
              </a:lnSpc>
              <a:buClr>
                <a:schemeClr val="tx1">
                  <a:shade val="95000"/>
                </a:schemeClr>
              </a:buClr>
              <a:buNone/>
              <a:defRPr/>
            </a:pPr>
            <a:r>
              <a:rPr lang="fr-FR" sz="2400" b="1" dirty="0">
                <a:solidFill>
                  <a:srgbClr val="FF3300"/>
                </a:solidFill>
                <a:latin typeface="Arial" pitchFamily="34" charset="0"/>
                <a:cs typeface="Arial" pitchFamily="34" charset="0"/>
              </a:rPr>
              <a:t>RR x 16,5 et 21</a:t>
            </a:r>
          </a:p>
          <a:p>
            <a:pPr marL="548640" indent="-411480" algn="ctr">
              <a:lnSpc>
                <a:spcPct val="150000"/>
              </a:lnSpc>
              <a:buClr>
                <a:schemeClr val="tx1">
                  <a:shade val="95000"/>
                </a:schemeClr>
              </a:buClr>
              <a:buNone/>
              <a:defRPr/>
            </a:pPr>
            <a:r>
              <a:rPr lang="fr-FR" sz="2000" dirty="0">
                <a:latin typeface="Arial" pitchFamily="34" charset="0"/>
                <a:cs typeface="Arial" pitchFamily="34" charset="0"/>
              </a:rPr>
              <a:t>Durée moyenne d’anti </a:t>
            </a:r>
            <a:r>
              <a:rPr lang="fr-FR" sz="2000" dirty="0" err="1">
                <a:latin typeface="Arial" pitchFamily="34" charset="0"/>
                <a:cs typeface="Arial" pitchFamily="34" charset="0"/>
              </a:rPr>
              <a:t>TNF</a:t>
            </a:r>
            <a:r>
              <a:rPr lang="fr-FR" sz="2000" dirty="0" err="1">
                <a:latin typeface="Symbol" pitchFamily="18" charset="2"/>
                <a:cs typeface="Arial" pitchFamily="34" charset="0"/>
              </a:rPr>
              <a:t>a</a:t>
            </a:r>
            <a:r>
              <a:rPr lang="fr-FR" sz="2000" dirty="0">
                <a:latin typeface="Arial" pitchFamily="34" charset="0"/>
                <a:cs typeface="Arial" pitchFamily="34" charset="0"/>
              </a:rPr>
              <a:t> = 37,5 mois</a:t>
            </a:r>
          </a:p>
          <a:p>
            <a:pPr marL="548640" indent="-411480" algn="ctr">
              <a:lnSpc>
                <a:spcPct val="150000"/>
              </a:lnSpc>
              <a:buClr>
                <a:schemeClr val="tx1">
                  <a:shade val="95000"/>
                </a:schemeClr>
              </a:buClr>
              <a:buNone/>
              <a:defRPr/>
            </a:pPr>
            <a:r>
              <a:rPr lang="fr-FR" sz="2000" dirty="0">
                <a:latin typeface="Arial" pitchFamily="34" charset="0"/>
                <a:cs typeface="Arial" pitchFamily="34" charset="0"/>
              </a:rPr>
              <a:t>Cas gravissimes – Réanimation : 30% des cas</a:t>
            </a:r>
          </a:p>
          <a:p>
            <a:pPr marL="548640" indent="-411480" algn="ctr">
              <a:lnSpc>
                <a:spcPct val="150000"/>
              </a:lnSpc>
              <a:buClr>
                <a:schemeClr val="tx1">
                  <a:shade val="95000"/>
                </a:schemeClr>
              </a:buClr>
              <a:buNone/>
              <a:defRPr/>
            </a:pPr>
            <a:r>
              <a:rPr lang="fr-FR" sz="2000" b="1" dirty="0">
                <a:solidFill>
                  <a:srgbClr val="FF3300"/>
                </a:solidFill>
                <a:latin typeface="Arial" pitchFamily="34" charset="0"/>
                <a:cs typeface="Arial" pitchFamily="34" charset="0"/>
              </a:rPr>
              <a:t>Alerte FDA depuis 2008</a:t>
            </a:r>
          </a:p>
        </p:txBody>
      </p:sp>
      <p:sp>
        <p:nvSpPr>
          <p:cNvPr id="46084" name="Rectangle 4">
            <a:extLst>
              <a:ext uri="{FF2B5EF4-FFF2-40B4-BE49-F238E27FC236}">
                <a16:creationId xmlns:a16="http://schemas.microsoft.com/office/drawing/2014/main" id="{56FF1FEA-2E93-4099-B930-3FBBF526592F}"/>
              </a:ext>
            </a:extLst>
          </p:cNvPr>
          <p:cNvSpPr>
            <a:spLocks noChangeArrowheads="1"/>
          </p:cNvSpPr>
          <p:nvPr/>
        </p:nvSpPr>
        <p:spPr bwMode="auto">
          <a:xfrm>
            <a:off x="5232400" y="6324600"/>
            <a:ext cx="5327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r>
              <a:rPr lang="en-US" altLang="fr-FR" sz="1400" i="1" dirty="0"/>
              <a:t>Hofmann A, J Gastroenterol. 2009;,23:829-33; </a:t>
            </a:r>
            <a:r>
              <a:rPr lang="en-US" altLang="fr-FR" sz="1400" i="1" dirty="0" err="1"/>
              <a:t>Lanternier</a:t>
            </a:r>
            <a:r>
              <a:rPr lang="en-US" altLang="fr-FR" sz="1400" i="1" dirty="0"/>
              <a:t>  F, Chest. 2013, 144:990-8</a:t>
            </a:r>
            <a:endParaRPr lang="fr-FR" altLang="fr-FR" sz="1400" i="1" dirty="0"/>
          </a:p>
        </p:txBody>
      </p:sp>
      <p:sp>
        <p:nvSpPr>
          <p:cNvPr id="46085" name="Flèche vers le bas 4">
            <a:extLst>
              <a:ext uri="{FF2B5EF4-FFF2-40B4-BE49-F238E27FC236}">
                <a16:creationId xmlns:a16="http://schemas.microsoft.com/office/drawing/2014/main" id="{2B7E4E8F-E3EC-466B-A415-E653CCDA7E9A}"/>
              </a:ext>
            </a:extLst>
          </p:cNvPr>
          <p:cNvSpPr>
            <a:spLocks noChangeArrowheads="1"/>
          </p:cNvSpPr>
          <p:nvPr/>
        </p:nvSpPr>
        <p:spPr bwMode="auto">
          <a:xfrm>
            <a:off x="5311930" y="3151065"/>
            <a:ext cx="576263" cy="366712"/>
          </a:xfrm>
          <a:prstGeom prst="downArrow">
            <a:avLst>
              <a:gd name="adj1" fmla="val 50000"/>
              <a:gd name="adj2" fmla="val 31153"/>
            </a:avLst>
          </a:prstGeom>
          <a:solidFill>
            <a:schemeClr val="accent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fr-FR" sz="1800">
              <a:solidFill>
                <a:srgbClr val="FFFF00"/>
              </a:solidFill>
            </a:endParaRPr>
          </a:p>
        </p:txBody>
      </p:sp>
      <p:pic>
        <p:nvPicPr>
          <p:cNvPr id="5" name="Image 4">
            <a:extLst>
              <a:ext uri="{FF2B5EF4-FFF2-40B4-BE49-F238E27FC236}">
                <a16:creationId xmlns:a16="http://schemas.microsoft.com/office/drawing/2014/main" id="{C87C0C03-4D0B-4B6E-8BCA-8D1635360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3149" y="56903"/>
            <a:ext cx="3121152" cy="2340864"/>
          </a:xfrm>
          <a:prstGeom prst="rect">
            <a:avLst/>
          </a:prstGeom>
        </p:spPr>
      </p:pic>
    </p:spTree>
    <p:extLst>
      <p:ext uri="{BB962C8B-B14F-4D97-AF65-F5344CB8AC3E}">
        <p14:creationId xmlns:p14="http://schemas.microsoft.com/office/powerpoint/2010/main" val="38120824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F9929B7-6BED-4D42-ADEE-C2BC9700F1D8}"/>
              </a:ext>
            </a:extLst>
          </p:cNvPr>
          <p:cNvSpPr>
            <a:spLocks noGrp="1" noChangeArrowheads="1"/>
          </p:cNvSpPr>
          <p:nvPr>
            <p:ph type="title" idx="4294967295"/>
          </p:nvPr>
        </p:nvSpPr>
        <p:spPr>
          <a:xfrm>
            <a:off x="1524000" y="304800"/>
            <a:ext cx="7772400" cy="609600"/>
          </a:xfrm>
        </p:spPr>
        <p:txBody>
          <a:bodyPr>
            <a:noAutofit/>
          </a:bodyPr>
          <a:lstStyle/>
          <a:p>
            <a:pPr>
              <a:defRPr/>
            </a:pPr>
            <a:r>
              <a:rPr lang="fr-FR" b="1" dirty="0" err="1">
                <a:solidFill>
                  <a:srgbClr val="000099"/>
                </a:solidFill>
                <a:effectLst>
                  <a:outerShdw blurRad="38100" dist="38100" dir="2700000" algn="tl">
                    <a:srgbClr val="C0C0C0"/>
                  </a:outerShdw>
                </a:effectLst>
                <a:latin typeface="+mn-lt"/>
              </a:rPr>
              <a:t>Eculizimab</a:t>
            </a:r>
            <a:r>
              <a:rPr lang="fr-FR" b="1" dirty="0">
                <a:solidFill>
                  <a:srgbClr val="000099"/>
                </a:solidFill>
                <a:effectLst>
                  <a:outerShdw blurRad="38100" dist="38100" dir="2700000" algn="tl">
                    <a:srgbClr val="C0C0C0"/>
                  </a:outerShdw>
                </a:effectLst>
                <a:latin typeface="+mn-lt"/>
              </a:rPr>
              <a:t> et </a:t>
            </a:r>
            <a:r>
              <a:rPr lang="fr-FR" b="1" dirty="0" err="1">
                <a:solidFill>
                  <a:srgbClr val="000099"/>
                </a:solidFill>
                <a:effectLst>
                  <a:outerShdw blurRad="38100" dist="38100" dir="2700000" algn="tl">
                    <a:srgbClr val="C0C0C0"/>
                  </a:outerShdw>
                </a:effectLst>
                <a:latin typeface="+mn-lt"/>
              </a:rPr>
              <a:t>Neisseriae</a:t>
            </a:r>
            <a:endParaRPr lang="fr-FR" b="1" dirty="0">
              <a:solidFill>
                <a:srgbClr val="000099"/>
              </a:solidFill>
              <a:latin typeface="+mn-lt"/>
              <a:cs typeface="Arial" pitchFamily="34" charset="0"/>
            </a:endParaRPr>
          </a:p>
        </p:txBody>
      </p:sp>
      <p:sp>
        <p:nvSpPr>
          <p:cNvPr id="150531" name="Rectangle 3">
            <a:extLst>
              <a:ext uri="{FF2B5EF4-FFF2-40B4-BE49-F238E27FC236}">
                <a16:creationId xmlns:a16="http://schemas.microsoft.com/office/drawing/2014/main" id="{DCEC6B30-BCE1-4660-865E-195CB0900F79}"/>
              </a:ext>
            </a:extLst>
          </p:cNvPr>
          <p:cNvSpPr>
            <a:spLocks noGrp="1" noChangeArrowheads="1"/>
          </p:cNvSpPr>
          <p:nvPr>
            <p:ph type="body" idx="4294967295"/>
          </p:nvPr>
        </p:nvSpPr>
        <p:spPr>
          <a:xfrm>
            <a:off x="871871" y="525277"/>
            <a:ext cx="11004696" cy="6130925"/>
          </a:xfrm>
        </p:spPr>
        <p:txBody>
          <a:bodyPr>
            <a:normAutofit/>
          </a:bodyPr>
          <a:lstStyle/>
          <a:p>
            <a:pPr marL="137160" indent="0">
              <a:buClr>
                <a:schemeClr val="tx1">
                  <a:shade val="95000"/>
                </a:schemeClr>
              </a:buClr>
              <a:buNone/>
              <a:defRPr/>
            </a:pPr>
            <a:endParaRPr lang="fr-FR" sz="2600" dirty="0">
              <a:latin typeface="Calibri" pitchFamily="34" charset="0"/>
              <a:cs typeface="Calibri" pitchFamily="34" charset="0"/>
            </a:endParaRPr>
          </a:p>
          <a:p>
            <a:pPr marL="137160" indent="0">
              <a:buClr>
                <a:schemeClr val="tx1">
                  <a:shade val="95000"/>
                </a:schemeClr>
              </a:buClr>
              <a:buNone/>
              <a:defRPr/>
            </a:pPr>
            <a:endParaRPr lang="fr-FR" sz="3000" dirty="0">
              <a:effectLst>
                <a:outerShdw blurRad="38100" dist="38100" dir="2700000" algn="tl">
                  <a:srgbClr val="C0C0C0"/>
                </a:outerShdw>
              </a:effectLst>
            </a:endParaRPr>
          </a:p>
          <a:p>
            <a:pPr marL="137160" indent="0">
              <a:buClr>
                <a:schemeClr val="tx1">
                  <a:shade val="95000"/>
                </a:schemeClr>
              </a:buClr>
              <a:buNone/>
              <a:defRPr/>
            </a:pPr>
            <a:r>
              <a:rPr lang="en-US" sz="2400" dirty="0"/>
              <a:t>AC monoclonal </a:t>
            </a:r>
            <a:r>
              <a:rPr lang="en-US" sz="2400" dirty="0" err="1"/>
              <a:t>inhibant</a:t>
            </a:r>
            <a:r>
              <a:rPr lang="en-US" sz="2400" dirty="0"/>
              <a:t> la </a:t>
            </a:r>
            <a:r>
              <a:rPr lang="en-US" sz="2400" dirty="0" err="1"/>
              <a:t>partie</a:t>
            </a:r>
            <a:r>
              <a:rPr lang="en-US" sz="2400" dirty="0"/>
              <a:t> </a:t>
            </a:r>
            <a:r>
              <a:rPr lang="en-US" sz="2400" dirty="0" err="1"/>
              <a:t>terminale</a:t>
            </a:r>
            <a:r>
              <a:rPr lang="en-US" sz="2400" dirty="0"/>
              <a:t> du </a:t>
            </a:r>
            <a:r>
              <a:rPr lang="en-US" sz="2400" dirty="0" err="1"/>
              <a:t>complément</a:t>
            </a:r>
            <a:r>
              <a:rPr lang="en-US" sz="2400" dirty="0"/>
              <a:t> </a:t>
            </a:r>
          </a:p>
          <a:p>
            <a:pPr marL="137160" indent="0">
              <a:buClr>
                <a:schemeClr val="tx1">
                  <a:shade val="95000"/>
                </a:schemeClr>
              </a:buClr>
              <a:buNone/>
              <a:defRPr/>
            </a:pPr>
            <a:r>
              <a:rPr lang="en-US" sz="2400" dirty="0" err="1"/>
              <a:t>Utilisé</a:t>
            </a:r>
            <a:r>
              <a:rPr lang="en-US" sz="2400" dirty="0"/>
              <a:t> dans la </a:t>
            </a:r>
            <a:r>
              <a:rPr lang="en-US" sz="2400" dirty="0" err="1"/>
              <a:t>maysthènie</a:t>
            </a:r>
            <a:r>
              <a:rPr lang="en-US" sz="2400" dirty="0"/>
              <a:t> </a:t>
            </a:r>
            <a:r>
              <a:rPr lang="en-US" sz="2400" dirty="0" err="1"/>
              <a:t>sévère</a:t>
            </a:r>
            <a:r>
              <a:rPr lang="en-US" sz="2400" dirty="0"/>
              <a:t> </a:t>
            </a:r>
          </a:p>
          <a:p>
            <a:pPr marL="137160" indent="0">
              <a:buClr>
                <a:schemeClr val="tx1">
                  <a:shade val="95000"/>
                </a:schemeClr>
              </a:buClr>
              <a:buNone/>
              <a:defRPr/>
            </a:pPr>
            <a:r>
              <a:rPr lang="en-US" sz="2400" dirty="0" err="1"/>
              <a:t>Entrave</a:t>
            </a:r>
            <a:r>
              <a:rPr lang="en-US" sz="2400" dirty="0"/>
              <a:t> la </a:t>
            </a:r>
            <a:r>
              <a:rPr lang="en-US" sz="2400" dirty="0" err="1"/>
              <a:t>réponse</a:t>
            </a:r>
            <a:r>
              <a:rPr lang="en-US" sz="2400" dirty="0"/>
              <a:t> immune aux infections à </a:t>
            </a:r>
            <a:r>
              <a:rPr lang="en-US" sz="2400" i="1" dirty="0"/>
              <a:t>Neisseria</a:t>
            </a:r>
          </a:p>
          <a:p>
            <a:pPr marL="137160" indent="0">
              <a:buClr>
                <a:schemeClr val="tx1">
                  <a:shade val="95000"/>
                </a:schemeClr>
              </a:buClr>
              <a:buNone/>
              <a:defRPr/>
            </a:pPr>
            <a:endParaRPr lang="en-US" sz="1000" i="1" dirty="0"/>
          </a:p>
          <a:p>
            <a:r>
              <a:rPr lang="fr-FR" sz="2400" b="1" dirty="0"/>
              <a:t>Risque très augmenté d’infections à </a:t>
            </a:r>
            <a:r>
              <a:rPr lang="fr-FR" sz="2400" b="1" dirty="0" err="1"/>
              <a:t>Neisseria</a:t>
            </a:r>
            <a:r>
              <a:rPr lang="fr-FR" sz="2400" b="1" dirty="0"/>
              <a:t> </a:t>
            </a:r>
          </a:p>
          <a:p>
            <a:pPr lvl="1"/>
            <a:r>
              <a:rPr lang="fr-FR" dirty="0"/>
              <a:t>Infections à </a:t>
            </a:r>
            <a:r>
              <a:rPr lang="fr-FR" i="1" dirty="0">
                <a:solidFill>
                  <a:srgbClr val="FF0000"/>
                </a:solidFill>
              </a:rPr>
              <a:t>N. </a:t>
            </a:r>
            <a:r>
              <a:rPr lang="fr-FR" i="1" dirty="0" err="1">
                <a:solidFill>
                  <a:srgbClr val="FF0000"/>
                </a:solidFill>
              </a:rPr>
              <a:t>meningitidis</a:t>
            </a:r>
            <a:r>
              <a:rPr lang="fr-FR" dirty="0">
                <a:solidFill>
                  <a:srgbClr val="FF0000"/>
                </a:solidFill>
              </a:rPr>
              <a:t> (x 1000-2000)  </a:t>
            </a:r>
            <a:r>
              <a:rPr lang="fr-FR" baseline="30000" dirty="0"/>
              <a:t>1</a:t>
            </a:r>
            <a:endParaRPr lang="fr-FR" dirty="0"/>
          </a:p>
          <a:p>
            <a:pPr lvl="1"/>
            <a:r>
              <a:rPr lang="fr-FR" dirty="0" err="1">
                <a:solidFill>
                  <a:srgbClr val="FF0000"/>
                </a:solidFill>
              </a:rPr>
              <a:t>Gonoccocies</a:t>
            </a:r>
            <a:r>
              <a:rPr lang="fr-FR" dirty="0"/>
              <a:t> disséminées dont 1/9 décès </a:t>
            </a:r>
            <a:r>
              <a:rPr lang="fr-FR" baseline="30000" dirty="0"/>
              <a:t>2 </a:t>
            </a:r>
            <a:endParaRPr lang="fr-FR" dirty="0"/>
          </a:p>
          <a:p>
            <a:pPr lvl="1"/>
            <a:r>
              <a:rPr lang="fr-FR" dirty="0"/>
              <a:t>Infections à </a:t>
            </a:r>
            <a:r>
              <a:rPr lang="fr-FR" i="1" dirty="0" err="1">
                <a:solidFill>
                  <a:srgbClr val="FF0000"/>
                </a:solidFill>
              </a:rPr>
              <a:t>Neisseria</a:t>
            </a:r>
            <a:r>
              <a:rPr lang="fr-FR" i="1" dirty="0">
                <a:solidFill>
                  <a:srgbClr val="FF0000"/>
                </a:solidFill>
              </a:rPr>
              <a:t> non </a:t>
            </a:r>
            <a:r>
              <a:rPr lang="fr-FR" i="1" dirty="0" err="1">
                <a:solidFill>
                  <a:srgbClr val="FF0000"/>
                </a:solidFill>
              </a:rPr>
              <a:t>meningitidis</a:t>
            </a:r>
            <a:r>
              <a:rPr lang="fr-FR" i="1" dirty="0">
                <a:solidFill>
                  <a:srgbClr val="FF0000"/>
                </a:solidFill>
              </a:rPr>
              <a:t> et non </a:t>
            </a:r>
            <a:r>
              <a:rPr lang="fr-FR" i="1" dirty="0" err="1">
                <a:solidFill>
                  <a:srgbClr val="FF0000"/>
                </a:solidFill>
              </a:rPr>
              <a:t>gonorrheae</a:t>
            </a:r>
            <a:r>
              <a:rPr lang="fr-FR" dirty="0">
                <a:solidFill>
                  <a:srgbClr val="FF0000"/>
                </a:solidFill>
              </a:rPr>
              <a:t> </a:t>
            </a:r>
            <a:r>
              <a:rPr lang="fr-FR" dirty="0"/>
              <a:t>(N. </a:t>
            </a:r>
            <a:r>
              <a:rPr lang="fr-FR" dirty="0" err="1"/>
              <a:t>sicca</a:t>
            </a:r>
            <a:r>
              <a:rPr lang="fr-FR" dirty="0"/>
              <a:t>, N. </a:t>
            </a:r>
            <a:r>
              <a:rPr lang="fr-FR" dirty="0" err="1"/>
              <a:t>cinerea</a:t>
            </a:r>
            <a:r>
              <a:rPr lang="fr-FR" dirty="0"/>
              <a:t>, N. </a:t>
            </a:r>
            <a:r>
              <a:rPr lang="fr-FR" dirty="0" err="1"/>
              <a:t>mucosa</a:t>
            </a:r>
            <a:r>
              <a:rPr lang="fr-FR" dirty="0"/>
              <a:t>, N. </a:t>
            </a:r>
            <a:r>
              <a:rPr lang="fr-FR" dirty="0" err="1"/>
              <a:t>flavescens</a:t>
            </a:r>
            <a:r>
              <a:rPr lang="fr-FR" dirty="0"/>
              <a:t> </a:t>
            </a:r>
            <a:r>
              <a:rPr lang="fr-FR" baseline="30000" dirty="0"/>
              <a:t>3</a:t>
            </a:r>
            <a:r>
              <a:rPr lang="fr-FR" dirty="0"/>
              <a:t>.</a:t>
            </a:r>
          </a:p>
          <a:p>
            <a:pPr lvl="1"/>
            <a:endParaRPr lang="fr-FR" sz="1000" dirty="0"/>
          </a:p>
          <a:p>
            <a:r>
              <a:rPr lang="fr-FR" sz="2400" dirty="0"/>
              <a:t>Echecs rapportés après vaccination anti </a:t>
            </a:r>
            <a:r>
              <a:rPr lang="fr-FR" sz="2400" dirty="0" err="1"/>
              <a:t>méningococcique</a:t>
            </a:r>
            <a:r>
              <a:rPr lang="fr-FR" sz="2400" dirty="0"/>
              <a:t>. Nécessité d’une antibioprophylaxie au long cours sous traitement. </a:t>
            </a:r>
          </a:p>
          <a:p>
            <a:pPr marL="137160" indent="0">
              <a:buClr>
                <a:schemeClr val="tx1">
                  <a:shade val="95000"/>
                </a:schemeClr>
              </a:buClr>
              <a:buNone/>
              <a:defRPr/>
            </a:pPr>
            <a:endParaRPr lang="fr-FR" sz="3000" i="1" dirty="0">
              <a:effectLst>
                <a:outerShdw blurRad="38100" dist="38100" dir="2700000" algn="tl">
                  <a:srgbClr val="C0C0C0"/>
                </a:outerShdw>
              </a:effectLst>
            </a:endParaRPr>
          </a:p>
        </p:txBody>
      </p:sp>
      <p:sp>
        <p:nvSpPr>
          <p:cNvPr id="4" name="ZoneTexte 6">
            <a:extLst>
              <a:ext uri="{FF2B5EF4-FFF2-40B4-BE49-F238E27FC236}">
                <a16:creationId xmlns:a16="http://schemas.microsoft.com/office/drawing/2014/main" id="{77CCEE1F-A035-4564-A51D-AEADEA150781}"/>
              </a:ext>
            </a:extLst>
          </p:cNvPr>
          <p:cNvSpPr txBox="1">
            <a:spLocks noChangeArrowheads="1"/>
          </p:cNvSpPr>
          <p:nvPr/>
        </p:nvSpPr>
        <p:spPr bwMode="auto">
          <a:xfrm>
            <a:off x="399495" y="6143626"/>
            <a:ext cx="114166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lvl="1" indent="0">
              <a:spcBef>
                <a:spcPct val="0"/>
              </a:spcBef>
              <a:buClrTx/>
              <a:buSzTx/>
              <a:buNone/>
            </a:pPr>
            <a:r>
              <a:rPr lang="en-US" sz="1600" i="1" dirty="0"/>
              <a:t>1- MMWR </a:t>
            </a:r>
            <a:r>
              <a:rPr lang="en-US" sz="1600" i="1" dirty="0" err="1"/>
              <a:t>Morb</a:t>
            </a:r>
            <a:r>
              <a:rPr lang="en-US" sz="1600" i="1" dirty="0"/>
              <a:t> Mortal </a:t>
            </a:r>
            <a:r>
              <a:rPr lang="en-US" sz="1600" i="1" dirty="0" err="1"/>
              <a:t>Wkly</a:t>
            </a:r>
            <a:r>
              <a:rPr lang="en-US" sz="1600" i="1" dirty="0"/>
              <a:t> Rep. 2017 Jul 14;66(27):734-737.2- Crew PE. Disseminated </a:t>
            </a:r>
            <a:r>
              <a:rPr lang="en-US" sz="1600" i="1" dirty="0" err="1"/>
              <a:t>gonococcal</a:t>
            </a:r>
            <a:r>
              <a:rPr lang="en-US" sz="1600" i="1" dirty="0"/>
              <a:t> infections in patients receiving </a:t>
            </a:r>
            <a:r>
              <a:rPr lang="en-US" sz="1600" i="1" dirty="0" err="1"/>
              <a:t>eculizumab</a:t>
            </a:r>
            <a:r>
              <a:rPr lang="en-US" sz="1600" i="1" dirty="0"/>
              <a:t>: a case series; 3- Crew PE. Unusual Neisseria species as a cause of infection in patients taking </a:t>
            </a:r>
            <a:r>
              <a:rPr lang="en-US" sz="1600" i="1" dirty="0" err="1"/>
              <a:t>eculizumab</a:t>
            </a:r>
            <a:r>
              <a:rPr lang="en-US" sz="1600" i="1" dirty="0"/>
              <a:t>. J Infect. 2018 Nov 6.  </a:t>
            </a:r>
            <a:endParaRPr lang="fr-FR" sz="1600" i="1" dirty="0"/>
          </a:p>
        </p:txBody>
      </p:sp>
      <p:pic>
        <p:nvPicPr>
          <p:cNvPr id="5" name="Picture 2" descr="C:\Users\561115\Pictures\neisseria-meningitidis-h78x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386" y="62021"/>
            <a:ext cx="3152865" cy="220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49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544" y="1772817"/>
            <a:ext cx="8229600" cy="4525963"/>
          </a:xfrm>
        </p:spPr>
        <p:txBody>
          <a:bodyPr>
            <a:normAutofit/>
          </a:bodyPr>
          <a:lstStyle/>
          <a:p>
            <a:endParaRPr lang="fr-FR" dirty="0"/>
          </a:p>
          <a:p>
            <a:endParaRPr lang="fr-FR" dirty="0"/>
          </a:p>
        </p:txBody>
      </p:sp>
      <p:sp>
        <p:nvSpPr>
          <p:cNvPr id="4" name="Titre 1"/>
          <p:cNvSpPr>
            <a:spLocks noGrp="1"/>
          </p:cNvSpPr>
          <p:nvPr>
            <p:ph type="title"/>
          </p:nvPr>
        </p:nvSpPr>
        <p:spPr>
          <a:xfrm>
            <a:off x="1981200" y="2790056"/>
            <a:ext cx="8229600" cy="1143000"/>
          </a:xfrm>
        </p:spPr>
        <p:txBody>
          <a:bodyPr>
            <a:normAutofit fontScale="90000"/>
          </a:bodyPr>
          <a:lstStyle/>
          <a:p>
            <a:r>
              <a:rPr lang="en-US" b="1" dirty="0">
                <a:solidFill>
                  <a:srgbClr val="000099"/>
                </a:solidFill>
                <a:latin typeface="+mn-lt"/>
              </a:rPr>
              <a:t>Infections </a:t>
            </a:r>
            <a:r>
              <a:rPr lang="en-US" b="1" dirty="0" err="1">
                <a:solidFill>
                  <a:srgbClr val="000099"/>
                </a:solidFill>
                <a:latin typeface="+mn-lt"/>
              </a:rPr>
              <a:t>opportunistes</a:t>
            </a:r>
            <a:r>
              <a:rPr lang="en-US" b="1" dirty="0">
                <a:solidFill>
                  <a:srgbClr val="000099"/>
                </a:solidFill>
                <a:latin typeface="+mn-lt"/>
              </a:rPr>
              <a:t> et </a:t>
            </a:r>
            <a:r>
              <a:rPr lang="en-US" b="1" dirty="0" err="1">
                <a:solidFill>
                  <a:srgbClr val="000099"/>
                </a:solidFill>
                <a:latin typeface="+mn-lt"/>
              </a:rPr>
              <a:t>fongiques</a:t>
            </a:r>
            <a:br>
              <a:rPr lang="en-US" b="1" dirty="0"/>
            </a:br>
            <a:endParaRPr lang="fr-FR" dirty="0"/>
          </a:p>
        </p:txBody>
      </p:sp>
    </p:spTree>
    <p:extLst>
      <p:ext uri="{BB962C8B-B14F-4D97-AF65-F5344CB8AC3E}">
        <p14:creationId xmlns:p14="http://schemas.microsoft.com/office/powerpoint/2010/main" val="21885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57B8A65B-0208-4652-A4AE-92437EA3B59B}"/>
              </a:ext>
            </a:extLst>
          </p:cNvPr>
          <p:cNvGraphicFramePr/>
          <p:nvPr/>
        </p:nvGraphicFramePr>
        <p:xfrm>
          <a:off x="1991544" y="1052736"/>
          <a:ext cx="8208912"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6">
            <a:extLst>
              <a:ext uri="{FF2B5EF4-FFF2-40B4-BE49-F238E27FC236}">
                <a16:creationId xmlns:a16="http://schemas.microsoft.com/office/drawing/2014/main" id="{AFE6A03E-BD9D-4AF2-9156-826ACE12569E}"/>
              </a:ext>
            </a:extLst>
          </p:cNvPr>
          <p:cNvSpPr txBox="1">
            <a:spLocks noChangeArrowheads="1"/>
          </p:cNvSpPr>
          <p:nvPr/>
        </p:nvSpPr>
        <p:spPr bwMode="auto">
          <a:xfrm>
            <a:off x="4727575" y="6488113"/>
            <a:ext cx="3610091" cy="307777"/>
          </a:xfrm>
          <a:prstGeom prst="rect">
            <a:avLst/>
          </a:prstGeom>
          <a:noFill/>
          <a:ln w="9525">
            <a:noFill/>
            <a:miter lim="800000"/>
            <a:headEnd/>
            <a:tailEnd/>
          </a:ln>
        </p:spPr>
        <p:txBody>
          <a:bodyPr wrap="none">
            <a:spAutoFit/>
          </a:bodyPr>
          <a:lstStyle/>
          <a:p>
            <a:pPr eaLnBrk="1" hangingPunct="1">
              <a:defRPr/>
            </a:pPr>
            <a:r>
              <a:rPr lang="fr-FR" sz="1400" i="1" dirty="0">
                <a:latin typeface="Garamond" panose="02020404030301010803" pitchFamily="18" charset="0"/>
              </a:rPr>
              <a:t>Salmon-</a:t>
            </a:r>
            <a:r>
              <a:rPr lang="fr-FR" sz="1400" i="1" dirty="0" err="1">
                <a:latin typeface="Garamond" panose="02020404030301010803" pitchFamily="18" charset="0"/>
              </a:rPr>
              <a:t>Ceron</a:t>
            </a:r>
            <a:r>
              <a:rPr lang="fr-FR" sz="1400" i="1" dirty="0">
                <a:latin typeface="Garamond" panose="02020404030301010803" pitchFamily="18" charset="0"/>
              </a:rPr>
              <a:t>  D., Ann </a:t>
            </a:r>
            <a:r>
              <a:rPr lang="fr-FR" sz="1400" i="1" dirty="0" err="1">
                <a:latin typeface="Garamond" panose="02020404030301010803" pitchFamily="18" charset="0"/>
              </a:rPr>
              <a:t>Rheum</a:t>
            </a:r>
            <a:r>
              <a:rPr lang="fr-FR" sz="1400" i="1" dirty="0">
                <a:latin typeface="Garamond" panose="02020404030301010803" pitchFamily="18" charset="0"/>
              </a:rPr>
              <a:t> Dis. 2011 70:616-23.</a:t>
            </a:r>
            <a:endParaRPr lang="fr-FR" sz="1400" i="1" dirty="0">
              <a:solidFill>
                <a:schemeClr val="accent1">
                  <a:lumMod val="60000"/>
                  <a:lumOff val="4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FE43E13A-2D25-4215-964D-477F587F66C1}"/>
              </a:ext>
            </a:extLst>
          </p:cNvPr>
          <p:cNvSpPr>
            <a:spLocks noGrp="1" noChangeArrowheads="1"/>
          </p:cNvSpPr>
          <p:nvPr/>
        </p:nvSpPr>
        <p:spPr>
          <a:xfrm>
            <a:off x="1847528" y="116632"/>
            <a:ext cx="8352928" cy="1512168"/>
          </a:xfrm>
          <a:prstGeom prst="rect">
            <a:avLst/>
          </a:prstGeom>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defRPr/>
            </a:pPr>
            <a:r>
              <a:rPr lang="fr-FR" sz="3200" b="1" dirty="0">
                <a:solidFill>
                  <a:srgbClr val="000099"/>
                </a:solidFill>
                <a:effectLst>
                  <a:outerShdw blurRad="38100" dist="38100" dir="2700000" algn="tl">
                    <a:srgbClr val="C0C0C0"/>
                  </a:outerShdw>
                </a:effectLst>
                <a:latin typeface="Arial" pitchFamily="34" charset="0"/>
                <a:cs typeface="Arial" pitchFamily="34" charset="0"/>
              </a:rPr>
              <a:t>Infections opportunistes et anti TNF : observatoire RATIO (n=134)</a:t>
            </a:r>
            <a:endParaRPr lang="fr-FR" sz="3200" b="1" i="1" dirty="0">
              <a:solidFill>
                <a:srgbClr val="000099"/>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3040049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3">
            <a:extLst>
              <a:ext uri="{FF2B5EF4-FFF2-40B4-BE49-F238E27FC236}">
                <a16:creationId xmlns:a16="http://schemas.microsoft.com/office/drawing/2014/main" id="{394E1473-7698-4B60-ABD6-68395BFD02DE}"/>
              </a:ext>
            </a:extLst>
          </p:cNvPr>
          <p:cNvSpPr>
            <a:spLocks noGrp="1"/>
          </p:cNvSpPr>
          <p:nvPr>
            <p:ph type="title" idx="4294967295"/>
          </p:nvPr>
        </p:nvSpPr>
        <p:spPr>
          <a:xfrm>
            <a:off x="435005" y="285750"/>
            <a:ext cx="10875145" cy="1143000"/>
          </a:xfrm>
        </p:spPr>
        <p:txBody>
          <a:bodyPr>
            <a:noAutofit/>
          </a:bodyPr>
          <a:lstStyle/>
          <a:p>
            <a:pPr eaLnBrk="1" hangingPunct="1">
              <a:defRPr/>
            </a:pPr>
            <a:r>
              <a:rPr lang="fr-FR" sz="3600" b="1" dirty="0">
                <a:solidFill>
                  <a:srgbClr val="000099"/>
                </a:solidFill>
                <a:latin typeface="Arial" pitchFamily="34" charset="0"/>
                <a:cs typeface="Arial" pitchFamily="34" charset="0"/>
              </a:rPr>
              <a:t>Facteurs de risque d’infections sous anti TNF</a:t>
            </a:r>
          </a:p>
        </p:txBody>
      </p:sp>
      <p:sp>
        <p:nvSpPr>
          <p:cNvPr id="39940" name="ZoneTexte 6">
            <a:extLst>
              <a:ext uri="{FF2B5EF4-FFF2-40B4-BE49-F238E27FC236}">
                <a16:creationId xmlns:a16="http://schemas.microsoft.com/office/drawing/2014/main" id="{AB65061C-CB58-4ACD-90F0-E06B057544F0}"/>
              </a:ext>
            </a:extLst>
          </p:cNvPr>
          <p:cNvSpPr txBox="1">
            <a:spLocks noChangeArrowheads="1"/>
          </p:cNvSpPr>
          <p:nvPr/>
        </p:nvSpPr>
        <p:spPr bwMode="auto">
          <a:xfrm>
            <a:off x="4727575" y="6488113"/>
            <a:ext cx="3610091" cy="307777"/>
          </a:xfrm>
          <a:prstGeom prst="rect">
            <a:avLst/>
          </a:prstGeom>
          <a:noFill/>
          <a:ln w="9525">
            <a:noFill/>
            <a:miter lim="800000"/>
            <a:headEnd/>
            <a:tailEnd/>
          </a:ln>
        </p:spPr>
        <p:txBody>
          <a:bodyPr wrap="none">
            <a:spAutoFit/>
          </a:bodyPr>
          <a:lstStyle/>
          <a:p>
            <a:pPr eaLnBrk="1" hangingPunct="1">
              <a:defRPr/>
            </a:pPr>
            <a:r>
              <a:rPr lang="fr-FR" sz="1400" i="1" dirty="0">
                <a:latin typeface="Garamond" panose="02020404030301010803" pitchFamily="18" charset="0"/>
              </a:rPr>
              <a:t>Salmon-</a:t>
            </a:r>
            <a:r>
              <a:rPr lang="fr-FR" sz="1400" i="1" dirty="0" err="1">
                <a:latin typeface="Garamond" panose="02020404030301010803" pitchFamily="18" charset="0"/>
              </a:rPr>
              <a:t>Ceron</a:t>
            </a:r>
            <a:r>
              <a:rPr lang="fr-FR" sz="1400" i="1" dirty="0">
                <a:latin typeface="Garamond" panose="02020404030301010803" pitchFamily="18" charset="0"/>
              </a:rPr>
              <a:t>  D., Ann </a:t>
            </a:r>
            <a:r>
              <a:rPr lang="fr-FR" sz="1400" i="1" dirty="0" err="1">
                <a:latin typeface="Garamond" panose="02020404030301010803" pitchFamily="18" charset="0"/>
              </a:rPr>
              <a:t>Rheum</a:t>
            </a:r>
            <a:r>
              <a:rPr lang="fr-FR" sz="1400" i="1" dirty="0">
                <a:latin typeface="Garamond" panose="02020404030301010803" pitchFamily="18" charset="0"/>
              </a:rPr>
              <a:t> Dis. 2011 70:616-23.</a:t>
            </a:r>
            <a:endParaRPr lang="fr-FR" sz="1400" i="1" dirty="0">
              <a:solidFill>
                <a:schemeClr val="accent1">
                  <a:lumMod val="60000"/>
                  <a:lumOff val="40000"/>
                </a:schemeClr>
              </a:solidFill>
              <a:latin typeface="Garamond" panose="02020404030301010803" pitchFamily="18" charset="0"/>
            </a:endParaRPr>
          </a:p>
        </p:txBody>
      </p:sp>
      <p:pic>
        <p:nvPicPr>
          <p:cNvPr id="56325" name="Image 3">
            <a:extLst>
              <a:ext uri="{FF2B5EF4-FFF2-40B4-BE49-F238E27FC236}">
                <a16:creationId xmlns:a16="http://schemas.microsoft.com/office/drawing/2014/main" id="{45EC05AD-CC01-4789-86A5-CF69D4657937}"/>
              </a:ext>
            </a:extLst>
          </p:cNvPr>
          <p:cNvPicPr>
            <a:picLocks noChangeAspect="1"/>
          </p:cNvPicPr>
          <p:nvPr/>
        </p:nvPicPr>
        <p:blipFill>
          <a:blip r:embed="rId2">
            <a:extLst>
              <a:ext uri="{28A0092B-C50C-407E-A947-70E740481C1C}">
                <a14:useLocalDpi xmlns:a14="http://schemas.microsoft.com/office/drawing/2010/main" val="0"/>
              </a:ext>
            </a:extLst>
          </a:blip>
          <a:srcRect b="10030"/>
          <a:stretch>
            <a:fillRect/>
          </a:stretch>
        </p:blipFill>
        <p:spPr bwMode="auto">
          <a:xfrm>
            <a:off x="2024064" y="2348880"/>
            <a:ext cx="7959725" cy="405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85AD84F6-7117-44D6-B011-38F3BE078982}"/>
              </a:ext>
            </a:extLst>
          </p:cNvPr>
          <p:cNvSpPr>
            <a:spLocks noGrp="1" noChangeArrowheads="1"/>
          </p:cNvSpPr>
          <p:nvPr>
            <p:ph idx="4294967295"/>
          </p:nvPr>
        </p:nvSpPr>
        <p:spPr bwMode="auto">
          <a:xfrm>
            <a:off x="1703513" y="1484784"/>
            <a:ext cx="89644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b="1" dirty="0">
                <a:solidFill>
                  <a:srgbClr val="FF0000"/>
                </a:solidFill>
                <a:latin typeface="+mn-lt"/>
                <a:ea typeface="MS PGothic" panose="020B0600070205080204" pitchFamily="34" charset="-128"/>
              </a:rPr>
              <a:t>Le type d’anti TNF, la corticothérapie</a:t>
            </a:r>
          </a:p>
        </p:txBody>
      </p:sp>
    </p:spTree>
    <p:extLst>
      <p:ext uri="{BB962C8B-B14F-4D97-AF65-F5344CB8AC3E}">
        <p14:creationId xmlns:p14="http://schemas.microsoft.com/office/powerpoint/2010/main" val="3118365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71FC3-F298-4185-84C0-979A4B0EA723}"/>
              </a:ext>
            </a:extLst>
          </p:cNvPr>
          <p:cNvSpPr>
            <a:spLocks noGrp="1"/>
          </p:cNvSpPr>
          <p:nvPr>
            <p:ph type="title"/>
          </p:nvPr>
        </p:nvSpPr>
        <p:spPr/>
        <p:txBody>
          <a:bodyPr/>
          <a:lstStyle/>
          <a:p>
            <a:r>
              <a:rPr lang="fr-FR" b="1" dirty="0">
                <a:solidFill>
                  <a:srgbClr val="000099"/>
                </a:solidFill>
                <a:latin typeface="+mn-lt"/>
              </a:rPr>
              <a:t>Pneumocystose sous rituximab</a:t>
            </a:r>
          </a:p>
        </p:txBody>
      </p:sp>
      <p:sp>
        <p:nvSpPr>
          <p:cNvPr id="3" name="Espace réservé du contenu 2">
            <a:extLst>
              <a:ext uri="{FF2B5EF4-FFF2-40B4-BE49-F238E27FC236}">
                <a16:creationId xmlns:a16="http://schemas.microsoft.com/office/drawing/2014/main" id="{538F4F25-ADCE-400E-86C0-395C5D3E0348}"/>
              </a:ext>
            </a:extLst>
          </p:cNvPr>
          <p:cNvSpPr>
            <a:spLocks noGrp="1"/>
          </p:cNvSpPr>
          <p:nvPr>
            <p:ph idx="1"/>
          </p:nvPr>
        </p:nvSpPr>
        <p:spPr/>
        <p:txBody>
          <a:bodyPr/>
          <a:lstStyle/>
          <a:p>
            <a:r>
              <a:rPr lang="en-US" dirty="0" err="1"/>
              <a:t>Risque</a:t>
            </a:r>
            <a:r>
              <a:rPr lang="en-US" dirty="0"/>
              <a:t> de PCP plus </a:t>
            </a:r>
            <a:r>
              <a:rPr lang="en-US" dirty="0" err="1"/>
              <a:t>fréquent</a:t>
            </a:r>
            <a:r>
              <a:rPr lang="en-US" dirty="0"/>
              <a:t> sous rituximab que sous anti TNF (</a:t>
            </a:r>
            <a:r>
              <a:rPr lang="en-US" dirty="0" err="1"/>
              <a:t>aHR</a:t>
            </a:r>
            <a:r>
              <a:rPr lang="en-US" dirty="0"/>
              <a:t> = 3.2, 95% CI: 1.4, 7.5) </a:t>
            </a:r>
            <a:r>
              <a:rPr lang="en-US" baseline="30000" dirty="0"/>
              <a:t>1</a:t>
            </a:r>
            <a:r>
              <a:rPr lang="en-US" dirty="0"/>
              <a:t>.</a:t>
            </a:r>
          </a:p>
          <a:p>
            <a:endParaRPr lang="fr-FR" dirty="0"/>
          </a:p>
          <a:p>
            <a:r>
              <a:rPr lang="en-US" dirty="0"/>
              <a:t>Série de 11 patients VIH- </a:t>
            </a:r>
            <a:r>
              <a:rPr lang="en-US" dirty="0" err="1"/>
              <a:t>ayant</a:t>
            </a:r>
            <a:r>
              <a:rPr lang="en-US" dirty="0"/>
              <a:t> </a:t>
            </a:r>
            <a:r>
              <a:rPr lang="en-US" dirty="0" err="1"/>
              <a:t>maladie</a:t>
            </a:r>
            <a:r>
              <a:rPr lang="en-US" dirty="0"/>
              <a:t> auto immune 2005 et 2015 </a:t>
            </a:r>
            <a:r>
              <a:rPr lang="en-US" baseline="30000" dirty="0"/>
              <a:t>2</a:t>
            </a:r>
          </a:p>
          <a:p>
            <a:pPr lvl="1"/>
            <a:r>
              <a:rPr lang="en-US" dirty="0"/>
              <a:t>Moy CD4 : 487 (84-2440)/mm3</a:t>
            </a:r>
          </a:p>
          <a:p>
            <a:pPr lvl="1"/>
            <a:r>
              <a:rPr lang="en-US" dirty="0" err="1"/>
              <a:t>Corticoides</a:t>
            </a:r>
            <a:r>
              <a:rPr lang="en-US" dirty="0"/>
              <a:t> &gt; 20 mg/j : 91%</a:t>
            </a:r>
          </a:p>
          <a:p>
            <a:pPr lvl="1"/>
            <a:r>
              <a:rPr lang="en-US" dirty="0"/>
              <a:t>Admission reanimation : 45%</a:t>
            </a:r>
          </a:p>
          <a:p>
            <a:pPr marL="457200" lvl="1" indent="0">
              <a:buNone/>
            </a:pPr>
            <a:endParaRPr lang="en-US" dirty="0"/>
          </a:p>
        </p:txBody>
      </p:sp>
      <p:sp>
        <p:nvSpPr>
          <p:cNvPr id="4" name="Rectangle 3">
            <a:extLst>
              <a:ext uri="{FF2B5EF4-FFF2-40B4-BE49-F238E27FC236}">
                <a16:creationId xmlns:a16="http://schemas.microsoft.com/office/drawing/2014/main" id="{9719B54D-CCC6-4A43-AC58-4ADBD97320D6}"/>
              </a:ext>
            </a:extLst>
          </p:cNvPr>
          <p:cNvSpPr/>
          <p:nvPr/>
        </p:nvSpPr>
        <p:spPr>
          <a:xfrm>
            <a:off x="461639" y="6365396"/>
            <a:ext cx="11487705" cy="307777"/>
          </a:xfrm>
          <a:prstGeom prst="rect">
            <a:avLst/>
          </a:prstGeom>
        </p:spPr>
        <p:txBody>
          <a:bodyPr wrap="square">
            <a:spAutoFit/>
          </a:bodyPr>
          <a:lstStyle/>
          <a:p>
            <a:r>
              <a:rPr lang="en-US" sz="1400" i="1" dirty="0">
                <a:latin typeface="Garamond" panose="02020404030301010803" pitchFamily="18" charset="0"/>
                <a:ea typeface="Calibri" panose="020F0502020204030204" pitchFamily="34" charset="0"/>
                <a:cs typeface="Times New Roman" panose="02020603050405020304" pitchFamily="18" charset="0"/>
              </a:rPr>
              <a:t>1- Rutherford AI. Rheumatology (Oxford). 2018 Jun 1;57(6):997-1001. 2- Alexandre K, Eur J Int Med. 2018 ; 50: 23-24. </a:t>
            </a:r>
            <a:endParaRPr lang="fr-FR" sz="1400" i="1" dirty="0">
              <a:latin typeface="Garamond" panose="02020404030301010803" pitchFamily="18" charset="0"/>
            </a:endParaRPr>
          </a:p>
        </p:txBody>
      </p:sp>
    </p:spTree>
    <p:extLst>
      <p:ext uri="{BB962C8B-B14F-4D97-AF65-F5344CB8AC3E}">
        <p14:creationId xmlns:p14="http://schemas.microsoft.com/office/powerpoint/2010/main" val="26241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7BB0F-CD11-4811-B015-D3EE5E87123F}"/>
              </a:ext>
            </a:extLst>
          </p:cNvPr>
          <p:cNvSpPr>
            <a:spLocks noGrp="1"/>
          </p:cNvSpPr>
          <p:nvPr>
            <p:ph type="title"/>
          </p:nvPr>
        </p:nvSpPr>
        <p:spPr>
          <a:xfrm>
            <a:off x="1524000" y="274638"/>
            <a:ext cx="8686800" cy="1143000"/>
          </a:xfrm>
        </p:spPr>
        <p:txBody>
          <a:bodyPr>
            <a:noAutofit/>
          </a:bodyPr>
          <a:lstStyle/>
          <a:p>
            <a:pPr algn="ctr"/>
            <a:r>
              <a:rPr lang="fr-FR" b="1" dirty="0">
                <a:solidFill>
                  <a:srgbClr val="000099"/>
                </a:solidFill>
                <a:latin typeface="+mn-lt"/>
              </a:rPr>
              <a:t>Immunomodulateurs dans les maladies auto immunes</a:t>
            </a:r>
          </a:p>
        </p:txBody>
      </p:sp>
      <p:sp>
        <p:nvSpPr>
          <p:cNvPr id="3" name="Espace réservé du contenu 2">
            <a:extLst>
              <a:ext uri="{FF2B5EF4-FFF2-40B4-BE49-F238E27FC236}">
                <a16:creationId xmlns:a16="http://schemas.microsoft.com/office/drawing/2014/main" id="{8B2D159C-A26A-4AC8-9D60-99D59C8C6CC6}"/>
              </a:ext>
            </a:extLst>
          </p:cNvPr>
          <p:cNvSpPr>
            <a:spLocks noGrp="1"/>
          </p:cNvSpPr>
          <p:nvPr>
            <p:ph idx="1"/>
          </p:nvPr>
        </p:nvSpPr>
        <p:spPr>
          <a:xfrm>
            <a:off x="870011" y="1825625"/>
            <a:ext cx="9916357" cy="4627711"/>
          </a:xfrm>
        </p:spPr>
        <p:txBody>
          <a:bodyPr>
            <a:normAutofit/>
          </a:bodyPr>
          <a:lstStyle/>
          <a:p>
            <a:pPr>
              <a:defRPr/>
            </a:pPr>
            <a:r>
              <a:rPr lang="fr-FR" sz="2400" dirty="0" err="1">
                <a:latin typeface="Calibri" pitchFamily="34" charset="0"/>
                <a:cs typeface="Arial" pitchFamily="34" charset="0"/>
              </a:rPr>
              <a:t>Ac</a:t>
            </a:r>
            <a:r>
              <a:rPr lang="fr-FR" sz="2400" dirty="0">
                <a:latin typeface="Calibri" pitchFamily="34" charset="0"/>
                <a:cs typeface="Arial" pitchFamily="34" charset="0"/>
              </a:rPr>
              <a:t> monoclonaux  anti cytokines, analogues/</a:t>
            </a:r>
            <a:r>
              <a:rPr lang="fr-FR" sz="2400" dirty="0" err="1">
                <a:latin typeface="Calibri" pitchFamily="34" charset="0"/>
                <a:cs typeface="Arial" pitchFamily="34" charset="0"/>
              </a:rPr>
              <a:t>antagonsites</a:t>
            </a:r>
            <a:r>
              <a:rPr lang="fr-FR" sz="2400" dirty="0">
                <a:latin typeface="Calibri" pitchFamily="34" charset="0"/>
                <a:cs typeface="Arial" pitchFamily="34" charset="0"/>
              </a:rPr>
              <a:t> récepteurs de surface des cellules..</a:t>
            </a:r>
          </a:p>
          <a:p>
            <a:pPr marL="0" indent="0">
              <a:buNone/>
              <a:defRPr/>
            </a:pPr>
            <a:endParaRPr lang="fr-FR" sz="2400" dirty="0">
              <a:latin typeface="Calibri" pitchFamily="34" charset="0"/>
              <a:cs typeface="Arial" pitchFamily="34" charset="0"/>
            </a:endParaRPr>
          </a:p>
          <a:p>
            <a:pPr>
              <a:defRPr/>
            </a:pPr>
            <a:r>
              <a:rPr lang="fr-FR" sz="2400" dirty="0">
                <a:latin typeface="Calibri" pitchFamily="34" charset="0"/>
                <a:cs typeface="Arial" pitchFamily="34" charset="0"/>
              </a:rPr>
              <a:t>Inhibition des réponses immunes  innées ou adaptatives, impliquées dans la pathogénie de ces maladies. </a:t>
            </a:r>
          </a:p>
          <a:p>
            <a:pPr>
              <a:buFont typeface="Wingdings" panose="05000000000000000000" pitchFamily="2" charset="2"/>
              <a:buNone/>
              <a:defRPr/>
            </a:pPr>
            <a:endParaRPr lang="fr-FR" sz="2400" dirty="0">
              <a:latin typeface="Calibri" pitchFamily="34" charset="0"/>
              <a:cs typeface="Arial" pitchFamily="34" charset="0"/>
            </a:endParaRPr>
          </a:p>
          <a:p>
            <a:pPr>
              <a:defRPr/>
            </a:pPr>
            <a:r>
              <a:rPr lang="fr-FR" sz="2400" dirty="0">
                <a:latin typeface="Calibri" pitchFamily="34" charset="0"/>
                <a:cs typeface="Arial" pitchFamily="34" charset="0"/>
              </a:rPr>
              <a:t>Liaison très forte et spécifique à l’antigène, longue demi-vie dans l’organisme.</a:t>
            </a:r>
          </a:p>
          <a:p>
            <a:pPr>
              <a:defRPr/>
            </a:pPr>
            <a:endParaRPr lang="fr-FR" sz="2400" dirty="0">
              <a:latin typeface="Calibri" pitchFamily="34" charset="0"/>
              <a:cs typeface="Arial" pitchFamily="34" charset="0"/>
            </a:endParaRPr>
          </a:p>
          <a:p>
            <a:pPr>
              <a:defRPr/>
            </a:pPr>
            <a:r>
              <a:rPr lang="fr-FR" sz="2400" dirty="0">
                <a:latin typeface="Calibri" pitchFamily="34" charset="0"/>
                <a:cs typeface="Arial" pitchFamily="34" charset="0"/>
              </a:rPr>
              <a:t>Nombreuses indications : rhumatismes inflammatoires, psoriasis, MICI, </a:t>
            </a:r>
            <a:r>
              <a:rPr lang="fr-FR" sz="2400" dirty="0" err="1">
                <a:latin typeface="Calibri" pitchFamily="34" charset="0"/>
                <a:cs typeface="Arial" pitchFamily="34" charset="0"/>
              </a:rPr>
              <a:t>Behcet</a:t>
            </a:r>
            <a:r>
              <a:rPr lang="fr-FR" sz="2400" dirty="0">
                <a:latin typeface="Calibri" pitchFamily="34" charset="0"/>
                <a:cs typeface="Arial" pitchFamily="34" charset="0"/>
              </a:rPr>
              <a:t>, SEP, uvéites, </a:t>
            </a:r>
            <a:r>
              <a:rPr lang="fr-FR" sz="2400" dirty="0" err="1">
                <a:latin typeface="Calibri" pitchFamily="34" charset="0"/>
                <a:cs typeface="Arial" pitchFamily="34" charset="0"/>
              </a:rPr>
              <a:t>myasthènie</a:t>
            </a:r>
            <a:r>
              <a:rPr lang="fr-FR" sz="2400" dirty="0">
                <a:latin typeface="Calibri" pitchFamily="34" charset="0"/>
                <a:cs typeface="Arial" pitchFamily="34" charset="0"/>
              </a:rPr>
              <a:t> sévère …</a:t>
            </a:r>
            <a:endParaRPr lang="fr-FR" sz="2400" dirty="0"/>
          </a:p>
        </p:txBody>
      </p:sp>
    </p:spTree>
    <p:extLst>
      <p:ext uri="{BB962C8B-B14F-4D97-AF65-F5344CB8AC3E}">
        <p14:creationId xmlns:p14="http://schemas.microsoft.com/office/powerpoint/2010/main" val="3671055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3">
            <a:extLst>
              <a:ext uri="{FF2B5EF4-FFF2-40B4-BE49-F238E27FC236}">
                <a16:creationId xmlns:a16="http://schemas.microsoft.com/office/drawing/2014/main" id="{617D931C-FC58-4865-93F5-C359ED433479}"/>
              </a:ext>
            </a:extLst>
          </p:cNvPr>
          <p:cNvSpPr>
            <a:spLocks noGrp="1"/>
          </p:cNvSpPr>
          <p:nvPr>
            <p:ph type="title" idx="4294967295"/>
          </p:nvPr>
        </p:nvSpPr>
        <p:spPr>
          <a:xfrm>
            <a:off x="15240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fr-FR" altLang="fr-FR" b="1" dirty="0">
                <a:solidFill>
                  <a:srgbClr val="000099"/>
                </a:solidFill>
                <a:latin typeface="+mn-lt"/>
                <a:cs typeface="Arial" panose="020B0604020202020204" pitchFamily="34" charset="0"/>
              </a:rPr>
              <a:t>Histoplasmose et anti </a:t>
            </a:r>
            <a:r>
              <a:rPr lang="fr-FR" altLang="fr-FR" b="1" dirty="0" err="1">
                <a:solidFill>
                  <a:srgbClr val="000099"/>
                </a:solidFill>
                <a:latin typeface="+mn-lt"/>
                <a:cs typeface="Arial" panose="020B0604020202020204" pitchFamily="34" charset="0"/>
              </a:rPr>
              <a:t>TNF</a:t>
            </a:r>
            <a:r>
              <a:rPr lang="fr-FR" altLang="fr-FR" b="1" dirty="0" err="1">
                <a:solidFill>
                  <a:srgbClr val="000099"/>
                </a:solidFill>
                <a:latin typeface="Symbol" panose="05050102010706020507" pitchFamily="18" charset="2"/>
                <a:cs typeface="Arial" panose="020B0604020202020204" pitchFamily="34" charset="0"/>
              </a:rPr>
              <a:t>a</a:t>
            </a:r>
            <a:endParaRPr lang="fr-FR" altLang="fr-FR" b="1" dirty="0">
              <a:solidFill>
                <a:srgbClr val="000099"/>
              </a:solidFill>
              <a:latin typeface="Symbol" panose="05050102010706020507" pitchFamily="18" charset="2"/>
              <a:cs typeface="Arial" panose="020B0604020202020204" pitchFamily="34" charset="0"/>
            </a:endParaRPr>
          </a:p>
        </p:txBody>
      </p:sp>
      <p:sp>
        <p:nvSpPr>
          <p:cNvPr id="37891" name="Espace réservé du contenu 5">
            <a:extLst>
              <a:ext uri="{FF2B5EF4-FFF2-40B4-BE49-F238E27FC236}">
                <a16:creationId xmlns:a16="http://schemas.microsoft.com/office/drawing/2014/main" id="{9DD9F1B4-6A81-4900-9FF1-D0F17DC446CE}"/>
              </a:ext>
            </a:extLst>
          </p:cNvPr>
          <p:cNvSpPr>
            <a:spLocks noGrp="1"/>
          </p:cNvSpPr>
          <p:nvPr>
            <p:ph idx="4294967295"/>
          </p:nvPr>
        </p:nvSpPr>
        <p:spPr>
          <a:xfrm>
            <a:off x="861136" y="2015229"/>
            <a:ext cx="9383695" cy="4105183"/>
          </a:xfrm>
        </p:spPr>
        <p:txBody>
          <a:bodyPr>
            <a:normAutofit/>
          </a:bodyPr>
          <a:lstStyle/>
          <a:p>
            <a:pPr marL="0" indent="0">
              <a:buNone/>
              <a:defRPr/>
            </a:pPr>
            <a:endParaRPr lang="fr-FR" sz="2400" dirty="0">
              <a:latin typeface="Arial" pitchFamily="34" charset="0"/>
              <a:cs typeface="Arial" pitchFamily="34" charset="0"/>
            </a:endParaRPr>
          </a:p>
          <a:p>
            <a:pPr lvl="1">
              <a:defRPr/>
            </a:pPr>
            <a:r>
              <a:rPr lang="fr-FR" dirty="0">
                <a:cs typeface="Arial" pitchFamily="34" charset="0"/>
              </a:rPr>
              <a:t>Infliximab  dans 67% des cas</a:t>
            </a:r>
          </a:p>
          <a:p>
            <a:pPr lvl="1">
              <a:defRPr/>
            </a:pPr>
            <a:r>
              <a:rPr lang="fr-FR" dirty="0">
                <a:cs typeface="Arial" pitchFamily="34" charset="0"/>
              </a:rPr>
              <a:t>Atteinte pulmonaire prédominante</a:t>
            </a:r>
          </a:p>
          <a:p>
            <a:pPr lvl="1">
              <a:defRPr/>
            </a:pPr>
            <a:r>
              <a:rPr lang="fr-FR" dirty="0">
                <a:cs typeface="Arial" pitchFamily="34" charset="0"/>
              </a:rPr>
              <a:t>Manifestations inhabituelles (cutanée, articulaire)</a:t>
            </a:r>
          </a:p>
          <a:p>
            <a:pPr lvl="1">
              <a:defRPr/>
            </a:pPr>
            <a:r>
              <a:rPr lang="fr-FR" dirty="0">
                <a:cs typeface="Arial" pitchFamily="34" charset="0"/>
              </a:rPr>
              <a:t>Principal facteur de risque de dissémination : corticoïdes RR x 3,9</a:t>
            </a:r>
          </a:p>
          <a:p>
            <a:pPr lvl="1">
              <a:defRPr/>
            </a:pPr>
            <a:r>
              <a:rPr lang="fr-FR" dirty="0">
                <a:cs typeface="Arial" pitchFamily="34" charset="0"/>
              </a:rPr>
              <a:t>Traitement prolongé 12 mois </a:t>
            </a:r>
          </a:p>
          <a:p>
            <a:pPr lvl="1">
              <a:defRPr/>
            </a:pPr>
            <a:r>
              <a:rPr lang="fr-FR" dirty="0">
                <a:cs typeface="Arial" pitchFamily="34" charset="0"/>
              </a:rPr>
              <a:t>Taux de mortalité : 3,2%</a:t>
            </a:r>
          </a:p>
          <a:p>
            <a:pPr lvl="1">
              <a:defRPr/>
            </a:pPr>
            <a:r>
              <a:rPr lang="fr-FR" dirty="0">
                <a:cs typeface="Arial" pitchFamily="34" charset="0"/>
              </a:rPr>
              <a:t>Reprise des anti TNF dans 33% des cas (1 seule rechute)</a:t>
            </a:r>
          </a:p>
        </p:txBody>
      </p:sp>
      <p:sp>
        <p:nvSpPr>
          <p:cNvPr id="55300" name="ZoneTexte 6">
            <a:extLst>
              <a:ext uri="{FF2B5EF4-FFF2-40B4-BE49-F238E27FC236}">
                <a16:creationId xmlns:a16="http://schemas.microsoft.com/office/drawing/2014/main" id="{77CCEE1F-A035-4564-A51D-AEADEA150781}"/>
              </a:ext>
            </a:extLst>
          </p:cNvPr>
          <p:cNvSpPr txBox="1">
            <a:spLocks noChangeArrowheads="1"/>
          </p:cNvSpPr>
          <p:nvPr/>
        </p:nvSpPr>
        <p:spPr bwMode="auto">
          <a:xfrm>
            <a:off x="399495" y="6143626"/>
            <a:ext cx="114166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fr-FR" altLang="fr-FR" sz="1400" i="1" dirty="0" err="1"/>
              <a:t>Vergidis</a:t>
            </a:r>
            <a:r>
              <a:rPr lang="fr-FR" altLang="fr-FR" sz="1400" i="1" dirty="0"/>
              <a:t> P. </a:t>
            </a:r>
            <a:r>
              <a:rPr lang="fr-FR" altLang="fr-FR" sz="1400" i="1" dirty="0" err="1"/>
              <a:t>Histoplasmosis</a:t>
            </a:r>
            <a:r>
              <a:rPr lang="fr-FR" altLang="fr-FR" sz="1400" i="1" dirty="0"/>
              <a:t> </a:t>
            </a:r>
            <a:r>
              <a:rPr lang="fr-FR" altLang="fr-FR" sz="1400" i="1" dirty="0" err="1"/>
              <a:t>Complicating</a:t>
            </a:r>
            <a:r>
              <a:rPr lang="fr-FR" altLang="fr-FR" sz="1400" i="1" dirty="0"/>
              <a:t> </a:t>
            </a:r>
            <a:r>
              <a:rPr lang="fr-FR" altLang="fr-FR" sz="1400" i="1" dirty="0" err="1"/>
              <a:t>Tumor</a:t>
            </a:r>
            <a:r>
              <a:rPr lang="fr-FR" altLang="fr-FR" sz="1400" i="1" dirty="0"/>
              <a:t> </a:t>
            </a:r>
            <a:r>
              <a:rPr lang="fr-FR" altLang="fr-FR" sz="1400" i="1" dirty="0" err="1"/>
              <a:t>Necrosis</a:t>
            </a:r>
            <a:r>
              <a:rPr lang="fr-FR" altLang="fr-FR" sz="1400" i="1" dirty="0"/>
              <a:t> Factor-</a:t>
            </a:r>
            <a:r>
              <a:rPr lang="el-GR" altLang="fr-FR" sz="1400" i="1" dirty="0"/>
              <a:t>α </a:t>
            </a:r>
            <a:r>
              <a:rPr lang="fr-FR" altLang="fr-FR" sz="1400" i="1" dirty="0" err="1"/>
              <a:t>Blocker</a:t>
            </a:r>
            <a:r>
              <a:rPr lang="fr-FR" altLang="fr-FR" sz="1400" i="1" dirty="0"/>
              <a:t> </a:t>
            </a:r>
            <a:r>
              <a:rPr lang="fr-FR" altLang="fr-FR" sz="1400" i="1" dirty="0" err="1"/>
              <a:t>Therapy</a:t>
            </a:r>
            <a:r>
              <a:rPr lang="fr-FR" altLang="fr-FR" sz="1400" i="1" dirty="0"/>
              <a:t>: A </a:t>
            </a:r>
            <a:r>
              <a:rPr lang="fr-FR" altLang="fr-FR" sz="1400" i="1" dirty="0" err="1"/>
              <a:t>Retrospective</a:t>
            </a:r>
            <a:r>
              <a:rPr lang="fr-FR" altLang="fr-FR" sz="1400" i="1" dirty="0"/>
              <a:t> </a:t>
            </a:r>
            <a:r>
              <a:rPr lang="fr-FR" altLang="fr-FR" sz="1400" i="1" dirty="0" err="1"/>
              <a:t>Analysis</a:t>
            </a:r>
            <a:r>
              <a:rPr lang="fr-FR" altLang="fr-FR" sz="1400" i="1" dirty="0"/>
              <a:t> of 98 Cases Clin Infect Dis. 2015 </a:t>
            </a:r>
            <a:r>
              <a:rPr lang="fr-FR" altLang="fr-FR" sz="1400" i="1" dirty="0" err="1"/>
              <a:t>Aug</a:t>
            </a:r>
            <a:r>
              <a:rPr lang="fr-FR" altLang="fr-FR" sz="1400" i="1" dirty="0"/>
              <a:t> 1;61(3):409-17</a:t>
            </a:r>
          </a:p>
        </p:txBody>
      </p:sp>
      <p:pic>
        <p:nvPicPr>
          <p:cNvPr id="3" name="Image 2" descr="Une image contenant champignon&#10;&#10;Description générée automatiquement">
            <a:extLst>
              <a:ext uri="{FF2B5EF4-FFF2-40B4-BE49-F238E27FC236}">
                <a16:creationId xmlns:a16="http://schemas.microsoft.com/office/drawing/2014/main" id="{D27D4369-69F0-4179-AC7C-31F82CE98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493" y="79899"/>
            <a:ext cx="3158487" cy="2095130"/>
          </a:xfrm>
          <a:prstGeom prst="rect">
            <a:avLst/>
          </a:prstGeom>
        </p:spPr>
      </p:pic>
      <p:sp>
        <p:nvSpPr>
          <p:cNvPr id="7" name="Espace réservé du contenu 5">
            <a:extLst>
              <a:ext uri="{FF2B5EF4-FFF2-40B4-BE49-F238E27FC236}">
                <a16:creationId xmlns:a16="http://schemas.microsoft.com/office/drawing/2014/main" id="{4E3ED4B0-AF1E-4B33-B55C-92B82780CAC7}"/>
              </a:ext>
            </a:extLst>
          </p:cNvPr>
          <p:cNvSpPr txBox="1">
            <a:spLocks/>
          </p:cNvSpPr>
          <p:nvPr/>
        </p:nvSpPr>
        <p:spPr>
          <a:xfrm>
            <a:off x="773838" y="1244352"/>
            <a:ext cx="8023933" cy="797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r-FR" sz="2400" dirty="0">
                <a:latin typeface="Arial" pitchFamily="34" charset="0"/>
                <a:cs typeface="Arial" pitchFamily="34" charset="0"/>
              </a:rPr>
              <a:t>Série de 98 histoplasmoses survenues entre 2000 – 2011 dans 20 centres aux USA.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F9929B7-6BED-4D42-ADEE-C2BC9700F1D8}"/>
              </a:ext>
            </a:extLst>
          </p:cNvPr>
          <p:cNvSpPr>
            <a:spLocks noGrp="1" noChangeArrowheads="1"/>
          </p:cNvSpPr>
          <p:nvPr>
            <p:ph type="title" idx="4294967295"/>
          </p:nvPr>
        </p:nvSpPr>
        <p:spPr>
          <a:xfrm>
            <a:off x="825645" y="304800"/>
            <a:ext cx="11310151" cy="609600"/>
          </a:xfrm>
        </p:spPr>
        <p:txBody>
          <a:bodyPr>
            <a:noAutofit/>
          </a:bodyPr>
          <a:lstStyle/>
          <a:p>
            <a:pPr>
              <a:defRPr/>
            </a:pPr>
            <a:r>
              <a:rPr lang="fr-FR" b="1" dirty="0">
                <a:solidFill>
                  <a:srgbClr val="000099"/>
                </a:solidFill>
                <a:effectLst>
                  <a:outerShdw blurRad="38100" dist="38100" dir="2700000" algn="tl">
                    <a:srgbClr val="C0C0C0"/>
                  </a:outerShdw>
                </a:effectLst>
                <a:latin typeface="+mn-lt"/>
              </a:rPr>
              <a:t>Mycoses cutanéomuqueuses  et anti IL17 au cours du psoriasis en plaque</a:t>
            </a:r>
            <a:endParaRPr lang="fr-FR" b="1" dirty="0">
              <a:solidFill>
                <a:srgbClr val="000099"/>
              </a:solidFill>
              <a:latin typeface="+mn-lt"/>
              <a:cs typeface="Arial" pitchFamily="34" charset="0"/>
            </a:endParaRPr>
          </a:p>
        </p:txBody>
      </p:sp>
      <p:sp>
        <p:nvSpPr>
          <p:cNvPr id="150531" name="Rectangle 3">
            <a:extLst>
              <a:ext uri="{FF2B5EF4-FFF2-40B4-BE49-F238E27FC236}">
                <a16:creationId xmlns:a16="http://schemas.microsoft.com/office/drawing/2014/main" id="{DCEC6B30-BCE1-4660-865E-195CB0900F79}"/>
              </a:ext>
            </a:extLst>
          </p:cNvPr>
          <p:cNvSpPr>
            <a:spLocks noGrp="1" noChangeArrowheads="1"/>
          </p:cNvSpPr>
          <p:nvPr>
            <p:ph type="body" idx="4294967295"/>
          </p:nvPr>
        </p:nvSpPr>
        <p:spPr>
          <a:xfrm>
            <a:off x="275209" y="525277"/>
            <a:ext cx="8167456" cy="6130925"/>
          </a:xfrm>
        </p:spPr>
        <p:txBody>
          <a:bodyPr>
            <a:normAutofit/>
          </a:bodyPr>
          <a:lstStyle/>
          <a:p>
            <a:pPr marL="137160" indent="0">
              <a:buClr>
                <a:schemeClr val="tx1">
                  <a:shade val="95000"/>
                </a:schemeClr>
              </a:buClr>
              <a:buNone/>
              <a:defRPr/>
            </a:pPr>
            <a:endParaRPr lang="fr-FR" sz="2600" dirty="0">
              <a:latin typeface="Calibri" pitchFamily="34" charset="0"/>
              <a:cs typeface="Calibri" pitchFamily="34" charset="0"/>
            </a:endParaRPr>
          </a:p>
          <a:p>
            <a:pPr marL="548640" indent="-411480">
              <a:buClr>
                <a:schemeClr val="tx1">
                  <a:shade val="95000"/>
                </a:schemeClr>
              </a:buClr>
              <a:buNone/>
              <a:defRPr/>
            </a:pPr>
            <a:endParaRPr lang="fr-FR" sz="1100" dirty="0">
              <a:cs typeface="Calibri" pitchFamily="34" charset="0"/>
            </a:endParaRPr>
          </a:p>
          <a:p>
            <a:pPr marL="548640" indent="-411480">
              <a:buClr>
                <a:schemeClr val="tx1">
                  <a:shade val="95000"/>
                </a:schemeClr>
              </a:buClr>
              <a:buNone/>
              <a:defRPr/>
            </a:pPr>
            <a:endParaRPr lang="fr-FR" sz="1100" dirty="0">
              <a:cs typeface="Calibri" pitchFamily="34" charset="0"/>
            </a:endParaRPr>
          </a:p>
          <a:p>
            <a:pPr marL="548640" indent="-411480">
              <a:buClr>
                <a:schemeClr val="tx1">
                  <a:shade val="95000"/>
                </a:schemeClr>
              </a:buClr>
              <a:buNone/>
              <a:defRPr/>
            </a:pPr>
            <a:endParaRPr lang="fr-FR" sz="1100" dirty="0">
              <a:cs typeface="Calibri" pitchFamily="34" charset="0"/>
            </a:endParaRPr>
          </a:p>
          <a:p>
            <a:pPr marL="1005840" lvl="1" indent="-411480">
              <a:buClr>
                <a:schemeClr val="tx1">
                  <a:shade val="95000"/>
                </a:schemeClr>
              </a:buClr>
              <a:buFont typeface="Wingdings 2"/>
              <a:buChar char=""/>
              <a:defRPr/>
            </a:pPr>
            <a:r>
              <a:rPr lang="fr-FR" dirty="0"/>
              <a:t>Mycoses </a:t>
            </a:r>
            <a:r>
              <a:rPr lang="fr-FR" dirty="0" err="1"/>
              <a:t>cutanéo</a:t>
            </a:r>
            <a:r>
              <a:rPr lang="fr-FR" dirty="0"/>
              <a:t> muqueuses et biothérapies dans le psoriasis (</a:t>
            </a:r>
            <a:r>
              <a:rPr lang="fr-FR" dirty="0" err="1"/>
              <a:t>secukinumab</a:t>
            </a:r>
            <a:r>
              <a:rPr lang="fr-FR" dirty="0"/>
              <a:t>, </a:t>
            </a:r>
            <a:r>
              <a:rPr lang="fr-FR" dirty="0" err="1"/>
              <a:t>ixekizumab</a:t>
            </a:r>
            <a:r>
              <a:rPr lang="fr-FR" dirty="0"/>
              <a:t>)</a:t>
            </a:r>
          </a:p>
          <a:p>
            <a:pPr marL="1463040" lvl="2" indent="-411480">
              <a:buClr>
                <a:schemeClr val="tx1">
                  <a:shade val="95000"/>
                </a:schemeClr>
              </a:buClr>
              <a:buFont typeface="Wingdings 2"/>
              <a:buChar char=""/>
              <a:defRPr/>
            </a:pPr>
            <a:r>
              <a:rPr lang="fr-FR" dirty="0"/>
              <a:t>Incidence de 2,5 à 4% des patients selon la posologie</a:t>
            </a:r>
            <a:r>
              <a:rPr lang="fr-FR" baseline="30000" dirty="0"/>
              <a:t>1</a:t>
            </a:r>
            <a:endParaRPr lang="fr-FR" dirty="0"/>
          </a:p>
          <a:p>
            <a:pPr marL="1463040" lvl="2" indent="-411480">
              <a:buClr>
                <a:schemeClr val="tx1">
                  <a:shade val="95000"/>
                </a:schemeClr>
              </a:buClr>
              <a:buFont typeface="Wingdings 2"/>
              <a:buChar char=""/>
              <a:defRPr/>
            </a:pPr>
            <a:r>
              <a:rPr lang="en-US" dirty="0"/>
              <a:t>RR x 2.5 versus </a:t>
            </a:r>
            <a:r>
              <a:rPr lang="en-US" dirty="0" err="1"/>
              <a:t>etanercept</a:t>
            </a:r>
            <a:r>
              <a:rPr lang="en-US" dirty="0"/>
              <a:t> </a:t>
            </a:r>
            <a:r>
              <a:rPr lang="en-US" baseline="30000" dirty="0"/>
              <a:t>2</a:t>
            </a:r>
            <a:endParaRPr lang="fr-FR" dirty="0"/>
          </a:p>
        </p:txBody>
      </p:sp>
      <p:sp>
        <p:nvSpPr>
          <p:cNvPr id="4" name="ZoneTexte 6">
            <a:extLst>
              <a:ext uri="{FF2B5EF4-FFF2-40B4-BE49-F238E27FC236}">
                <a16:creationId xmlns:a16="http://schemas.microsoft.com/office/drawing/2014/main" id="{77CCEE1F-A035-4564-A51D-AEADEA150781}"/>
              </a:ext>
            </a:extLst>
          </p:cNvPr>
          <p:cNvSpPr txBox="1">
            <a:spLocks noChangeArrowheads="1"/>
          </p:cNvSpPr>
          <p:nvPr/>
        </p:nvSpPr>
        <p:spPr bwMode="auto">
          <a:xfrm>
            <a:off x="399495" y="6143626"/>
            <a:ext cx="114166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lvl="1" indent="0">
              <a:spcBef>
                <a:spcPct val="0"/>
              </a:spcBef>
              <a:buClrTx/>
              <a:buSzTx/>
              <a:buNone/>
            </a:pPr>
            <a:r>
              <a:rPr lang="en-US" sz="1600" i="1" dirty="0"/>
              <a:t>1- Langley RG. N </a:t>
            </a:r>
            <a:r>
              <a:rPr lang="en-US" sz="1600" i="1" dirty="0" err="1"/>
              <a:t>Engl</a:t>
            </a:r>
            <a:r>
              <a:rPr lang="en-US" sz="1600" i="1" dirty="0"/>
              <a:t> J Med. 2014 Jul 24;371(4):326-38. 2- </a:t>
            </a:r>
            <a:r>
              <a:rPr lang="en-US" sz="1600" i="1" dirty="0" err="1"/>
              <a:t>Strober</a:t>
            </a:r>
            <a:r>
              <a:rPr lang="en-US" sz="1600" i="1" dirty="0"/>
              <a:t> B. J Am </a:t>
            </a:r>
            <a:r>
              <a:rPr lang="en-US" sz="1600" i="1" dirty="0" err="1"/>
              <a:t>Acad</a:t>
            </a:r>
            <a:r>
              <a:rPr lang="en-US" sz="1600" i="1" dirty="0"/>
              <a:t> </a:t>
            </a:r>
            <a:r>
              <a:rPr lang="en-US" sz="1600" i="1" dirty="0" err="1"/>
              <a:t>Dermatol</a:t>
            </a:r>
            <a:r>
              <a:rPr lang="en-US" sz="1600" i="1" dirty="0"/>
              <a:t>. 2017 Mar;76(3):432-440.e17</a:t>
            </a:r>
            <a:endParaRPr lang="fr-FR" sz="1600" i="1" dirty="0"/>
          </a:p>
          <a:p>
            <a:pPr eaLnBrk="1" hangingPunct="1">
              <a:spcBef>
                <a:spcPct val="0"/>
              </a:spcBef>
              <a:buClrTx/>
              <a:buSzTx/>
              <a:buFontTx/>
              <a:buNone/>
            </a:pPr>
            <a:endParaRPr lang="fr-FR" altLang="fr-FR" sz="1400" i="1" dirty="0"/>
          </a:p>
        </p:txBody>
      </p:sp>
    </p:spTree>
    <p:extLst>
      <p:ext uri="{BB962C8B-B14F-4D97-AF65-F5344CB8AC3E}">
        <p14:creationId xmlns:p14="http://schemas.microsoft.com/office/powerpoint/2010/main" val="3182598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F9929B7-6BED-4D42-ADEE-C2BC9700F1D8}"/>
              </a:ext>
            </a:extLst>
          </p:cNvPr>
          <p:cNvSpPr>
            <a:spLocks noGrp="1" noChangeArrowheads="1"/>
          </p:cNvSpPr>
          <p:nvPr>
            <p:ph type="title" idx="4294967295"/>
          </p:nvPr>
        </p:nvSpPr>
        <p:spPr>
          <a:xfrm>
            <a:off x="1524000" y="304800"/>
            <a:ext cx="7772400" cy="609600"/>
          </a:xfrm>
        </p:spPr>
        <p:txBody>
          <a:bodyPr>
            <a:normAutofit/>
          </a:bodyPr>
          <a:lstStyle/>
          <a:p>
            <a:pPr eaLnBrk="1" hangingPunct="1">
              <a:defRPr/>
            </a:pPr>
            <a:r>
              <a:rPr lang="fr-FR" sz="3600" b="1" dirty="0">
                <a:solidFill>
                  <a:srgbClr val="000099"/>
                </a:solidFill>
                <a:latin typeface="Arial" pitchFamily="34" charset="0"/>
                <a:cs typeface="Arial" pitchFamily="34" charset="0"/>
              </a:rPr>
              <a:t>Conclusion</a:t>
            </a:r>
          </a:p>
        </p:txBody>
      </p:sp>
      <p:sp>
        <p:nvSpPr>
          <p:cNvPr id="150531" name="Rectangle 3">
            <a:extLst>
              <a:ext uri="{FF2B5EF4-FFF2-40B4-BE49-F238E27FC236}">
                <a16:creationId xmlns:a16="http://schemas.microsoft.com/office/drawing/2014/main" id="{DCEC6B30-BCE1-4660-865E-195CB0900F79}"/>
              </a:ext>
            </a:extLst>
          </p:cNvPr>
          <p:cNvSpPr>
            <a:spLocks noGrp="1" noChangeArrowheads="1"/>
          </p:cNvSpPr>
          <p:nvPr>
            <p:ph type="body" idx="4294967295"/>
          </p:nvPr>
        </p:nvSpPr>
        <p:spPr>
          <a:xfrm>
            <a:off x="621438" y="908051"/>
            <a:ext cx="10724224" cy="6130925"/>
          </a:xfrm>
        </p:spPr>
        <p:txBody>
          <a:bodyPr>
            <a:normAutofit/>
          </a:bodyPr>
          <a:lstStyle/>
          <a:p>
            <a:pPr marL="548640" indent="-411480">
              <a:buClr>
                <a:schemeClr val="tx1">
                  <a:shade val="95000"/>
                </a:schemeClr>
              </a:buClr>
              <a:buNone/>
              <a:defRPr/>
            </a:pPr>
            <a:endParaRPr lang="fr-FR" sz="2400" dirty="0"/>
          </a:p>
          <a:p>
            <a:pPr marL="548640" indent="-411480">
              <a:buClr>
                <a:schemeClr val="tx1">
                  <a:shade val="95000"/>
                </a:schemeClr>
              </a:buClr>
              <a:buFont typeface="Wingdings 2"/>
              <a:buChar char=""/>
              <a:defRPr/>
            </a:pPr>
            <a:r>
              <a:rPr lang="fr-FR" sz="2400" dirty="0">
                <a:latin typeface="Calibri" pitchFamily="34" charset="0"/>
                <a:cs typeface="Calibri" pitchFamily="34" charset="0"/>
              </a:rPr>
              <a:t>Le traitement des maladies inflammatoires par biothérapies occasionne un surrisque modéré d’infections, parfois très sévères. </a:t>
            </a:r>
          </a:p>
          <a:p>
            <a:pPr marL="548640" indent="-411480">
              <a:buClr>
                <a:schemeClr val="tx1">
                  <a:shade val="95000"/>
                </a:schemeClr>
              </a:buClr>
              <a:buFont typeface="Wingdings 2"/>
              <a:buChar char=""/>
              <a:defRPr/>
            </a:pPr>
            <a:r>
              <a:rPr lang="fr-FR" sz="2400" dirty="0">
                <a:latin typeface="Calibri" pitchFamily="34" charset="0"/>
                <a:cs typeface="Calibri" pitchFamily="34" charset="0"/>
              </a:rPr>
              <a:t>Ce risque s’ajoute à celui  de la maladie sous jacente  (PR++) et des immunosuppresseurs (corticothérapie prolongée ou à fortes doses)</a:t>
            </a:r>
          </a:p>
          <a:p>
            <a:pPr marL="548640" indent="-411480">
              <a:buClr>
                <a:schemeClr val="tx1">
                  <a:shade val="95000"/>
                </a:schemeClr>
              </a:buClr>
              <a:buFont typeface="Wingdings 2"/>
              <a:buChar char=""/>
              <a:defRPr/>
            </a:pPr>
            <a:r>
              <a:rPr lang="fr-FR" sz="2400" dirty="0">
                <a:latin typeface="Calibri" pitchFamily="34" charset="0"/>
                <a:cs typeface="Calibri" pitchFamily="34" charset="0"/>
              </a:rPr>
              <a:t>Cette augmentation de risque prédomine en début de traitement puis diminue</a:t>
            </a:r>
          </a:p>
          <a:p>
            <a:pPr marL="548640" indent="-411480">
              <a:buClr>
                <a:schemeClr val="tx1">
                  <a:shade val="95000"/>
                </a:schemeClr>
              </a:buClr>
              <a:buFont typeface="Wingdings 2"/>
              <a:buChar char=""/>
              <a:defRPr/>
            </a:pPr>
            <a:r>
              <a:rPr lang="fr-FR" sz="2400" dirty="0">
                <a:latin typeface="Calibri" pitchFamily="34" charset="0"/>
                <a:cs typeface="Calibri" pitchFamily="34" charset="0"/>
              </a:rPr>
              <a:t>Le risque et le type d’infections dépend des biothérapies </a:t>
            </a:r>
          </a:p>
          <a:p>
            <a:pPr marL="1005840" lvl="1" indent="-411480">
              <a:buClr>
                <a:schemeClr val="tx1">
                  <a:shade val="95000"/>
                </a:schemeClr>
              </a:buClr>
              <a:buFont typeface="Wingdings 2"/>
              <a:buChar char=""/>
              <a:defRPr/>
            </a:pPr>
            <a:r>
              <a:rPr lang="fr-FR" sz="2000" dirty="0">
                <a:latin typeface="Calibri" pitchFamily="34" charset="0"/>
                <a:cs typeface="Calibri" pitchFamily="34" charset="0"/>
              </a:rPr>
              <a:t>Anti TNF : tuberculose, légionellose, infections bactériennes </a:t>
            </a:r>
          </a:p>
          <a:p>
            <a:pPr marL="1005840" lvl="1" indent="-411480">
              <a:buClr>
                <a:schemeClr val="tx1">
                  <a:shade val="95000"/>
                </a:schemeClr>
              </a:buClr>
              <a:buFont typeface="Wingdings 2"/>
              <a:buChar char=""/>
              <a:defRPr/>
            </a:pPr>
            <a:r>
              <a:rPr lang="fr-FR" sz="2000" dirty="0">
                <a:latin typeface="Calibri" pitchFamily="34" charset="0"/>
                <a:cs typeface="Calibri" pitchFamily="34" charset="0"/>
              </a:rPr>
              <a:t>Rituximab: VHB, infections bactériennes sévères, zona, pneumocystose, </a:t>
            </a:r>
          </a:p>
          <a:p>
            <a:pPr marL="1005840" lvl="1" indent="-411480">
              <a:buClr>
                <a:schemeClr val="tx1">
                  <a:shade val="95000"/>
                </a:schemeClr>
              </a:buClr>
              <a:buFont typeface="Wingdings 2"/>
              <a:buChar char=""/>
              <a:defRPr/>
            </a:pPr>
            <a:r>
              <a:rPr lang="fr-FR" sz="2000" dirty="0">
                <a:latin typeface="Calibri" pitchFamily="34" charset="0"/>
                <a:cs typeface="Calibri" pitchFamily="34" charset="0"/>
              </a:rPr>
              <a:t>Natalizumab : LEMP</a:t>
            </a:r>
          </a:p>
          <a:p>
            <a:pPr marL="1005840" lvl="1" indent="-411480">
              <a:buClr>
                <a:schemeClr val="tx1">
                  <a:shade val="95000"/>
                </a:schemeClr>
              </a:buClr>
              <a:buFont typeface="Wingdings 2"/>
              <a:buChar char=""/>
              <a:defRPr/>
            </a:pPr>
            <a:r>
              <a:rPr lang="fr-FR" sz="2000" dirty="0" err="1">
                <a:latin typeface="Calibri" pitchFamily="34" charset="0"/>
                <a:cs typeface="Calibri" pitchFamily="34" charset="0"/>
              </a:rPr>
              <a:t>Tocilizumab</a:t>
            </a:r>
            <a:r>
              <a:rPr lang="fr-FR" sz="2000" dirty="0">
                <a:latin typeface="Calibri" pitchFamily="34" charset="0"/>
                <a:cs typeface="Calibri" pitchFamily="34" charset="0"/>
              </a:rPr>
              <a:t> : risque intermédiaire</a:t>
            </a:r>
          </a:p>
          <a:p>
            <a:pPr marL="1005840" lvl="1" indent="-411480">
              <a:buClr>
                <a:schemeClr val="tx1">
                  <a:shade val="95000"/>
                </a:schemeClr>
              </a:buClr>
              <a:buFont typeface="Wingdings 2"/>
              <a:buChar char=""/>
              <a:defRPr/>
            </a:pPr>
            <a:r>
              <a:rPr lang="fr-FR" sz="2000" dirty="0" err="1">
                <a:latin typeface="Calibri" pitchFamily="34" charset="0"/>
                <a:cs typeface="Calibri" pitchFamily="34" charset="0"/>
              </a:rPr>
              <a:t>Eculizumab</a:t>
            </a:r>
            <a:r>
              <a:rPr lang="fr-FR" sz="2000" dirty="0">
                <a:latin typeface="Calibri" pitchFamily="34" charset="0"/>
                <a:cs typeface="Calibri" pitchFamily="34" charset="0"/>
              </a:rPr>
              <a:t> : </a:t>
            </a:r>
            <a:r>
              <a:rPr lang="fr-FR" sz="2000" dirty="0" err="1">
                <a:latin typeface="Calibri" pitchFamily="34" charset="0"/>
                <a:cs typeface="Calibri" pitchFamily="34" charset="0"/>
              </a:rPr>
              <a:t>Neisseriae</a:t>
            </a:r>
            <a:endParaRPr lang="fr-FR" sz="2000" dirty="0">
              <a:latin typeface="Calibri" pitchFamily="34" charset="0"/>
              <a:cs typeface="Calibri" pitchFamily="34" charset="0"/>
            </a:endParaRPr>
          </a:p>
          <a:p>
            <a:pPr marL="1005840" lvl="1" indent="-411480">
              <a:buClr>
                <a:schemeClr val="tx1">
                  <a:shade val="95000"/>
                </a:schemeClr>
              </a:buClr>
              <a:buFont typeface="Wingdings 2"/>
              <a:buChar char=""/>
              <a:defRPr/>
            </a:pPr>
            <a:r>
              <a:rPr lang="fr-FR" sz="2000" dirty="0">
                <a:latin typeface="Calibri" pitchFamily="34" charset="0"/>
                <a:cs typeface="Calibri" pitchFamily="34" charset="0"/>
              </a:rPr>
              <a:t>Anti IL7: candidoses </a:t>
            </a:r>
            <a:r>
              <a:rPr lang="fr-FR" sz="2000" dirty="0" err="1">
                <a:latin typeface="Calibri" pitchFamily="34" charset="0"/>
                <a:cs typeface="Calibri" pitchFamily="34" charset="0"/>
              </a:rPr>
              <a:t>cutanéo-muqueuses</a:t>
            </a:r>
            <a:endParaRPr lang="fr-FR" sz="2000" dirty="0">
              <a:latin typeface="Calibri" pitchFamily="34" charset="0"/>
              <a:cs typeface="Calibri" pitchFamily="34" charset="0"/>
            </a:endParaRPr>
          </a:p>
          <a:p>
            <a:pPr marL="1005840" lvl="1" indent="-411480">
              <a:buClr>
                <a:schemeClr val="tx1">
                  <a:shade val="95000"/>
                </a:schemeClr>
              </a:buClr>
              <a:buFont typeface="Wingdings 2"/>
              <a:buChar char=""/>
              <a:defRPr/>
            </a:pPr>
            <a:r>
              <a:rPr lang="fr-FR" sz="2000" dirty="0">
                <a:latin typeface="Calibri" pitchFamily="34" charset="0"/>
                <a:cs typeface="Calibri" pitchFamily="34" charset="0"/>
              </a:rPr>
              <a:t>Peu de risque avec les autres agents : anti IL1, IL12/23..</a:t>
            </a:r>
          </a:p>
          <a:p>
            <a:pPr marL="1005840" lvl="1" indent="-411480">
              <a:buClr>
                <a:schemeClr val="tx1">
                  <a:shade val="95000"/>
                </a:schemeClr>
              </a:buClr>
              <a:buFont typeface="Wingdings 2"/>
              <a:buChar char=""/>
              <a:defRPr/>
            </a:pPr>
            <a:endParaRPr lang="fr-FR" dirty="0">
              <a:latin typeface="Calibri" pitchFamily="34" charset="0"/>
              <a:cs typeface="Calibri" pitchFamily="34" charset="0"/>
            </a:endParaRPr>
          </a:p>
          <a:p>
            <a:pPr marL="548640" indent="-411480">
              <a:buClr>
                <a:schemeClr val="tx1">
                  <a:shade val="95000"/>
                </a:schemeClr>
              </a:buClr>
              <a:buFont typeface="Wingdings 2"/>
              <a:buChar char=""/>
              <a:defRPr/>
            </a:pPr>
            <a:endParaRPr lang="fr-FR" sz="3000" dirty="0">
              <a:effectLst>
                <a:outerShdw blurRad="38100" dist="38100" dir="2700000" algn="tl">
                  <a:srgbClr val="C0C0C0"/>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F9929B7-6BED-4D42-ADEE-C2BC9700F1D8}"/>
              </a:ext>
            </a:extLst>
          </p:cNvPr>
          <p:cNvSpPr>
            <a:spLocks noGrp="1" noChangeArrowheads="1"/>
          </p:cNvSpPr>
          <p:nvPr>
            <p:ph type="title" idx="4294967295"/>
          </p:nvPr>
        </p:nvSpPr>
        <p:spPr>
          <a:xfrm>
            <a:off x="1524000" y="304800"/>
            <a:ext cx="7772400" cy="609600"/>
          </a:xfrm>
        </p:spPr>
        <p:txBody>
          <a:bodyPr>
            <a:noAutofit/>
          </a:bodyPr>
          <a:lstStyle/>
          <a:p>
            <a:pPr eaLnBrk="1" hangingPunct="1">
              <a:defRPr/>
            </a:pPr>
            <a:r>
              <a:rPr lang="fr-FR" b="1" dirty="0">
                <a:solidFill>
                  <a:srgbClr val="000099"/>
                </a:solidFill>
                <a:latin typeface="+mn-lt"/>
                <a:cs typeface="Arial" pitchFamily="34" charset="0"/>
              </a:rPr>
              <a:t>Conclusion</a:t>
            </a:r>
          </a:p>
        </p:txBody>
      </p:sp>
      <p:sp>
        <p:nvSpPr>
          <p:cNvPr id="150531" name="Rectangle 3">
            <a:extLst>
              <a:ext uri="{FF2B5EF4-FFF2-40B4-BE49-F238E27FC236}">
                <a16:creationId xmlns:a16="http://schemas.microsoft.com/office/drawing/2014/main" id="{DCEC6B30-BCE1-4660-865E-195CB0900F79}"/>
              </a:ext>
            </a:extLst>
          </p:cNvPr>
          <p:cNvSpPr>
            <a:spLocks noGrp="1" noChangeArrowheads="1"/>
          </p:cNvSpPr>
          <p:nvPr>
            <p:ph type="body" idx="4294967295"/>
          </p:nvPr>
        </p:nvSpPr>
        <p:spPr>
          <a:xfrm>
            <a:off x="871871" y="525277"/>
            <a:ext cx="11004696" cy="6130925"/>
          </a:xfrm>
        </p:spPr>
        <p:txBody>
          <a:bodyPr>
            <a:normAutofit/>
          </a:bodyPr>
          <a:lstStyle/>
          <a:p>
            <a:pPr marL="137160" indent="0">
              <a:buClr>
                <a:schemeClr val="tx1">
                  <a:shade val="95000"/>
                </a:schemeClr>
              </a:buClr>
              <a:buNone/>
              <a:defRPr/>
            </a:pPr>
            <a:endParaRPr lang="fr-FR" sz="2600" dirty="0">
              <a:latin typeface="Calibri" pitchFamily="34" charset="0"/>
              <a:cs typeface="Calibri" pitchFamily="34" charset="0"/>
            </a:endParaRPr>
          </a:p>
          <a:p>
            <a:pPr marL="548640" indent="-411480">
              <a:buClr>
                <a:schemeClr val="tx1">
                  <a:shade val="95000"/>
                </a:schemeClr>
              </a:buClr>
              <a:buNone/>
              <a:defRPr/>
            </a:pPr>
            <a:endParaRPr lang="fr-FR" sz="1100" dirty="0">
              <a:cs typeface="Calibri" pitchFamily="34" charset="0"/>
            </a:endParaRPr>
          </a:p>
          <a:p>
            <a:pPr marL="548640" indent="-411480">
              <a:buClr>
                <a:schemeClr val="tx1">
                  <a:shade val="95000"/>
                </a:schemeClr>
              </a:buClr>
              <a:buFont typeface="Wingdings 2"/>
              <a:buChar char=""/>
              <a:defRPr/>
            </a:pPr>
            <a:r>
              <a:rPr lang="fr-FR" dirty="0">
                <a:cs typeface="Calibri" pitchFamily="34" charset="0"/>
              </a:rPr>
              <a:t>Le suivi des recommandations de prévention  limite le risque </a:t>
            </a:r>
          </a:p>
          <a:p>
            <a:pPr marL="948690" lvl="1" indent="-411480">
              <a:buClr>
                <a:schemeClr val="tx1">
                  <a:shade val="95000"/>
                </a:schemeClr>
              </a:buClr>
              <a:buFont typeface="Wingdings 2"/>
              <a:buChar char=""/>
              <a:defRPr/>
            </a:pPr>
            <a:r>
              <a:rPr lang="fr-FR" dirty="0">
                <a:cs typeface="Calibri" pitchFamily="34" charset="0"/>
              </a:rPr>
              <a:t>Dépistage et prophylaxie de la tuberculose</a:t>
            </a:r>
          </a:p>
          <a:p>
            <a:pPr marL="948690" lvl="1" indent="-411480">
              <a:buClr>
                <a:schemeClr val="tx1">
                  <a:shade val="95000"/>
                </a:schemeClr>
              </a:buClr>
              <a:buFont typeface="Wingdings 2"/>
              <a:buChar char=""/>
              <a:defRPr/>
            </a:pPr>
            <a:r>
              <a:rPr lang="fr-FR" dirty="0">
                <a:cs typeface="Calibri" pitchFamily="34" charset="0"/>
              </a:rPr>
              <a:t>Prévention de la réactivation d’une hépatite B</a:t>
            </a:r>
          </a:p>
          <a:p>
            <a:pPr marL="948690" lvl="1" indent="-411480">
              <a:buClr>
                <a:schemeClr val="tx1">
                  <a:shade val="95000"/>
                </a:schemeClr>
              </a:buClr>
              <a:buFont typeface="Wingdings 2"/>
              <a:buChar char=""/>
              <a:defRPr/>
            </a:pPr>
            <a:r>
              <a:rPr lang="fr-FR" dirty="0">
                <a:cs typeface="Calibri" pitchFamily="34" charset="0"/>
              </a:rPr>
              <a:t>Dépistage et traitement des infections latentes</a:t>
            </a:r>
          </a:p>
          <a:p>
            <a:pPr marL="948690" lvl="1" indent="-411480">
              <a:buClr>
                <a:schemeClr val="tx1">
                  <a:shade val="95000"/>
                </a:schemeClr>
              </a:buClr>
              <a:buFont typeface="Wingdings 2"/>
              <a:buChar char=""/>
              <a:defRPr/>
            </a:pPr>
            <a:r>
              <a:rPr lang="fr-FR" dirty="0">
                <a:cs typeface="Calibri" pitchFamily="34" charset="0"/>
              </a:rPr>
              <a:t>Actualisation des vaccinations</a:t>
            </a:r>
          </a:p>
          <a:p>
            <a:pPr marL="537210" lvl="1" indent="0">
              <a:buClr>
                <a:schemeClr val="tx1">
                  <a:shade val="95000"/>
                </a:schemeClr>
              </a:buClr>
              <a:buNone/>
              <a:defRPr/>
            </a:pPr>
            <a:r>
              <a:rPr lang="fr-FR" dirty="0">
                <a:cs typeface="Calibri" pitchFamily="34" charset="0"/>
              </a:rPr>
              <a:t>Mais «On ne peut pas tout prévenir ». </a:t>
            </a:r>
            <a:r>
              <a:rPr lang="fr-FR">
                <a:cs typeface="Calibri" pitchFamily="34" charset="0"/>
              </a:rPr>
              <a:t>Le </a:t>
            </a:r>
            <a:r>
              <a:rPr lang="fr-FR" dirty="0">
                <a:cs typeface="Calibri" pitchFamily="34" charset="0"/>
              </a:rPr>
              <a:t>patient est averti pour consulter rapidement en cas de fièvre ou de signes infectieux.</a:t>
            </a:r>
          </a:p>
          <a:p>
            <a:pPr marL="548640" indent="-411480">
              <a:buClr>
                <a:schemeClr val="tx1">
                  <a:shade val="95000"/>
                </a:schemeClr>
              </a:buClr>
              <a:buFont typeface="Wingdings 2"/>
              <a:buChar char=""/>
              <a:defRPr/>
            </a:pPr>
            <a:endParaRPr lang="fr-FR" sz="2600" dirty="0">
              <a:cs typeface="Calibri" pitchFamily="34" charset="0"/>
            </a:endParaRPr>
          </a:p>
          <a:p>
            <a:pPr marL="548640" indent="-411480">
              <a:buClr>
                <a:schemeClr val="tx1">
                  <a:shade val="95000"/>
                </a:schemeClr>
              </a:buClr>
              <a:buFont typeface="Wingdings 2"/>
              <a:buChar char=""/>
              <a:defRPr/>
            </a:pPr>
            <a:r>
              <a:rPr lang="fr-FR" sz="2600" dirty="0">
                <a:cs typeface="Calibri" pitchFamily="34" charset="0"/>
              </a:rPr>
              <a:t>Possibilité de reprise de la biothérapie au décours d’une infection guérie sans risque majeur de rechute (en dehors des zonas)</a:t>
            </a:r>
          </a:p>
          <a:p>
            <a:pPr marL="548640" indent="-411480">
              <a:buClr>
                <a:schemeClr val="tx1">
                  <a:shade val="95000"/>
                </a:schemeClr>
              </a:buClr>
              <a:buFont typeface="Wingdings 2"/>
              <a:buChar char=""/>
              <a:defRPr/>
            </a:pPr>
            <a:endParaRPr lang="fr-FR" sz="1100" dirty="0">
              <a:cs typeface="Calibri" pitchFamily="34" charset="0"/>
            </a:endParaRPr>
          </a:p>
          <a:p>
            <a:pPr marL="548640" indent="-411480">
              <a:buClr>
                <a:schemeClr val="tx1">
                  <a:shade val="95000"/>
                </a:schemeClr>
              </a:buClr>
              <a:buFont typeface="Wingdings 2"/>
              <a:buChar char=""/>
              <a:defRPr/>
            </a:pPr>
            <a:r>
              <a:rPr lang="fr-FR" sz="2600" dirty="0">
                <a:cs typeface="Calibri" pitchFamily="34" charset="0"/>
              </a:rPr>
              <a:t>Globalement, rapport bénéfice risque très positif</a:t>
            </a:r>
          </a:p>
          <a:p>
            <a:pPr marL="548640" indent="-411480">
              <a:buClr>
                <a:schemeClr val="tx1">
                  <a:shade val="95000"/>
                </a:schemeClr>
              </a:buClr>
              <a:buFont typeface="Wingdings 2"/>
              <a:buChar char=""/>
              <a:defRPr/>
            </a:pPr>
            <a:endParaRPr lang="fr-FR" sz="3000" dirty="0">
              <a:effectLst>
                <a:outerShdw blurRad="38100" dist="38100" dir="2700000" algn="tl">
                  <a:srgbClr val="C0C0C0"/>
                </a:outerShdw>
              </a:effectLst>
            </a:endParaRPr>
          </a:p>
        </p:txBody>
      </p:sp>
    </p:spTree>
    <p:extLst>
      <p:ext uri="{BB962C8B-B14F-4D97-AF65-F5344CB8AC3E}">
        <p14:creationId xmlns:p14="http://schemas.microsoft.com/office/powerpoint/2010/main" val="350093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59BAA-A8BC-4A32-9D9A-61DD9AB0E26A}"/>
              </a:ext>
            </a:extLst>
          </p:cNvPr>
          <p:cNvSpPr>
            <a:spLocks noGrp="1"/>
          </p:cNvSpPr>
          <p:nvPr>
            <p:ph type="title"/>
          </p:nvPr>
        </p:nvSpPr>
        <p:spPr/>
        <p:txBody>
          <a:bodyPr>
            <a:normAutofit/>
          </a:bodyPr>
          <a:lstStyle/>
          <a:p>
            <a:pPr algn="ctr"/>
            <a:r>
              <a:rPr lang="fr-FR" b="1" dirty="0">
                <a:solidFill>
                  <a:srgbClr val="000099"/>
                </a:solidFill>
                <a:latin typeface="+mn-lt"/>
              </a:rPr>
              <a:t>Cytokines </a:t>
            </a:r>
            <a:r>
              <a:rPr lang="fr-FR" b="1" dirty="0" err="1">
                <a:solidFill>
                  <a:srgbClr val="000099"/>
                </a:solidFill>
                <a:latin typeface="+mn-lt"/>
              </a:rPr>
              <a:t>proinflammatoires</a:t>
            </a:r>
            <a:r>
              <a:rPr lang="fr-FR" b="1" dirty="0">
                <a:solidFill>
                  <a:srgbClr val="000099"/>
                </a:solidFill>
                <a:latin typeface="+mn-lt"/>
              </a:rPr>
              <a:t> impliquées dans les maladies auto immunes</a:t>
            </a:r>
          </a:p>
        </p:txBody>
      </p:sp>
      <p:pic>
        <p:nvPicPr>
          <p:cNvPr id="5" name="Espace réservé du contenu 4">
            <a:extLst>
              <a:ext uri="{FF2B5EF4-FFF2-40B4-BE49-F238E27FC236}">
                <a16:creationId xmlns:a16="http://schemas.microsoft.com/office/drawing/2014/main" id="{47B1FB57-94E1-4D0C-BE24-D4F9ADA32F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795" y="1825625"/>
            <a:ext cx="6476410" cy="4351338"/>
          </a:xfrm>
        </p:spPr>
      </p:pic>
    </p:spTree>
    <p:extLst>
      <p:ext uri="{BB962C8B-B14F-4D97-AF65-F5344CB8AC3E}">
        <p14:creationId xmlns:p14="http://schemas.microsoft.com/office/powerpoint/2010/main" val="284863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CD3DF-1988-49BC-89BF-5E49CAB7F310}"/>
              </a:ext>
            </a:extLst>
          </p:cNvPr>
          <p:cNvSpPr>
            <a:spLocks noGrp="1"/>
          </p:cNvSpPr>
          <p:nvPr>
            <p:ph type="title"/>
          </p:nvPr>
        </p:nvSpPr>
        <p:spPr>
          <a:xfrm>
            <a:off x="1941400" y="404664"/>
            <a:ext cx="8408193" cy="744836"/>
          </a:xfrm>
        </p:spPr>
        <p:txBody>
          <a:bodyPr vert="horz" lIns="91440" tIns="45720" rIns="91440" bIns="45720" rtlCol="0" anchor="ctr">
            <a:noAutofit/>
          </a:bodyPr>
          <a:lstStyle/>
          <a:p>
            <a:pPr>
              <a:lnSpc>
                <a:spcPct val="90000"/>
              </a:lnSpc>
            </a:pPr>
            <a:r>
              <a:rPr lang="en-US" b="1" dirty="0" err="1">
                <a:solidFill>
                  <a:srgbClr val="000099"/>
                </a:solidFill>
                <a:latin typeface="+mn-lt"/>
              </a:rPr>
              <a:t>Principaux</a:t>
            </a:r>
            <a:r>
              <a:rPr lang="en-US" b="1" dirty="0">
                <a:solidFill>
                  <a:srgbClr val="000099"/>
                </a:solidFill>
                <a:latin typeface="+mn-lt"/>
              </a:rPr>
              <a:t> </a:t>
            </a:r>
            <a:r>
              <a:rPr lang="en-US" b="1" dirty="0" err="1">
                <a:solidFill>
                  <a:srgbClr val="000099"/>
                </a:solidFill>
                <a:latin typeface="+mn-lt"/>
              </a:rPr>
              <a:t>immunomodulateurs</a:t>
            </a:r>
            <a:r>
              <a:rPr lang="en-US" b="1" dirty="0">
                <a:solidFill>
                  <a:srgbClr val="000099"/>
                </a:solidFill>
                <a:latin typeface="+mn-lt"/>
              </a:rPr>
              <a:t> dans les maladies </a:t>
            </a:r>
            <a:r>
              <a:rPr lang="en-US" b="1" dirty="0" err="1">
                <a:solidFill>
                  <a:srgbClr val="000099"/>
                </a:solidFill>
                <a:latin typeface="+mn-lt"/>
              </a:rPr>
              <a:t>inflammatoires</a:t>
            </a:r>
            <a:r>
              <a:rPr lang="en-US" b="1" dirty="0">
                <a:solidFill>
                  <a:srgbClr val="000099"/>
                </a:solidFill>
                <a:latin typeface="+mn-lt"/>
              </a:rPr>
              <a:t> </a:t>
            </a:r>
          </a:p>
        </p:txBody>
      </p:sp>
      <p:graphicFrame>
        <p:nvGraphicFramePr>
          <p:cNvPr id="8" name="Tableau 7">
            <a:extLst>
              <a:ext uri="{FF2B5EF4-FFF2-40B4-BE49-F238E27FC236}">
                <a16:creationId xmlns:a16="http://schemas.microsoft.com/office/drawing/2014/main" id="{2AE0F7BB-827A-4E47-95EC-E66759AFC57D}"/>
              </a:ext>
            </a:extLst>
          </p:cNvPr>
          <p:cNvGraphicFramePr>
            <a:graphicFrameLocks noGrp="1"/>
          </p:cNvGraphicFramePr>
          <p:nvPr>
            <p:extLst>
              <p:ext uri="{D42A27DB-BD31-4B8C-83A1-F6EECF244321}">
                <p14:modId xmlns:p14="http://schemas.microsoft.com/office/powerpoint/2010/main" val="1303827389"/>
              </p:ext>
            </p:extLst>
          </p:nvPr>
        </p:nvGraphicFramePr>
        <p:xfrm>
          <a:off x="550416" y="1556792"/>
          <a:ext cx="10892900" cy="4727665"/>
        </p:xfrm>
        <a:graphic>
          <a:graphicData uri="http://schemas.openxmlformats.org/drawingml/2006/table">
            <a:tbl>
              <a:tblPr firstRow="1" firstCol="1" bandRow="1">
                <a:tableStyleId>{8799B23B-EC83-4686-B30A-512413B5E67A}</a:tableStyleId>
              </a:tblPr>
              <a:tblGrid>
                <a:gridCol w="4987221">
                  <a:extLst>
                    <a:ext uri="{9D8B030D-6E8A-4147-A177-3AD203B41FA5}">
                      <a16:colId xmlns:a16="http://schemas.microsoft.com/office/drawing/2014/main" val="957244"/>
                    </a:ext>
                  </a:extLst>
                </a:gridCol>
                <a:gridCol w="1735883">
                  <a:extLst>
                    <a:ext uri="{9D8B030D-6E8A-4147-A177-3AD203B41FA5}">
                      <a16:colId xmlns:a16="http://schemas.microsoft.com/office/drawing/2014/main" val="3925815741"/>
                    </a:ext>
                  </a:extLst>
                </a:gridCol>
                <a:gridCol w="4169796">
                  <a:extLst>
                    <a:ext uri="{9D8B030D-6E8A-4147-A177-3AD203B41FA5}">
                      <a16:colId xmlns:a16="http://schemas.microsoft.com/office/drawing/2014/main" val="2437205040"/>
                    </a:ext>
                  </a:extLst>
                </a:gridCol>
              </a:tblGrid>
              <a:tr h="286623">
                <a:tc>
                  <a:txBody>
                    <a:bodyPr/>
                    <a:lstStyle/>
                    <a:p>
                      <a:pPr>
                        <a:lnSpc>
                          <a:spcPct val="115000"/>
                        </a:lnSpc>
                        <a:spcAft>
                          <a:spcPts val="0"/>
                        </a:spcAft>
                      </a:pPr>
                      <a:r>
                        <a:rPr lang="fr-FR" sz="2000" dirty="0">
                          <a:effectLst/>
                        </a:rPr>
                        <a:t>Agents ciblant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2000">
                          <a:effectLst/>
                        </a:rPr>
                        <a:t>Médiateur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2000">
                          <a:effectLst/>
                        </a:rPr>
                        <a:t>Médicament</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553784503"/>
                  </a:ext>
                </a:extLst>
              </a:tr>
              <a:tr h="541286">
                <a:tc>
                  <a:txBody>
                    <a:bodyPr/>
                    <a:lstStyle/>
                    <a:p>
                      <a:pPr>
                        <a:lnSpc>
                          <a:spcPct val="115000"/>
                        </a:lnSpc>
                        <a:spcAft>
                          <a:spcPts val="0"/>
                        </a:spcAft>
                      </a:pPr>
                      <a:r>
                        <a:rPr lang="fr-FR" sz="1800" dirty="0" err="1">
                          <a:effectLst/>
                        </a:rPr>
                        <a:t>TNF</a:t>
                      </a:r>
                      <a:r>
                        <a:rPr lang="fr-FR" sz="1800" dirty="0" err="1">
                          <a:effectLst/>
                          <a:latin typeface="Symbol" panose="05050102010706020507" pitchFamily="18" charset="2"/>
                        </a:rPr>
                        <a:t>a</a:t>
                      </a:r>
                      <a:endParaRPr lang="fr-FR" sz="1800" dirty="0">
                        <a:effectLst/>
                        <a:latin typeface="Symbol" panose="05050102010706020507" pitchFamily="18" charset="2"/>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dirty="0">
                          <a:effectLst/>
                        </a:rPr>
                        <a:t>TNF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b="1" dirty="0">
                          <a:solidFill>
                            <a:srgbClr val="FF0000"/>
                          </a:solidFill>
                          <a:effectLst/>
                        </a:rPr>
                        <a:t>Infliximab, </a:t>
                      </a:r>
                      <a:r>
                        <a:rPr lang="fr-FR" sz="1800" b="1" dirty="0" err="1">
                          <a:solidFill>
                            <a:srgbClr val="FF0000"/>
                          </a:solidFill>
                          <a:effectLst/>
                        </a:rPr>
                        <a:t>adalimumab</a:t>
                      </a:r>
                      <a:r>
                        <a:rPr lang="fr-FR" sz="1800" b="1" dirty="0">
                          <a:solidFill>
                            <a:srgbClr val="FF0000"/>
                          </a:solidFill>
                          <a:effectLst/>
                        </a:rPr>
                        <a:t>, </a:t>
                      </a:r>
                      <a:r>
                        <a:rPr lang="fr-FR" sz="1800" b="1" dirty="0" err="1">
                          <a:solidFill>
                            <a:srgbClr val="FF0000"/>
                          </a:solidFill>
                          <a:effectLst/>
                        </a:rPr>
                        <a:t>golimumab</a:t>
                      </a:r>
                      <a:r>
                        <a:rPr lang="fr-FR" sz="1800" b="1" dirty="0">
                          <a:solidFill>
                            <a:srgbClr val="FF0000"/>
                          </a:solidFill>
                          <a:effectLst/>
                        </a:rPr>
                        <a:t>, </a:t>
                      </a:r>
                      <a:r>
                        <a:rPr lang="fr-FR" sz="1800" b="1" dirty="0" err="1">
                          <a:solidFill>
                            <a:srgbClr val="FF0000"/>
                          </a:solidFill>
                          <a:effectLst/>
                        </a:rPr>
                        <a:t>certilzumab</a:t>
                      </a:r>
                      <a:r>
                        <a:rPr lang="fr-FR" sz="1800" b="1" dirty="0">
                          <a:solidFill>
                            <a:srgbClr val="FF0000"/>
                          </a:solidFill>
                          <a:effectLst/>
                        </a:rPr>
                        <a:t> </a:t>
                      </a:r>
                      <a:r>
                        <a:rPr lang="fr-FR" sz="1800" b="1" dirty="0" err="1">
                          <a:solidFill>
                            <a:srgbClr val="FF0000"/>
                          </a:solidFill>
                          <a:effectLst/>
                        </a:rPr>
                        <a:t>pegol</a:t>
                      </a:r>
                      <a:r>
                        <a:rPr lang="fr-FR" sz="1800" dirty="0">
                          <a:solidFill>
                            <a:srgbClr val="FF0000"/>
                          </a:solidFill>
                          <a:effectLst/>
                        </a:rPr>
                        <a:t>,</a:t>
                      </a:r>
                      <a:r>
                        <a:rPr lang="fr-FR" sz="1800" dirty="0">
                          <a:effectLst/>
                        </a:rPr>
                        <a:t> </a:t>
                      </a:r>
                      <a:r>
                        <a:rPr lang="fr-FR" sz="1800" dirty="0" err="1">
                          <a:effectLst/>
                        </a:rPr>
                        <a:t>etanercept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3864858648"/>
                  </a:ext>
                </a:extLst>
              </a:tr>
              <a:tr h="286623">
                <a:tc>
                  <a:txBody>
                    <a:bodyPr/>
                    <a:lstStyle/>
                    <a:p>
                      <a:pPr>
                        <a:lnSpc>
                          <a:spcPct val="115000"/>
                        </a:lnSpc>
                        <a:spcAft>
                          <a:spcPts val="0"/>
                        </a:spcAft>
                      </a:pPr>
                      <a:r>
                        <a:rPr lang="fr-FR" sz="1800" dirty="0">
                          <a:effectLst/>
                        </a:rPr>
                        <a:t>Interleukines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dirty="0">
                          <a:effectLst/>
                        </a:rPr>
                        <a:t>IL-1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dirty="0" err="1">
                          <a:effectLst/>
                        </a:rPr>
                        <a:t>Anakinra</a:t>
                      </a:r>
                      <a:r>
                        <a:rPr lang="fr-FR" sz="1800" dirty="0">
                          <a:solidFill>
                            <a:srgbClr val="FF0000"/>
                          </a:solidFill>
                          <a:effectLst/>
                        </a:rPr>
                        <a:t>, </a:t>
                      </a:r>
                      <a:r>
                        <a:rPr lang="fr-FR" sz="1800" b="1" u="sng" dirty="0" err="1">
                          <a:solidFill>
                            <a:srgbClr val="FF0000"/>
                          </a:solidFill>
                          <a:effectLst/>
                        </a:rPr>
                        <a:t>canakinumab</a:t>
                      </a:r>
                      <a:endParaRPr lang="fr-FR"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1306204067"/>
                  </a:ext>
                </a:extLst>
              </a:tr>
              <a:tr h="286623">
                <a:tc>
                  <a:txBody>
                    <a:bodyPr/>
                    <a:lstStyle/>
                    <a:p>
                      <a:pPr>
                        <a:lnSpc>
                          <a:spcPct val="115000"/>
                        </a:lnSpc>
                        <a:spcAft>
                          <a:spcPts val="0"/>
                        </a:spcAft>
                      </a:pPr>
                      <a:r>
                        <a:rPr lang="fr-FR" sz="180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dirty="0">
                          <a:effectLst/>
                        </a:rPr>
                        <a:t>I-6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b="1" dirty="0" err="1">
                          <a:solidFill>
                            <a:srgbClr val="FF0000"/>
                          </a:solidFill>
                          <a:effectLst/>
                        </a:rPr>
                        <a:t>tocilizumab</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5355146"/>
                  </a:ext>
                </a:extLst>
              </a:tr>
              <a:tr h="286623">
                <a:tc>
                  <a:txBody>
                    <a:bodyPr/>
                    <a:lstStyle/>
                    <a:p>
                      <a:pPr>
                        <a:lnSpc>
                          <a:spcPct val="115000"/>
                        </a:lnSpc>
                        <a:spcAft>
                          <a:spcPts val="0"/>
                        </a:spcAft>
                      </a:pPr>
                      <a:r>
                        <a:rPr lang="fr-FR" sz="180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a:effectLst/>
                        </a:rPr>
                        <a:t>IL-12/33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b="1" dirty="0" err="1">
                          <a:solidFill>
                            <a:srgbClr val="FF0000"/>
                          </a:solidFill>
                          <a:effectLst/>
                        </a:rPr>
                        <a:t>ustekinumab</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2098115695"/>
                  </a:ext>
                </a:extLst>
              </a:tr>
              <a:tr h="354027">
                <a:tc>
                  <a:txBody>
                    <a:bodyPr/>
                    <a:lstStyle/>
                    <a:p>
                      <a:pPr>
                        <a:lnSpc>
                          <a:spcPct val="115000"/>
                        </a:lnSpc>
                        <a:spcAft>
                          <a:spcPts val="0"/>
                        </a:spcAft>
                      </a:pPr>
                      <a:r>
                        <a:rPr lang="fr-FR" sz="180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dirty="0">
                          <a:effectLst/>
                        </a:rPr>
                        <a:t>IL-17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b="1" dirty="0" err="1">
                          <a:solidFill>
                            <a:srgbClr val="FF0000"/>
                          </a:solidFill>
                          <a:effectLst/>
                        </a:rPr>
                        <a:t>Secukinumab</a:t>
                      </a:r>
                      <a:r>
                        <a:rPr lang="fr-FR" sz="1800" b="1" dirty="0">
                          <a:solidFill>
                            <a:srgbClr val="FF0000"/>
                          </a:solidFill>
                          <a:effectLst/>
                        </a:rPr>
                        <a:t>, </a:t>
                      </a:r>
                      <a:r>
                        <a:rPr lang="fr-FR" sz="1800" b="1" dirty="0" err="1">
                          <a:solidFill>
                            <a:srgbClr val="FF0000"/>
                          </a:solidFill>
                          <a:effectLst/>
                        </a:rPr>
                        <a:t>ixekizumab</a:t>
                      </a:r>
                      <a:r>
                        <a:rPr lang="fr-FR" sz="1800" b="1" dirty="0">
                          <a:solidFill>
                            <a:srgbClr val="FF0000"/>
                          </a:solidFill>
                          <a:effectLst/>
                        </a:rPr>
                        <a:t>, </a:t>
                      </a:r>
                      <a:r>
                        <a:rPr lang="fr-FR" sz="1800" b="1" dirty="0" err="1">
                          <a:solidFill>
                            <a:srgbClr val="FF0000"/>
                          </a:solidFill>
                          <a:effectLst/>
                        </a:rPr>
                        <a:t>brodalumab</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1421325005"/>
                  </a:ext>
                </a:extLst>
              </a:tr>
              <a:tr h="288032">
                <a:tc>
                  <a:txBody>
                    <a:bodyPr/>
                    <a:lstStyle/>
                    <a:p>
                      <a:pPr>
                        <a:lnSpc>
                          <a:spcPct val="115000"/>
                        </a:lnSpc>
                        <a:spcAft>
                          <a:spcPts val="0"/>
                        </a:spcAft>
                      </a:pPr>
                      <a:r>
                        <a:rPr lang="fr-FR" sz="1800" dirty="0">
                          <a:effectLst/>
                        </a:rPr>
                        <a:t>Récepteurs surface lymphocytes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dirty="0">
                          <a:effectLst/>
                        </a:rPr>
                        <a:t>CD20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b="1" dirty="0">
                          <a:solidFill>
                            <a:srgbClr val="FF0000"/>
                          </a:solidFill>
                          <a:effectLst/>
                        </a:rPr>
                        <a:t>Rituximab,</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3705609499"/>
                  </a:ext>
                </a:extLst>
              </a:tr>
              <a:tr h="360040">
                <a:tc>
                  <a:txBody>
                    <a:bodyPr/>
                    <a:lstStyle/>
                    <a:p>
                      <a:pPr>
                        <a:lnSpc>
                          <a:spcPct val="115000"/>
                        </a:lnSpc>
                        <a:spcAft>
                          <a:spcPts val="0"/>
                        </a:spcAft>
                      </a:pPr>
                      <a:r>
                        <a:rPr lang="fr-FR" sz="1800" strike="noStrike" dirty="0">
                          <a:effectLst/>
                        </a:rPr>
                        <a:t>Signalisation intracellulaire</a:t>
                      </a:r>
                      <a:endParaRPr lang="fr-FR" sz="18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strike="noStrike" dirty="0" err="1">
                          <a:effectLst/>
                        </a:rPr>
                        <a:t>Thyrosine</a:t>
                      </a:r>
                      <a:r>
                        <a:rPr lang="fr-FR" sz="1800" strike="noStrike" dirty="0">
                          <a:effectLst/>
                        </a:rPr>
                        <a:t> kinase</a:t>
                      </a:r>
                      <a:endParaRPr lang="fr-FR" sz="18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strike="noStrike" dirty="0" err="1">
                          <a:effectLst/>
                        </a:rPr>
                        <a:t>Baracitinib</a:t>
                      </a:r>
                      <a:r>
                        <a:rPr lang="fr-FR" sz="1800" strike="noStrike" dirty="0">
                          <a:effectLst/>
                        </a:rPr>
                        <a:t>, </a:t>
                      </a:r>
                      <a:r>
                        <a:rPr lang="fr-FR" sz="1800" strike="noStrike" dirty="0" err="1">
                          <a:effectLst/>
                        </a:rPr>
                        <a:t>tofacitinib</a:t>
                      </a:r>
                      <a:endParaRPr lang="fr-FR" sz="18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0937877"/>
                  </a:ext>
                </a:extLst>
              </a:tr>
              <a:tr h="504056">
                <a:tc>
                  <a:txBody>
                    <a:bodyPr/>
                    <a:lstStyle/>
                    <a:p>
                      <a:pPr>
                        <a:lnSpc>
                          <a:spcPct val="115000"/>
                        </a:lnSpc>
                        <a:spcAft>
                          <a:spcPts val="0"/>
                        </a:spcAft>
                      </a:pPr>
                      <a:r>
                        <a:rPr lang="fr-FR" sz="1800" strike="noStrike" baseline="0" dirty="0">
                          <a:effectLst/>
                        </a:rPr>
                        <a:t>Inhibiteurs adhésion, costimulation cellulaire</a:t>
                      </a:r>
                      <a:endParaRPr lang="fr-FR" sz="1800"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strike="noStrike" baseline="0" dirty="0">
                          <a:effectLst/>
                          <a:latin typeface="Symbol" panose="05050102010706020507" pitchFamily="18" charset="2"/>
                        </a:rPr>
                        <a:t>a</a:t>
                      </a:r>
                      <a:r>
                        <a:rPr lang="fr-FR" sz="1800" strike="noStrike" baseline="0" dirty="0">
                          <a:effectLst/>
                        </a:rPr>
                        <a:t>4 intégrines</a:t>
                      </a:r>
                      <a:endParaRPr lang="fr-FR" sz="1800"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b="1" strike="noStrike" baseline="0" dirty="0">
                          <a:solidFill>
                            <a:srgbClr val="FF0000"/>
                          </a:solidFill>
                          <a:effectLst/>
                        </a:rPr>
                        <a:t>Natalizumab, </a:t>
                      </a:r>
                      <a:r>
                        <a:rPr lang="fr-FR" sz="1800" b="1" strike="noStrike" baseline="0" dirty="0" err="1">
                          <a:solidFill>
                            <a:srgbClr val="FF0000"/>
                          </a:solidFill>
                          <a:effectLst/>
                        </a:rPr>
                        <a:t>vedolizumab</a:t>
                      </a:r>
                      <a:r>
                        <a:rPr lang="fr-FR" sz="1800" strike="noStrike" baseline="0" dirty="0">
                          <a:effectLst/>
                        </a:rPr>
                        <a:t>, </a:t>
                      </a:r>
                      <a:endParaRPr lang="fr-FR" sz="1800"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3897281309"/>
                  </a:ext>
                </a:extLst>
              </a:tr>
              <a:tr h="286623">
                <a:tc>
                  <a:txBody>
                    <a:bodyPr/>
                    <a:lstStyle/>
                    <a:p>
                      <a:pPr>
                        <a:lnSpc>
                          <a:spcPct val="115000"/>
                        </a:lnSpc>
                        <a:spcAft>
                          <a:spcPts val="0"/>
                        </a:spcAft>
                      </a:pPr>
                      <a:r>
                        <a:rPr lang="fr-FR" sz="180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dirty="0">
                          <a:effectLst/>
                        </a:rPr>
                        <a:t>CTLA-4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dirty="0" err="1">
                          <a:effectLst/>
                        </a:rPr>
                        <a:t>abatacept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3228445505"/>
                  </a:ext>
                </a:extLst>
              </a:tr>
              <a:tr h="541286">
                <a:tc>
                  <a:txBody>
                    <a:bodyPr/>
                    <a:lstStyle/>
                    <a:p>
                      <a:pPr>
                        <a:lnSpc>
                          <a:spcPct val="115000"/>
                        </a:lnSpc>
                        <a:spcAft>
                          <a:spcPts val="0"/>
                        </a:spcAft>
                      </a:pPr>
                      <a:r>
                        <a:rPr lang="fr-FR" sz="1800" strike="noStrike" baseline="0" dirty="0">
                          <a:effectLst/>
                        </a:rPr>
                        <a:t>Modulateur du récepteur </a:t>
                      </a:r>
                      <a:r>
                        <a:rPr lang="fr-FR" sz="1800" strike="noStrike" baseline="0" dirty="0" err="1">
                          <a:effectLst/>
                        </a:rPr>
                        <a:t>shingosine</a:t>
                      </a:r>
                      <a:r>
                        <a:rPr lang="fr-FR" sz="1800" strike="noStrike" baseline="0" dirty="0">
                          <a:effectLst/>
                        </a:rPr>
                        <a:t> 1 phosphate</a:t>
                      </a:r>
                      <a:endParaRPr lang="fr-FR" sz="1800"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strike="noStrike" baseline="0" dirty="0">
                          <a:effectLst/>
                        </a:rPr>
                        <a:t> </a:t>
                      </a:r>
                      <a:endParaRPr lang="fr-FR" sz="1800"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tc>
                  <a:txBody>
                    <a:bodyPr/>
                    <a:lstStyle/>
                    <a:p>
                      <a:pPr>
                        <a:lnSpc>
                          <a:spcPct val="115000"/>
                        </a:lnSpc>
                        <a:spcAft>
                          <a:spcPts val="0"/>
                        </a:spcAft>
                      </a:pPr>
                      <a:r>
                        <a:rPr lang="fr-FR" sz="1800" strike="noStrike" baseline="0">
                          <a:effectLst/>
                        </a:rPr>
                        <a:t>Fingolimod</a:t>
                      </a:r>
                      <a:endParaRPr lang="fr-FR" sz="1800"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2308169940"/>
                  </a:ext>
                </a:extLst>
              </a:tr>
              <a:tr h="541286">
                <a:tc>
                  <a:txBody>
                    <a:bodyPr/>
                    <a:lstStyle/>
                    <a:p>
                      <a:pPr>
                        <a:lnSpc>
                          <a:spcPct val="115000"/>
                        </a:lnSpc>
                        <a:spcAft>
                          <a:spcPts val="0"/>
                        </a:spcAft>
                      </a:pPr>
                      <a:r>
                        <a:rPr lang="fr-FR" sz="1800" strike="noStrike" baseline="0" dirty="0">
                          <a:effectLst/>
                          <a:latin typeface="Calibri" panose="020F0502020204030204" pitchFamily="34" charset="0"/>
                          <a:ea typeface="Calibri" panose="020F0502020204030204" pitchFamily="34" charset="0"/>
                          <a:cs typeface="Times New Roman" panose="02020603050405020304" pitchFamily="18" charset="0"/>
                        </a:rPr>
                        <a:t>Complément</a:t>
                      </a:r>
                    </a:p>
                  </a:txBody>
                  <a:tcPr marL="90592" marR="90592" marT="0" marB="0"/>
                </a:tc>
                <a:tc>
                  <a:txBody>
                    <a:bodyPr/>
                    <a:lstStyle/>
                    <a:p>
                      <a:pPr>
                        <a:lnSpc>
                          <a:spcPct val="115000"/>
                        </a:lnSpc>
                        <a:spcAft>
                          <a:spcPts val="0"/>
                        </a:spcAft>
                      </a:pPr>
                      <a:r>
                        <a:rPr lang="fr-FR" sz="1800" strike="noStrike" baseline="0" dirty="0">
                          <a:effectLst/>
                          <a:latin typeface="Calibri" panose="020F0502020204030204" pitchFamily="34" charset="0"/>
                          <a:ea typeface="Calibri" panose="020F0502020204030204" pitchFamily="34" charset="0"/>
                          <a:cs typeface="Times New Roman" panose="02020603050405020304" pitchFamily="18" charset="0"/>
                        </a:rPr>
                        <a:t>C5</a:t>
                      </a:r>
                    </a:p>
                  </a:txBody>
                  <a:tcPr marL="90592" marR="90592" marT="0" marB="0"/>
                </a:tc>
                <a:tc>
                  <a:txBody>
                    <a:bodyPr/>
                    <a:lstStyle/>
                    <a:p>
                      <a:pPr>
                        <a:lnSpc>
                          <a:spcPct val="115000"/>
                        </a:lnSpc>
                        <a:spcAft>
                          <a:spcPts val="0"/>
                        </a:spcAft>
                      </a:pPr>
                      <a:r>
                        <a:rPr lang="fr-FR" sz="1800" b="1" strike="noStrike"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Eculizumab</a:t>
                      </a:r>
                      <a:endParaRPr lang="fr-FR" sz="1800" b="1" strike="noStrike"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592" marR="90592" marT="0" marB="0"/>
                </a:tc>
                <a:extLst>
                  <a:ext uri="{0D108BD9-81ED-4DB2-BD59-A6C34878D82A}">
                    <a16:rowId xmlns:a16="http://schemas.microsoft.com/office/drawing/2014/main" val="3038749338"/>
                  </a:ext>
                </a:extLst>
              </a:tr>
            </a:tbl>
          </a:graphicData>
        </a:graphic>
      </p:graphicFrame>
    </p:spTree>
    <p:extLst>
      <p:ext uri="{BB962C8B-B14F-4D97-AF65-F5344CB8AC3E}">
        <p14:creationId xmlns:p14="http://schemas.microsoft.com/office/powerpoint/2010/main" val="300054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04DC1-B80C-4262-B32D-30580C822F1F}"/>
              </a:ext>
            </a:extLst>
          </p:cNvPr>
          <p:cNvSpPr>
            <a:spLocks noGrp="1"/>
          </p:cNvSpPr>
          <p:nvPr>
            <p:ph type="title"/>
          </p:nvPr>
        </p:nvSpPr>
        <p:spPr/>
        <p:txBody>
          <a:bodyPr>
            <a:normAutofit/>
          </a:bodyPr>
          <a:lstStyle/>
          <a:p>
            <a:pPr algn="ctr">
              <a:lnSpc>
                <a:spcPct val="90000"/>
              </a:lnSpc>
            </a:pPr>
            <a:r>
              <a:rPr lang="fr-FR" sz="3600" b="1" dirty="0">
                <a:solidFill>
                  <a:srgbClr val="000099"/>
                </a:solidFill>
                <a:latin typeface="+mn-lt"/>
              </a:rPr>
              <a:t>Nomenclature des anticorps monoclonaux</a:t>
            </a:r>
          </a:p>
        </p:txBody>
      </p:sp>
      <p:sp>
        <p:nvSpPr>
          <p:cNvPr id="3" name="Espace réservé du contenu 2">
            <a:extLst>
              <a:ext uri="{FF2B5EF4-FFF2-40B4-BE49-F238E27FC236}">
                <a16:creationId xmlns:a16="http://schemas.microsoft.com/office/drawing/2014/main" id="{53D496E8-3365-4140-AAF4-E831565D6CF2}"/>
              </a:ext>
            </a:extLst>
          </p:cNvPr>
          <p:cNvSpPr>
            <a:spLocks noGrp="1"/>
          </p:cNvSpPr>
          <p:nvPr>
            <p:ph idx="1"/>
          </p:nvPr>
        </p:nvSpPr>
        <p:spPr>
          <a:xfrm>
            <a:off x="1154097" y="1825625"/>
            <a:ext cx="4941903" cy="4667249"/>
          </a:xfrm>
        </p:spPr>
        <p:txBody>
          <a:bodyPr>
            <a:normAutofit/>
          </a:bodyPr>
          <a:lstStyle/>
          <a:p>
            <a:pPr>
              <a:buFont typeface="Wingdings" panose="05000000000000000000" pitchFamily="2" charset="2"/>
              <a:buChar char="§"/>
            </a:pPr>
            <a:r>
              <a:rPr lang="fr-FR" sz="2400" dirty="0"/>
              <a:t>Dernière syllabe mab : </a:t>
            </a:r>
            <a:r>
              <a:rPr lang="fr-FR" sz="2400" b="1" dirty="0"/>
              <a:t>Ab </a:t>
            </a:r>
          </a:p>
          <a:p>
            <a:pPr>
              <a:buFont typeface="Wingdings" panose="05000000000000000000" pitchFamily="2" charset="2"/>
              <a:buChar char="§"/>
            </a:pPr>
            <a:endParaRPr lang="fr-FR" sz="2400" dirty="0"/>
          </a:p>
          <a:p>
            <a:pPr>
              <a:buFont typeface="Wingdings" panose="05000000000000000000" pitchFamily="2" charset="2"/>
              <a:buChar char="§"/>
            </a:pPr>
            <a:r>
              <a:rPr lang="fr-FR" sz="2400" dirty="0"/>
              <a:t>Avant-dernière : structure </a:t>
            </a:r>
          </a:p>
          <a:p>
            <a:pPr lvl="1">
              <a:buFont typeface="Wingdings" panose="05000000000000000000" pitchFamily="2" charset="2"/>
              <a:buChar char="§"/>
            </a:pPr>
            <a:r>
              <a:rPr lang="fr-FR" b="1" dirty="0"/>
              <a:t>mo-</a:t>
            </a:r>
            <a:r>
              <a:rPr lang="fr-FR" dirty="0"/>
              <a:t> : murin</a:t>
            </a:r>
          </a:p>
          <a:p>
            <a:pPr lvl="1">
              <a:buFont typeface="Wingdings" panose="05000000000000000000" pitchFamily="2" charset="2"/>
              <a:buChar char="§"/>
            </a:pPr>
            <a:r>
              <a:rPr lang="fr-FR" b="1" dirty="0"/>
              <a:t>xi- </a:t>
            </a:r>
            <a:r>
              <a:rPr lang="fr-FR" dirty="0"/>
              <a:t>: chimérique murin-humain (infliximab, rituximab …)</a:t>
            </a:r>
          </a:p>
          <a:p>
            <a:pPr lvl="1">
              <a:buFont typeface="Wingdings" panose="05000000000000000000" pitchFamily="2" charset="2"/>
              <a:buChar char="§"/>
            </a:pPr>
            <a:r>
              <a:rPr lang="fr-FR" b="1" dirty="0" err="1"/>
              <a:t>zu</a:t>
            </a:r>
            <a:r>
              <a:rPr lang="fr-FR" b="1" dirty="0"/>
              <a:t> </a:t>
            </a:r>
            <a:r>
              <a:rPr lang="fr-FR" dirty="0"/>
              <a:t>: humanisé (</a:t>
            </a:r>
            <a:r>
              <a:rPr lang="fr-FR" dirty="0" err="1"/>
              <a:t>tocilizumab</a:t>
            </a:r>
            <a:r>
              <a:rPr lang="fr-FR" dirty="0"/>
              <a:t>)</a:t>
            </a:r>
          </a:p>
          <a:p>
            <a:pPr lvl="1">
              <a:buFont typeface="Wingdings" panose="05000000000000000000" pitchFamily="2" charset="2"/>
              <a:buChar char="§"/>
            </a:pPr>
            <a:r>
              <a:rPr lang="fr-FR" b="1" dirty="0"/>
              <a:t>U </a:t>
            </a:r>
            <a:r>
              <a:rPr lang="fr-FR" dirty="0"/>
              <a:t>: humain (</a:t>
            </a:r>
            <a:r>
              <a:rPr lang="fr-FR" dirty="0" err="1"/>
              <a:t>adalimumab</a:t>
            </a:r>
            <a:r>
              <a:rPr lang="fr-FR" dirty="0"/>
              <a:t> …) </a:t>
            </a:r>
          </a:p>
          <a:p>
            <a:pPr marL="0" indent="0">
              <a:buNone/>
            </a:pPr>
            <a:r>
              <a:rPr lang="fr-FR" sz="2400" dirty="0"/>
              <a:t> </a:t>
            </a:r>
          </a:p>
        </p:txBody>
      </p:sp>
      <p:pic>
        <p:nvPicPr>
          <p:cNvPr id="5" name="Image 4" descr="Une image contenant bâtiment&#10;&#10;Description générée automatiquement">
            <a:extLst>
              <a:ext uri="{FF2B5EF4-FFF2-40B4-BE49-F238E27FC236}">
                <a16:creationId xmlns:a16="http://schemas.microsoft.com/office/drawing/2014/main" id="{7FC4B3B1-AAE7-499F-8364-4E89A904493F}"/>
              </a:ext>
            </a:extLst>
          </p:cNvPr>
          <p:cNvPicPr>
            <a:picLocks noChangeAspect="1"/>
          </p:cNvPicPr>
          <p:nvPr/>
        </p:nvPicPr>
        <p:blipFill rotWithShape="1">
          <a:blip r:embed="rId3">
            <a:extLst>
              <a:ext uri="{28A0092B-C50C-407E-A947-70E740481C1C}">
                <a14:useLocalDpi xmlns:a14="http://schemas.microsoft.com/office/drawing/2010/main" val="0"/>
              </a:ext>
            </a:extLst>
          </a:blip>
          <a:srcRect l="5860" r="5788" b="-1"/>
          <a:stretch/>
        </p:blipFill>
        <p:spPr>
          <a:xfrm>
            <a:off x="6456040" y="1628800"/>
            <a:ext cx="4032448" cy="4055426"/>
          </a:xfrm>
          <a:prstGeom prst="rect">
            <a:avLst/>
          </a:prstGeom>
        </p:spPr>
      </p:pic>
    </p:spTree>
    <p:extLst>
      <p:ext uri="{BB962C8B-B14F-4D97-AF65-F5344CB8AC3E}">
        <p14:creationId xmlns:p14="http://schemas.microsoft.com/office/powerpoint/2010/main" val="6634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DEDE90F-4E45-4FBC-9E4F-3781341C5081}"/>
              </a:ext>
            </a:extLst>
          </p:cNvPr>
          <p:cNvSpPr>
            <a:spLocks noGrp="1" noChangeArrowheads="1"/>
          </p:cNvSpPr>
          <p:nvPr>
            <p:ph type="title"/>
          </p:nvPr>
        </p:nvSpPr>
        <p:spPr>
          <a:xfrm>
            <a:off x="896645" y="405160"/>
            <a:ext cx="9771355" cy="863600"/>
          </a:xfrm>
        </p:spPr>
        <p:txBody>
          <a:bodyPr>
            <a:noAutofit/>
          </a:bodyPr>
          <a:lstStyle/>
          <a:p>
            <a:pPr algn="ctr">
              <a:defRPr/>
            </a:pPr>
            <a:r>
              <a:rPr lang="fr-FR" b="1" dirty="0">
                <a:solidFill>
                  <a:srgbClr val="000099"/>
                </a:solidFill>
                <a:latin typeface="+mn-lt"/>
              </a:rPr>
              <a:t>Autres molécules : analogues antagonistes de </a:t>
            </a:r>
            <a:r>
              <a:rPr lang="fr-FR" b="1" dirty="0" err="1">
                <a:solidFill>
                  <a:srgbClr val="000099"/>
                </a:solidFill>
                <a:latin typeface="+mn-lt"/>
              </a:rPr>
              <a:t>récepteurs,chimiokines</a:t>
            </a:r>
            <a:r>
              <a:rPr lang="fr-FR" b="1" dirty="0">
                <a:solidFill>
                  <a:srgbClr val="000099"/>
                </a:solidFill>
                <a:latin typeface="+mn-lt"/>
              </a:rPr>
              <a:t>…</a:t>
            </a:r>
            <a:endParaRPr lang="fr-FR" b="1" dirty="0">
              <a:solidFill>
                <a:srgbClr val="FFFF00"/>
              </a:solidFill>
              <a:latin typeface="+mn-lt"/>
              <a:cs typeface="Arial" pitchFamily="34" charset="0"/>
            </a:endParaRPr>
          </a:p>
        </p:txBody>
      </p:sp>
      <p:pic>
        <p:nvPicPr>
          <p:cNvPr id="12292" name="Image 6" descr="etan_f05.jpg">
            <a:extLst>
              <a:ext uri="{FF2B5EF4-FFF2-40B4-BE49-F238E27FC236}">
                <a16:creationId xmlns:a16="http://schemas.microsoft.com/office/drawing/2014/main" id="{CFF591F8-B802-49E5-85D7-6C40FE820ACA}"/>
              </a:ext>
            </a:extLst>
          </p:cNvPr>
          <p:cNvPicPr>
            <a:picLocks noChangeAspect="1"/>
          </p:cNvPicPr>
          <p:nvPr/>
        </p:nvPicPr>
        <p:blipFill>
          <a:blip r:embed="rId2">
            <a:extLst>
              <a:ext uri="{28A0092B-C50C-407E-A947-70E740481C1C}">
                <a14:useLocalDpi xmlns:a14="http://schemas.microsoft.com/office/drawing/2010/main" val="0"/>
              </a:ext>
            </a:extLst>
          </a:blip>
          <a:srcRect l="2899" r="13017"/>
          <a:stretch>
            <a:fillRect/>
          </a:stretch>
        </p:blipFill>
        <p:spPr bwMode="auto">
          <a:xfrm>
            <a:off x="325500" y="1606858"/>
            <a:ext cx="2880268" cy="233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ZoneTexte 7">
            <a:extLst>
              <a:ext uri="{FF2B5EF4-FFF2-40B4-BE49-F238E27FC236}">
                <a16:creationId xmlns:a16="http://schemas.microsoft.com/office/drawing/2014/main" id="{58EB0DCB-39D5-4302-9355-F51ED38D3FA5}"/>
              </a:ext>
            </a:extLst>
          </p:cNvPr>
          <p:cNvSpPr txBox="1">
            <a:spLocks noChangeArrowheads="1"/>
          </p:cNvSpPr>
          <p:nvPr/>
        </p:nvSpPr>
        <p:spPr bwMode="auto">
          <a:xfrm>
            <a:off x="229108" y="4286196"/>
            <a:ext cx="2905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000" u="sng" dirty="0">
                <a:latin typeface="Calibri" panose="020F0502020204030204" pitchFamily="34" charset="0"/>
                <a:cs typeface="Calibri" panose="020F0502020204030204" pitchFamily="34" charset="0"/>
              </a:rPr>
              <a:t>Récepteur soluble du TNF</a:t>
            </a:r>
          </a:p>
        </p:txBody>
      </p:sp>
      <p:pic>
        <p:nvPicPr>
          <p:cNvPr id="4" name="Image 3">
            <a:extLst>
              <a:ext uri="{FF2B5EF4-FFF2-40B4-BE49-F238E27FC236}">
                <a16:creationId xmlns:a16="http://schemas.microsoft.com/office/drawing/2014/main" id="{55461226-27D1-4150-9A09-D9B87169F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179" y="1832988"/>
            <a:ext cx="4375330" cy="2899593"/>
          </a:xfrm>
          <a:prstGeom prst="rect">
            <a:avLst/>
          </a:prstGeom>
        </p:spPr>
      </p:pic>
      <p:sp>
        <p:nvSpPr>
          <p:cNvPr id="12" name="ZoneTexte 7">
            <a:extLst>
              <a:ext uri="{FF2B5EF4-FFF2-40B4-BE49-F238E27FC236}">
                <a16:creationId xmlns:a16="http://schemas.microsoft.com/office/drawing/2014/main" id="{9AC69B14-D7DB-4F4C-9F0D-AFA352B599DF}"/>
              </a:ext>
            </a:extLst>
          </p:cNvPr>
          <p:cNvSpPr txBox="1">
            <a:spLocks noChangeArrowheads="1"/>
          </p:cNvSpPr>
          <p:nvPr/>
        </p:nvSpPr>
        <p:spPr bwMode="auto">
          <a:xfrm>
            <a:off x="6352410" y="5223258"/>
            <a:ext cx="15866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000" u="sng" dirty="0" err="1">
                <a:latin typeface="Calibri" panose="020F0502020204030204" pitchFamily="34" charset="0"/>
                <a:cs typeface="Calibri" panose="020F0502020204030204" pitchFamily="34" charset="0"/>
              </a:rPr>
              <a:t>Anakinra</a:t>
            </a:r>
            <a:endParaRPr lang="fr-FR" altLang="fr-FR" sz="2000" u="sng" dirty="0">
              <a:latin typeface="Calibri" panose="020F0502020204030204" pitchFamily="34" charset="0"/>
              <a:cs typeface="Calibri" panose="020F0502020204030204" pitchFamily="34" charset="0"/>
            </a:endParaRPr>
          </a:p>
          <a:p>
            <a:pPr algn="ctr">
              <a:spcBef>
                <a:spcPct val="0"/>
              </a:spcBef>
              <a:buClrTx/>
              <a:buSzTx/>
              <a:buFontTx/>
              <a:buNone/>
            </a:pPr>
            <a:r>
              <a:rPr lang="fr-FR" altLang="fr-FR" sz="2000" u="sng" dirty="0">
                <a:latin typeface="Calibri" panose="020F0502020204030204" pitchFamily="34" charset="0"/>
                <a:cs typeface="Calibri" panose="020F0502020204030204" pitchFamily="34" charset="0"/>
              </a:rPr>
              <a:t>Bloque </a:t>
            </a:r>
          </a:p>
          <a:p>
            <a:pPr algn="ctr">
              <a:spcBef>
                <a:spcPct val="0"/>
              </a:spcBef>
              <a:buClrTx/>
              <a:buSzTx/>
              <a:buFontTx/>
              <a:buNone/>
            </a:pPr>
            <a:r>
              <a:rPr lang="fr-FR" altLang="fr-FR" sz="2000" u="sng" dirty="0">
                <a:latin typeface="Calibri" panose="020F0502020204030204" pitchFamily="34" charset="0"/>
                <a:cs typeface="Calibri" panose="020F0502020204030204" pitchFamily="34" charset="0"/>
              </a:rPr>
              <a:t>récepteur IL1</a:t>
            </a:r>
          </a:p>
        </p:txBody>
      </p:sp>
      <p:sp>
        <p:nvSpPr>
          <p:cNvPr id="13" name="ZoneTexte 7">
            <a:extLst>
              <a:ext uri="{FF2B5EF4-FFF2-40B4-BE49-F238E27FC236}">
                <a16:creationId xmlns:a16="http://schemas.microsoft.com/office/drawing/2014/main" id="{080FF4D2-03DF-4972-A302-ED4BEDDF9493}"/>
              </a:ext>
            </a:extLst>
          </p:cNvPr>
          <p:cNvSpPr txBox="1">
            <a:spLocks noChangeArrowheads="1"/>
          </p:cNvSpPr>
          <p:nvPr/>
        </p:nvSpPr>
        <p:spPr bwMode="auto">
          <a:xfrm>
            <a:off x="3884015" y="4274357"/>
            <a:ext cx="16961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000" u="sng" dirty="0" err="1">
                <a:latin typeface="Calibri" panose="020F0502020204030204" pitchFamily="34" charset="0"/>
                <a:cs typeface="Calibri" panose="020F0502020204030204" pitchFamily="34" charset="0"/>
              </a:rPr>
              <a:t>Abacacept</a:t>
            </a:r>
            <a:endParaRPr lang="fr-FR" altLang="fr-FR" sz="2000" u="sng" dirty="0">
              <a:latin typeface="Calibri" panose="020F0502020204030204" pitchFamily="34" charset="0"/>
              <a:cs typeface="Calibri" panose="020F0502020204030204" pitchFamily="34" charset="0"/>
            </a:endParaRPr>
          </a:p>
          <a:p>
            <a:pPr algn="ctr">
              <a:spcBef>
                <a:spcPct val="0"/>
              </a:spcBef>
              <a:buClrTx/>
              <a:buSzTx/>
              <a:buFontTx/>
              <a:buNone/>
            </a:pPr>
            <a:r>
              <a:rPr lang="fr-FR" altLang="fr-FR" sz="2000" u="sng" dirty="0">
                <a:latin typeface="Calibri" panose="020F0502020204030204" pitchFamily="34" charset="0"/>
                <a:cs typeface="Calibri" panose="020F0502020204030204" pitchFamily="34" charset="0"/>
              </a:rPr>
              <a:t>Inhibiteur de</a:t>
            </a:r>
          </a:p>
          <a:p>
            <a:pPr algn="ctr">
              <a:spcBef>
                <a:spcPct val="0"/>
              </a:spcBef>
              <a:buClrTx/>
              <a:buSzTx/>
              <a:buFontTx/>
              <a:buNone/>
            </a:pPr>
            <a:r>
              <a:rPr lang="fr-FR" altLang="fr-FR" sz="2000" u="sng" dirty="0">
                <a:latin typeface="Calibri" panose="020F0502020204030204" pitchFamily="34" charset="0"/>
                <a:cs typeface="Calibri" panose="020F0502020204030204" pitchFamily="34" charset="0"/>
              </a:rPr>
              <a:t> costimulation</a:t>
            </a:r>
          </a:p>
        </p:txBody>
      </p:sp>
      <p:sp>
        <p:nvSpPr>
          <p:cNvPr id="7" name="Rectangle 6">
            <a:extLst>
              <a:ext uri="{FF2B5EF4-FFF2-40B4-BE49-F238E27FC236}">
                <a16:creationId xmlns:a16="http://schemas.microsoft.com/office/drawing/2014/main" id="{097D71AE-5C44-4409-9D74-8BBC27A4A23D}"/>
              </a:ext>
            </a:extLst>
          </p:cNvPr>
          <p:cNvSpPr/>
          <p:nvPr/>
        </p:nvSpPr>
        <p:spPr>
          <a:xfrm>
            <a:off x="5643854" y="1628800"/>
            <a:ext cx="2374269" cy="289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02FBBB31-F7A8-459C-B10C-294200270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570" y="2513609"/>
            <a:ext cx="2808884" cy="2808884"/>
          </a:xfrm>
          <a:prstGeom prst="rect">
            <a:avLst/>
          </a:prstGeom>
        </p:spPr>
      </p:pic>
      <p:pic>
        <p:nvPicPr>
          <p:cNvPr id="3" name="Image 2" descr="Une image contenant texte, carte&#10;&#10;Description générée automatiquement">
            <a:extLst>
              <a:ext uri="{FF2B5EF4-FFF2-40B4-BE49-F238E27FC236}">
                <a16:creationId xmlns:a16="http://schemas.microsoft.com/office/drawing/2014/main" id="{3570F8C9-8673-408D-B862-C0603FD07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3502" y="3201365"/>
            <a:ext cx="2438400" cy="2727960"/>
          </a:xfrm>
          <a:prstGeom prst="rect">
            <a:avLst/>
          </a:prstGeom>
        </p:spPr>
      </p:pic>
      <p:sp>
        <p:nvSpPr>
          <p:cNvPr id="14" name="ZoneTexte 7">
            <a:extLst>
              <a:ext uri="{FF2B5EF4-FFF2-40B4-BE49-F238E27FC236}">
                <a16:creationId xmlns:a16="http://schemas.microsoft.com/office/drawing/2014/main" id="{A8945DE8-9CA5-4967-9301-DED60EA15C17}"/>
              </a:ext>
            </a:extLst>
          </p:cNvPr>
          <p:cNvSpPr txBox="1">
            <a:spLocks noChangeArrowheads="1"/>
          </p:cNvSpPr>
          <p:nvPr/>
        </p:nvSpPr>
        <p:spPr bwMode="auto">
          <a:xfrm>
            <a:off x="9152878" y="5810664"/>
            <a:ext cx="2629311" cy="1015663"/>
          </a:xfrm>
          <a:prstGeom prst="rect">
            <a:avLst/>
          </a:prstGeom>
          <a:solidFill>
            <a:schemeClr val="bg1"/>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sz="2000" u="sng" dirty="0" err="1">
                <a:latin typeface="+mn-lt"/>
              </a:rPr>
              <a:t>Tofacitinib</a:t>
            </a:r>
            <a:r>
              <a:rPr lang="fr-FR" sz="2000" u="sng" dirty="0">
                <a:latin typeface="+mn-lt"/>
              </a:rPr>
              <a:t>, </a:t>
            </a:r>
          </a:p>
          <a:p>
            <a:pPr algn="ctr">
              <a:spcBef>
                <a:spcPct val="0"/>
              </a:spcBef>
              <a:buClrTx/>
              <a:buSzTx/>
              <a:buFontTx/>
              <a:buNone/>
            </a:pPr>
            <a:r>
              <a:rPr lang="fr-FR" sz="2000" u="sng" dirty="0">
                <a:latin typeface="+mn-lt"/>
              </a:rPr>
              <a:t>bloque </a:t>
            </a:r>
          </a:p>
          <a:p>
            <a:pPr algn="ctr">
              <a:spcBef>
                <a:spcPct val="0"/>
              </a:spcBef>
              <a:buClrTx/>
              <a:buSzTx/>
              <a:buFontTx/>
              <a:buNone/>
            </a:pPr>
            <a:r>
              <a:rPr lang="fr-FR" sz="2000" u="sng" dirty="0">
                <a:latin typeface="+mn-lt"/>
              </a:rPr>
              <a:t>kinase </a:t>
            </a:r>
            <a:r>
              <a:rPr lang="fr-FR" sz="2000" u="sng" dirty="0" err="1">
                <a:latin typeface="+mn-lt"/>
              </a:rPr>
              <a:t>intracellulaiire</a:t>
            </a:r>
            <a:endParaRPr lang="fr-FR" altLang="fr-FR" sz="2000" b="1" u="sng" dirty="0">
              <a:latin typeface="+mn-lt"/>
              <a:cs typeface="Calibri" panose="020F050202020403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1">
            <a:extLst>
              <a:ext uri="{FF2B5EF4-FFF2-40B4-BE49-F238E27FC236}">
                <a16:creationId xmlns:a16="http://schemas.microsoft.com/office/drawing/2014/main" id="{FEFF557F-F59C-433C-987B-18AA15E75B3D}"/>
              </a:ext>
            </a:extLst>
          </p:cNvPr>
          <p:cNvGrpSpPr>
            <a:grpSpLocks/>
          </p:cNvGrpSpPr>
          <p:nvPr/>
        </p:nvGrpSpPr>
        <p:grpSpPr bwMode="auto">
          <a:xfrm>
            <a:off x="1524000" y="0"/>
            <a:ext cx="9144000" cy="6858000"/>
            <a:chOff x="0" y="0"/>
            <a:chExt cx="5760" cy="4320"/>
          </a:xfrm>
        </p:grpSpPr>
        <p:sp>
          <p:nvSpPr>
            <p:cNvPr id="2054" name="Rectangle 4">
              <a:extLst>
                <a:ext uri="{FF2B5EF4-FFF2-40B4-BE49-F238E27FC236}">
                  <a16:creationId xmlns:a16="http://schemas.microsoft.com/office/drawing/2014/main" id="{FC2D9CAC-2929-43B9-9F7E-7C505E4A5E08}"/>
                </a:ext>
              </a:extLst>
            </p:cNvPr>
            <p:cNvSpPr>
              <a:spLocks noChangeArrowheads="1"/>
            </p:cNvSpPr>
            <p:nvPr/>
          </p:nvSpPr>
          <p:spPr bwMode="auto">
            <a:xfrm>
              <a:off x="0" y="3744"/>
              <a:ext cx="5760" cy="576"/>
            </a:xfrm>
            <a:prstGeom prst="rect">
              <a:avLst/>
            </a:prstGeom>
            <a:gradFill rotWithShape="1">
              <a:gsLst>
                <a:gs pos="0">
                  <a:schemeClr val="bg1"/>
                </a:gs>
                <a:gs pos="100000">
                  <a:srgbClr val="BD8F8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2055" name="Rectangle 5">
              <a:extLst>
                <a:ext uri="{FF2B5EF4-FFF2-40B4-BE49-F238E27FC236}">
                  <a16:creationId xmlns:a16="http://schemas.microsoft.com/office/drawing/2014/main" id="{506E79B9-74D0-467B-AC38-34E32C24E354}"/>
                </a:ext>
              </a:extLst>
            </p:cNvPr>
            <p:cNvSpPr>
              <a:spLocks noChangeArrowheads="1"/>
            </p:cNvSpPr>
            <p:nvPr/>
          </p:nvSpPr>
          <p:spPr bwMode="auto">
            <a:xfrm>
              <a:off x="0" y="0"/>
              <a:ext cx="5760" cy="576"/>
            </a:xfrm>
            <a:prstGeom prst="rect">
              <a:avLst/>
            </a:prstGeom>
            <a:gradFill rotWithShape="1">
              <a:gsLst>
                <a:gs pos="0">
                  <a:srgbClr val="BD8F88"/>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pic>
          <p:nvPicPr>
            <p:cNvPr id="2056" name="Picture 10" descr="Copy of nrrheum">
              <a:extLst>
                <a:ext uri="{FF2B5EF4-FFF2-40B4-BE49-F238E27FC236}">
                  <a16:creationId xmlns:a16="http://schemas.microsoft.com/office/drawing/2014/main" id="{A60A25D9-6D3A-452A-A320-53134AA82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 y="3712"/>
              <a:ext cx="171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ext Box 12">
            <a:extLst>
              <a:ext uri="{FF2B5EF4-FFF2-40B4-BE49-F238E27FC236}">
                <a16:creationId xmlns:a16="http://schemas.microsoft.com/office/drawing/2014/main" id="{6070DB08-4AC3-45B0-AA51-7EB19BED08C1}"/>
              </a:ext>
            </a:extLst>
          </p:cNvPr>
          <p:cNvSpPr txBox="1">
            <a:spLocks noChangeArrowheads="1"/>
          </p:cNvSpPr>
          <p:nvPr/>
        </p:nvSpPr>
        <p:spPr bwMode="auto">
          <a:xfrm>
            <a:off x="2051050" y="598489"/>
            <a:ext cx="8083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800" b="1"/>
              <a:t>Figure 2 </a:t>
            </a:r>
            <a:r>
              <a:rPr lang="en-US" altLang="fr-FR" sz="1800"/>
              <a:t>Biologic agents can inhibit immunity to pathogens</a:t>
            </a:r>
          </a:p>
        </p:txBody>
      </p:sp>
      <p:sp>
        <p:nvSpPr>
          <p:cNvPr id="2052" name="Text Box 13">
            <a:extLst>
              <a:ext uri="{FF2B5EF4-FFF2-40B4-BE49-F238E27FC236}">
                <a16:creationId xmlns:a16="http://schemas.microsoft.com/office/drawing/2014/main" id="{78EC2AAA-A6A1-4EB2-9828-4DECE8C86A47}"/>
              </a:ext>
            </a:extLst>
          </p:cNvPr>
          <p:cNvSpPr txBox="1">
            <a:spLocks noChangeArrowheads="1"/>
          </p:cNvSpPr>
          <p:nvPr/>
        </p:nvSpPr>
        <p:spPr bwMode="auto">
          <a:xfrm>
            <a:off x="2470151" y="5424488"/>
            <a:ext cx="725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200"/>
              <a:t>Boyman, O. </a:t>
            </a:r>
            <a:r>
              <a:rPr lang="en-US" altLang="fr-FR" sz="1200" i="1"/>
              <a:t>et al. </a:t>
            </a:r>
            <a:r>
              <a:rPr lang="en-GB" altLang="fr-FR" sz="1200"/>
              <a:t>(2014) </a:t>
            </a:r>
            <a:r>
              <a:rPr lang="en-US" altLang="fr-FR" sz="1200"/>
              <a:t>Adverse reactions to biologic agents and their medical management</a:t>
            </a:r>
          </a:p>
          <a:p>
            <a:pPr algn="ctr" eaLnBrk="1" hangingPunct="1">
              <a:spcBef>
                <a:spcPct val="0"/>
              </a:spcBef>
              <a:buFontTx/>
              <a:buNone/>
            </a:pPr>
            <a:r>
              <a:rPr lang="en-US" altLang="fr-FR" sz="1200" i="1"/>
              <a:t>Nat. Rev. Rheumatol.</a:t>
            </a:r>
            <a:r>
              <a:rPr lang="en-US" altLang="fr-FR" sz="1200"/>
              <a:t> doi:10.1038/nrrheum.2014.123</a:t>
            </a:r>
          </a:p>
        </p:txBody>
      </p:sp>
      <p:pic>
        <p:nvPicPr>
          <p:cNvPr id="2053" name="Picture 9" descr="D:\kuloth\2014\Aug\06-08-2014\NR_aop\slides_img\nrrheum.2014.123-f2.jpg">
            <a:extLst>
              <a:ext uri="{FF2B5EF4-FFF2-40B4-BE49-F238E27FC236}">
                <a16:creationId xmlns:a16="http://schemas.microsoft.com/office/drawing/2014/main" id="{3FFF748B-B7B3-4B8A-A6BB-3C20D0F05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22439"/>
            <a:ext cx="71628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a:extLst>
              <a:ext uri="{FF2B5EF4-FFF2-40B4-BE49-F238E27FC236}">
                <a16:creationId xmlns:a16="http://schemas.microsoft.com/office/drawing/2014/main" id="{9D563BAD-A54E-4210-B1FC-6E1B824F34D8}"/>
              </a:ext>
            </a:extLst>
          </p:cNvPr>
          <p:cNvSpPr txBox="1">
            <a:spLocks/>
          </p:cNvSpPr>
          <p:nvPr/>
        </p:nvSpPr>
        <p:spPr>
          <a:xfrm>
            <a:off x="1941400" y="404664"/>
            <a:ext cx="8403073" cy="1080120"/>
          </a:xfrm>
          <a:prstGeom prst="rect">
            <a:avLst/>
          </a:prstGeom>
          <a:solidFill>
            <a:schemeClr val="bg1"/>
          </a:solidFill>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err="1">
                <a:solidFill>
                  <a:srgbClr val="000099"/>
                </a:solidFill>
                <a:latin typeface="+mn-lt"/>
              </a:rPr>
              <a:t>Ces</a:t>
            </a:r>
            <a:r>
              <a:rPr lang="en-US" sz="3200" b="1" dirty="0">
                <a:solidFill>
                  <a:srgbClr val="000099"/>
                </a:solidFill>
                <a:latin typeface="+mn-lt"/>
              </a:rPr>
              <a:t> </a:t>
            </a:r>
            <a:r>
              <a:rPr lang="en-US" sz="3200" b="1" dirty="0" err="1">
                <a:solidFill>
                  <a:srgbClr val="000099"/>
                </a:solidFill>
                <a:latin typeface="+mn-lt"/>
              </a:rPr>
              <a:t>immunomodulateurs</a:t>
            </a:r>
            <a:r>
              <a:rPr lang="en-US" sz="3200" b="1" dirty="0">
                <a:solidFill>
                  <a:srgbClr val="000099"/>
                </a:solidFill>
                <a:latin typeface="+mn-lt"/>
              </a:rPr>
              <a:t> </a:t>
            </a:r>
            <a:r>
              <a:rPr lang="en-US" sz="3200" b="1" dirty="0" err="1">
                <a:solidFill>
                  <a:srgbClr val="000099"/>
                </a:solidFill>
                <a:latin typeface="+mn-lt"/>
              </a:rPr>
              <a:t>sont</a:t>
            </a:r>
            <a:r>
              <a:rPr lang="en-US" sz="3200" b="1" dirty="0">
                <a:solidFill>
                  <a:srgbClr val="000099"/>
                </a:solidFill>
                <a:latin typeface="+mn-lt"/>
              </a:rPr>
              <a:t> </a:t>
            </a:r>
            <a:r>
              <a:rPr lang="en-US" sz="3200" b="1" dirty="0" err="1">
                <a:solidFill>
                  <a:srgbClr val="000099"/>
                </a:solidFill>
                <a:latin typeface="+mn-lt"/>
              </a:rPr>
              <a:t>impliqués</a:t>
            </a:r>
            <a:r>
              <a:rPr lang="en-US" sz="3200" b="1" dirty="0">
                <a:solidFill>
                  <a:srgbClr val="000099"/>
                </a:solidFill>
                <a:latin typeface="+mn-lt"/>
              </a:rPr>
              <a:t> dans la </a:t>
            </a:r>
            <a:r>
              <a:rPr lang="en-US" sz="3200" b="1" dirty="0" err="1">
                <a:solidFill>
                  <a:srgbClr val="000099"/>
                </a:solidFill>
                <a:latin typeface="+mn-lt"/>
              </a:rPr>
              <a:t>réponse</a:t>
            </a:r>
            <a:r>
              <a:rPr lang="en-US" sz="3200" b="1" dirty="0">
                <a:solidFill>
                  <a:srgbClr val="000099"/>
                </a:solidFill>
                <a:latin typeface="+mn-lt"/>
              </a:rPr>
              <a:t> </a:t>
            </a:r>
            <a:r>
              <a:rPr lang="en-US" sz="3200" b="1" dirty="0" err="1">
                <a:solidFill>
                  <a:srgbClr val="000099"/>
                </a:solidFill>
                <a:latin typeface="+mn-lt"/>
              </a:rPr>
              <a:t>contre</a:t>
            </a:r>
            <a:r>
              <a:rPr lang="en-US" sz="3200" b="1" dirty="0">
                <a:solidFill>
                  <a:srgbClr val="000099"/>
                </a:solidFill>
                <a:latin typeface="+mn-lt"/>
              </a:rPr>
              <a:t> les </a:t>
            </a:r>
            <a:r>
              <a:rPr lang="en-US" sz="3200" b="1" dirty="0" err="1">
                <a:solidFill>
                  <a:srgbClr val="000099"/>
                </a:solidFill>
                <a:latin typeface="+mn-lt"/>
              </a:rPr>
              <a:t>pathogènes</a:t>
            </a:r>
            <a:endParaRPr lang="en-US" sz="3200" b="1" dirty="0">
              <a:solidFill>
                <a:srgbClr val="000099"/>
              </a:solidFill>
              <a:latin typeface="+mn-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54dd7e39-2900-4c17-8fdb-845d8c07780d"/>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38a6edc-9ecd-453d-a9ac-75b9e0a3fafc"/>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2192</TotalTime>
  <Words>4168</Words>
  <Application>Microsoft Office PowerPoint</Application>
  <PresentationFormat>Grand écran</PresentationFormat>
  <Paragraphs>501</Paragraphs>
  <Slides>43</Slides>
  <Notes>32</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56" baseType="lpstr">
      <vt:lpstr>Arial</vt:lpstr>
      <vt:lpstr>Arial Narrow</vt:lpstr>
      <vt:lpstr>Arial Unicode MS</vt:lpstr>
      <vt:lpstr>Calibri</vt:lpstr>
      <vt:lpstr>Calibri Light</vt:lpstr>
      <vt:lpstr>Comic Sans MS</vt:lpstr>
      <vt:lpstr>Garamond</vt:lpstr>
      <vt:lpstr>Symbol</vt:lpstr>
      <vt:lpstr>Times New Roman</vt:lpstr>
      <vt:lpstr>Wingdings</vt:lpstr>
      <vt:lpstr>Wingdings 2</vt:lpstr>
      <vt:lpstr>Thème Office</vt:lpstr>
      <vt:lpstr>Photo Editor Photo</vt:lpstr>
      <vt:lpstr>Complications infectieuses des anticorps monoclonaux et biothérapies</vt:lpstr>
      <vt:lpstr>Sommaire</vt:lpstr>
      <vt:lpstr>Le rhumatisme inflammatoire augmente le risque infectieux en dehors de tout traitement anti-TNF : registre NOAR (Norwich, UK)</vt:lpstr>
      <vt:lpstr>Immunomodulateurs dans les maladies auto immunes</vt:lpstr>
      <vt:lpstr>Cytokines proinflammatoires impliquées dans les maladies auto immunes</vt:lpstr>
      <vt:lpstr>Principaux immunomodulateurs dans les maladies inflammatoires </vt:lpstr>
      <vt:lpstr>Nomenclature des anticorps monoclonaux</vt:lpstr>
      <vt:lpstr>Autres molécules : analogues antagonistes de récepteurs,chimiokines…</vt:lpstr>
      <vt:lpstr>Présentation PowerPoint</vt:lpstr>
      <vt:lpstr>TNF et réponse contre les pathogènes</vt:lpstr>
      <vt:lpstr>Autres cytokines et réponses contre les pathogènes</vt:lpstr>
      <vt:lpstr>Sommaire</vt:lpstr>
      <vt:lpstr>Facteurs de risque d’infections sous biothérapies</vt:lpstr>
      <vt:lpstr>Facteurs de risque d’infections sous anti TNF</vt:lpstr>
      <vt:lpstr>Sommaire</vt:lpstr>
      <vt:lpstr>Anti-TNFa et tuberculose</vt:lpstr>
      <vt:lpstr>Infection sévère sous anti TNF : risque maximal au début du traitement</vt:lpstr>
      <vt:lpstr>Présentation PowerPoint</vt:lpstr>
      <vt:lpstr>Présentation PowerPoint</vt:lpstr>
      <vt:lpstr>Spécificités de la tuberculose sous anti TNF</vt:lpstr>
      <vt:lpstr>IRIS par reconstitution immunitaire  après arrêt des anti-TNF</vt:lpstr>
      <vt:lpstr>Reprise possible des anti TNF après guérison de tuberculose </vt:lpstr>
      <vt:lpstr>Dépistage et prophylaxie de la tuberculose avant biothérapie</vt:lpstr>
      <vt:lpstr>Réduction du risque de TB sous biothérapies </vt:lpstr>
      <vt:lpstr>Infections virales </vt:lpstr>
      <vt:lpstr> Risque de zona sous anti TNF : registre RABBIT</vt:lpstr>
      <vt:lpstr>Hépatites virales</vt:lpstr>
      <vt:lpstr> Risque de réactivation VHB selon les drogues et le profil sérologique</vt:lpstr>
      <vt:lpstr>Leucoencéphalite multifocale progressive (LEMP)  </vt:lpstr>
      <vt:lpstr>Leucoencéphalite multifocale progressive (LEMP)  </vt:lpstr>
      <vt:lpstr>Infections bactériennes sévères  </vt:lpstr>
      <vt:lpstr>Présentation PowerPoint</vt:lpstr>
      <vt:lpstr>Présentation PowerPoint</vt:lpstr>
      <vt:lpstr>Légionellose  et anti TNF</vt:lpstr>
      <vt:lpstr>Eculizimab et Neisseriae</vt:lpstr>
      <vt:lpstr>Infections opportunistes et fongiques </vt:lpstr>
      <vt:lpstr>Présentation PowerPoint</vt:lpstr>
      <vt:lpstr>Facteurs de risque d’infections sous anti TNF</vt:lpstr>
      <vt:lpstr>Pneumocystose sous rituximab</vt:lpstr>
      <vt:lpstr>Histoplasmose et anti TNFa</vt:lpstr>
      <vt:lpstr>Mycoses cutanéomuqueuses  et anti IL17 au cours du psoriasis en plaque</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infectieuses des anticorps monoclonaux</dc:title>
  <dc:creator>dominique salmon</dc:creator>
  <cp:lastModifiedBy>dominique salmon</cp:lastModifiedBy>
  <cp:revision>75</cp:revision>
  <cp:lastPrinted>2018-12-10T14:48:07Z</cp:lastPrinted>
  <dcterms:created xsi:type="dcterms:W3CDTF">2018-12-09T16:01:45Z</dcterms:created>
  <dcterms:modified xsi:type="dcterms:W3CDTF">2020-10-15T14:11:17Z</dcterms:modified>
</cp:coreProperties>
</file>