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77" r:id="rId3"/>
    <p:sldId id="265" r:id="rId4"/>
    <p:sldId id="266" r:id="rId5"/>
    <p:sldId id="276" r:id="rId6"/>
    <p:sldId id="259" r:id="rId7"/>
    <p:sldId id="260" r:id="rId8"/>
    <p:sldId id="261" r:id="rId9"/>
    <p:sldId id="262" r:id="rId10"/>
    <p:sldId id="258" r:id="rId11"/>
    <p:sldId id="263" r:id="rId12"/>
    <p:sldId id="264" r:id="rId13"/>
    <p:sldId id="273" r:id="rId14"/>
    <p:sldId id="267" r:id="rId15"/>
    <p:sldId id="278" r:id="rId16"/>
    <p:sldId id="268" r:id="rId17"/>
    <p:sldId id="269" r:id="rId18"/>
    <p:sldId id="270" r:id="rId19"/>
    <p:sldId id="271" r:id="rId20"/>
    <p:sldId id="274" r:id="rId21"/>
    <p:sldId id="272" r:id="rId22"/>
    <p:sldId id="275" r:id="rId23"/>
    <p:sldId id="282" r:id="rId24"/>
    <p:sldId id="2354" r:id="rId25"/>
    <p:sldId id="2355" r:id="rId26"/>
    <p:sldId id="279" r:id="rId27"/>
    <p:sldId id="2353" r:id="rId28"/>
    <p:sldId id="2357" r:id="rId29"/>
    <p:sldId id="2358" r:id="rId30"/>
    <p:sldId id="2359" r:id="rId31"/>
    <p:sldId id="2351" r:id="rId32"/>
    <p:sldId id="283" r:id="rId33"/>
    <p:sldId id="2352" r:id="rId34"/>
    <p:sldId id="281" r:id="rId3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83"/>
    <p:restoredTop sz="94681"/>
  </p:normalViewPr>
  <p:slideViewPr>
    <p:cSldViewPr snapToGrid="0" snapToObjects="1">
      <p:cViewPr>
        <p:scale>
          <a:sx n="73" d="100"/>
          <a:sy n="73" d="100"/>
        </p:scale>
        <p:origin x="576" y="5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7753C-AF8B-7B40-8713-861450860245}" type="datetimeFigureOut">
              <a:t>28/11/2019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1CA58A-501B-4A45-BCC4-3E950C1EE7C3}" type="slidenum">
              <a:t>‹N°›</a:t>
            </a:fld>
            <a:endParaRPr lang="fr-FR"/>
          </a:p>
        </p:txBody>
      </p:sp>
    </p:spTree>
    <p:extLst>
      <p:ext uri="{BB962C8B-B14F-4D97-AF65-F5344CB8AC3E}">
        <p14:creationId xmlns:p14="http://schemas.microsoft.com/office/powerpoint/2010/main" val="192102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986CC8-B524-C749-BDCD-5CA7C1B0A53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0D4B617-3246-4744-A120-013D19E6C1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447558B-B643-2041-9D41-C2C9FBEFA2DC}"/>
              </a:ext>
            </a:extLst>
          </p:cNvPr>
          <p:cNvSpPr>
            <a:spLocks noGrp="1"/>
          </p:cNvSpPr>
          <p:nvPr>
            <p:ph type="dt" sz="half" idx="10"/>
          </p:nvPr>
        </p:nvSpPr>
        <p:spPr/>
        <p:txBody>
          <a:bodyPr/>
          <a:lstStyle/>
          <a:p>
            <a:fld id="{152A07A9-AB89-1447-8B1F-B411080F89B8}" type="datetimeFigureOut">
              <a:t>28/11/2019</a:t>
            </a:fld>
            <a:endParaRPr lang="fr-FR"/>
          </a:p>
        </p:txBody>
      </p:sp>
      <p:sp>
        <p:nvSpPr>
          <p:cNvPr id="5" name="Espace réservé du pied de page 4">
            <a:extLst>
              <a:ext uri="{FF2B5EF4-FFF2-40B4-BE49-F238E27FC236}">
                <a16:creationId xmlns:a16="http://schemas.microsoft.com/office/drawing/2014/main" id="{F81622B8-6097-924D-AB04-E1444EB80D0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01CB955-AA37-9343-84C8-C0F5571F89A8}"/>
              </a:ext>
            </a:extLst>
          </p:cNvPr>
          <p:cNvSpPr>
            <a:spLocks noGrp="1"/>
          </p:cNvSpPr>
          <p:nvPr>
            <p:ph type="sldNum" sz="quarter" idx="12"/>
          </p:nvPr>
        </p:nvSpPr>
        <p:spPr/>
        <p:txBody>
          <a:bodyPr/>
          <a:lstStyle/>
          <a:p>
            <a:fld id="{C63FB66D-D432-9842-8154-9ECBD442AACC}" type="slidenum">
              <a:t>‹N°›</a:t>
            </a:fld>
            <a:endParaRPr lang="fr-FR"/>
          </a:p>
        </p:txBody>
      </p:sp>
    </p:spTree>
    <p:extLst>
      <p:ext uri="{BB962C8B-B14F-4D97-AF65-F5344CB8AC3E}">
        <p14:creationId xmlns:p14="http://schemas.microsoft.com/office/powerpoint/2010/main" val="2148297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2AF73E-3E5B-3042-AFFA-A7525EA792D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B70A332-1C46-E44E-A6D9-19F93A713F6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E04FA59-0AD4-8E4B-BCC5-BB10009E76C1}"/>
              </a:ext>
            </a:extLst>
          </p:cNvPr>
          <p:cNvSpPr>
            <a:spLocks noGrp="1"/>
          </p:cNvSpPr>
          <p:nvPr>
            <p:ph type="dt" sz="half" idx="10"/>
          </p:nvPr>
        </p:nvSpPr>
        <p:spPr/>
        <p:txBody>
          <a:bodyPr/>
          <a:lstStyle/>
          <a:p>
            <a:fld id="{152A07A9-AB89-1447-8B1F-B411080F89B8}" type="datetimeFigureOut">
              <a:t>28/11/2019</a:t>
            </a:fld>
            <a:endParaRPr lang="fr-FR"/>
          </a:p>
        </p:txBody>
      </p:sp>
      <p:sp>
        <p:nvSpPr>
          <p:cNvPr id="5" name="Espace réservé du pied de page 4">
            <a:extLst>
              <a:ext uri="{FF2B5EF4-FFF2-40B4-BE49-F238E27FC236}">
                <a16:creationId xmlns:a16="http://schemas.microsoft.com/office/drawing/2014/main" id="{83BF015C-FCB0-B849-AC71-76F8D74AE5F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C0547CD-E7CB-494E-BBA3-66AA2AD2437F}"/>
              </a:ext>
            </a:extLst>
          </p:cNvPr>
          <p:cNvSpPr>
            <a:spLocks noGrp="1"/>
          </p:cNvSpPr>
          <p:nvPr>
            <p:ph type="sldNum" sz="quarter" idx="12"/>
          </p:nvPr>
        </p:nvSpPr>
        <p:spPr/>
        <p:txBody>
          <a:bodyPr/>
          <a:lstStyle/>
          <a:p>
            <a:fld id="{C63FB66D-D432-9842-8154-9ECBD442AACC}" type="slidenum">
              <a:t>‹N°›</a:t>
            </a:fld>
            <a:endParaRPr lang="fr-FR"/>
          </a:p>
        </p:txBody>
      </p:sp>
    </p:spTree>
    <p:extLst>
      <p:ext uri="{BB962C8B-B14F-4D97-AF65-F5344CB8AC3E}">
        <p14:creationId xmlns:p14="http://schemas.microsoft.com/office/powerpoint/2010/main" val="1347775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9008B64-C64F-B047-AC89-3D3C8A3B657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4397563-05AB-B24B-9E09-CEF75EC1475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D976AFA-BFA7-234D-B317-514D90A92F9C}"/>
              </a:ext>
            </a:extLst>
          </p:cNvPr>
          <p:cNvSpPr>
            <a:spLocks noGrp="1"/>
          </p:cNvSpPr>
          <p:nvPr>
            <p:ph type="dt" sz="half" idx="10"/>
          </p:nvPr>
        </p:nvSpPr>
        <p:spPr/>
        <p:txBody>
          <a:bodyPr/>
          <a:lstStyle/>
          <a:p>
            <a:fld id="{152A07A9-AB89-1447-8B1F-B411080F89B8}" type="datetimeFigureOut">
              <a:t>28/11/2019</a:t>
            </a:fld>
            <a:endParaRPr lang="fr-FR"/>
          </a:p>
        </p:txBody>
      </p:sp>
      <p:sp>
        <p:nvSpPr>
          <p:cNvPr id="5" name="Espace réservé du pied de page 4">
            <a:extLst>
              <a:ext uri="{FF2B5EF4-FFF2-40B4-BE49-F238E27FC236}">
                <a16:creationId xmlns:a16="http://schemas.microsoft.com/office/drawing/2014/main" id="{16123E10-1B55-794C-9255-67D10972790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D9F0FE6-ADDF-CB4D-80A7-E4C6E15A7A48}"/>
              </a:ext>
            </a:extLst>
          </p:cNvPr>
          <p:cNvSpPr>
            <a:spLocks noGrp="1"/>
          </p:cNvSpPr>
          <p:nvPr>
            <p:ph type="sldNum" sz="quarter" idx="12"/>
          </p:nvPr>
        </p:nvSpPr>
        <p:spPr/>
        <p:txBody>
          <a:bodyPr/>
          <a:lstStyle/>
          <a:p>
            <a:fld id="{C63FB66D-D432-9842-8154-9ECBD442AACC}" type="slidenum">
              <a:t>‹N°›</a:t>
            </a:fld>
            <a:endParaRPr lang="fr-FR"/>
          </a:p>
        </p:txBody>
      </p:sp>
    </p:spTree>
    <p:extLst>
      <p:ext uri="{BB962C8B-B14F-4D97-AF65-F5344CB8AC3E}">
        <p14:creationId xmlns:p14="http://schemas.microsoft.com/office/powerpoint/2010/main" val="2266076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ACDE25-4579-2A47-8123-53E8E7D5055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B8EDBC7-A20B-0740-9C11-88FF6C641C8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9BA9BCA-3C3D-3C40-81E7-035925D81613}"/>
              </a:ext>
            </a:extLst>
          </p:cNvPr>
          <p:cNvSpPr>
            <a:spLocks noGrp="1"/>
          </p:cNvSpPr>
          <p:nvPr>
            <p:ph type="dt" sz="half" idx="10"/>
          </p:nvPr>
        </p:nvSpPr>
        <p:spPr/>
        <p:txBody>
          <a:bodyPr/>
          <a:lstStyle/>
          <a:p>
            <a:fld id="{152A07A9-AB89-1447-8B1F-B411080F89B8}" type="datetimeFigureOut">
              <a:t>28/11/2019</a:t>
            </a:fld>
            <a:endParaRPr lang="fr-FR"/>
          </a:p>
        </p:txBody>
      </p:sp>
      <p:sp>
        <p:nvSpPr>
          <p:cNvPr id="5" name="Espace réservé du pied de page 4">
            <a:extLst>
              <a:ext uri="{FF2B5EF4-FFF2-40B4-BE49-F238E27FC236}">
                <a16:creationId xmlns:a16="http://schemas.microsoft.com/office/drawing/2014/main" id="{06BA7ACD-6EE8-7E4D-BBB1-3C9E6BE897A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88602D2-4442-9E4A-AEF4-63019167D494}"/>
              </a:ext>
            </a:extLst>
          </p:cNvPr>
          <p:cNvSpPr>
            <a:spLocks noGrp="1"/>
          </p:cNvSpPr>
          <p:nvPr>
            <p:ph type="sldNum" sz="quarter" idx="12"/>
          </p:nvPr>
        </p:nvSpPr>
        <p:spPr/>
        <p:txBody>
          <a:bodyPr/>
          <a:lstStyle/>
          <a:p>
            <a:fld id="{C63FB66D-D432-9842-8154-9ECBD442AACC}" type="slidenum">
              <a:t>‹N°›</a:t>
            </a:fld>
            <a:endParaRPr lang="fr-FR"/>
          </a:p>
        </p:txBody>
      </p:sp>
    </p:spTree>
    <p:extLst>
      <p:ext uri="{BB962C8B-B14F-4D97-AF65-F5344CB8AC3E}">
        <p14:creationId xmlns:p14="http://schemas.microsoft.com/office/powerpoint/2010/main" val="3007712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A9E9ED-ABC2-644F-B78A-F962B09D063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2CB5B3B-ECFA-2740-8AFC-08427B4EE5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A001F02-1A83-A24B-ABAD-AC183FC9C60D}"/>
              </a:ext>
            </a:extLst>
          </p:cNvPr>
          <p:cNvSpPr>
            <a:spLocks noGrp="1"/>
          </p:cNvSpPr>
          <p:nvPr>
            <p:ph type="dt" sz="half" idx="10"/>
          </p:nvPr>
        </p:nvSpPr>
        <p:spPr/>
        <p:txBody>
          <a:bodyPr/>
          <a:lstStyle/>
          <a:p>
            <a:fld id="{152A07A9-AB89-1447-8B1F-B411080F89B8}" type="datetimeFigureOut">
              <a:t>28/11/2019</a:t>
            </a:fld>
            <a:endParaRPr lang="fr-FR"/>
          </a:p>
        </p:txBody>
      </p:sp>
      <p:sp>
        <p:nvSpPr>
          <p:cNvPr id="5" name="Espace réservé du pied de page 4">
            <a:extLst>
              <a:ext uri="{FF2B5EF4-FFF2-40B4-BE49-F238E27FC236}">
                <a16:creationId xmlns:a16="http://schemas.microsoft.com/office/drawing/2014/main" id="{82A5A031-2BB8-D54D-A030-543D9A76659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0340D13-994A-DC4F-955C-4C37E63A9EE4}"/>
              </a:ext>
            </a:extLst>
          </p:cNvPr>
          <p:cNvSpPr>
            <a:spLocks noGrp="1"/>
          </p:cNvSpPr>
          <p:nvPr>
            <p:ph type="sldNum" sz="quarter" idx="12"/>
          </p:nvPr>
        </p:nvSpPr>
        <p:spPr/>
        <p:txBody>
          <a:bodyPr/>
          <a:lstStyle/>
          <a:p>
            <a:fld id="{C63FB66D-D432-9842-8154-9ECBD442AACC}" type="slidenum">
              <a:t>‹N°›</a:t>
            </a:fld>
            <a:endParaRPr lang="fr-FR"/>
          </a:p>
        </p:txBody>
      </p:sp>
    </p:spTree>
    <p:extLst>
      <p:ext uri="{BB962C8B-B14F-4D97-AF65-F5344CB8AC3E}">
        <p14:creationId xmlns:p14="http://schemas.microsoft.com/office/powerpoint/2010/main" val="3861056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F89347-D6C7-7142-8DD2-03E5EAA1921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D3016BD-08B1-4942-8E28-61C922F6C0D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53BC01D-D66B-C74A-BF75-74EF1A61438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433B2D4-AB09-2145-AE47-AC94E90978F3}"/>
              </a:ext>
            </a:extLst>
          </p:cNvPr>
          <p:cNvSpPr>
            <a:spLocks noGrp="1"/>
          </p:cNvSpPr>
          <p:nvPr>
            <p:ph type="dt" sz="half" idx="10"/>
          </p:nvPr>
        </p:nvSpPr>
        <p:spPr/>
        <p:txBody>
          <a:bodyPr/>
          <a:lstStyle/>
          <a:p>
            <a:fld id="{152A07A9-AB89-1447-8B1F-B411080F89B8}" type="datetimeFigureOut">
              <a:t>28/11/2019</a:t>
            </a:fld>
            <a:endParaRPr lang="fr-FR"/>
          </a:p>
        </p:txBody>
      </p:sp>
      <p:sp>
        <p:nvSpPr>
          <p:cNvPr id="6" name="Espace réservé du pied de page 5">
            <a:extLst>
              <a:ext uri="{FF2B5EF4-FFF2-40B4-BE49-F238E27FC236}">
                <a16:creationId xmlns:a16="http://schemas.microsoft.com/office/drawing/2014/main" id="{191BF534-0661-DA48-A66A-191A4569226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3437F65-0C1B-6B49-9C12-EDA32490AAF2}"/>
              </a:ext>
            </a:extLst>
          </p:cNvPr>
          <p:cNvSpPr>
            <a:spLocks noGrp="1"/>
          </p:cNvSpPr>
          <p:nvPr>
            <p:ph type="sldNum" sz="quarter" idx="12"/>
          </p:nvPr>
        </p:nvSpPr>
        <p:spPr/>
        <p:txBody>
          <a:bodyPr/>
          <a:lstStyle/>
          <a:p>
            <a:fld id="{C63FB66D-D432-9842-8154-9ECBD442AACC}" type="slidenum">
              <a:t>‹N°›</a:t>
            </a:fld>
            <a:endParaRPr lang="fr-FR"/>
          </a:p>
        </p:txBody>
      </p:sp>
    </p:spTree>
    <p:extLst>
      <p:ext uri="{BB962C8B-B14F-4D97-AF65-F5344CB8AC3E}">
        <p14:creationId xmlns:p14="http://schemas.microsoft.com/office/powerpoint/2010/main" val="3322306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D00A39-56FA-274D-BE2A-5548959754C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148F420-C550-B24B-B19D-E9360DE5BD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F4C1334-D335-5443-B5AE-677F8AB0DA1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98AE440-7D44-8143-957D-B58739AB7C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7DF47AE-DB65-CF42-8DA1-0E27A9191BB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7B4E47B-A3F6-8D49-8DAD-920E9ADC5649}"/>
              </a:ext>
            </a:extLst>
          </p:cNvPr>
          <p:cNvSpPr>
            <a:spLocks noGrp="1"/>
          </p:cNvSpPr>
          <p:nvPr>
            <p:ph type="dt" sz="half" idx="10"/>
          </p:nvPr>
        </p:nvSpPr>
        <p:spPr/>
        <p:txBody>
          <a:bodyPr/>
          <a:lstStyle/>
          <a:p>
            <a:fld id="{152A07A9-AB89-1447-8B1F-B411080F89B8}" type="datetimeFigureOut">
              <a:t>28/11/2019</a:t>
            </a:fld>
            <a:endParaRPr lang="fr-FR"/>
          </a:p>
        </p:txBody>
      </p:sp>
      <p:sp>
        <p:nvSpPr>
          <p:cNvPr id="8" name="Espace réservé du pied de page 7">
            <a:extLst>
              <a:ext uri="{FF2B5EF4-FFF2-40B4-BE49-F238E27FC236}">
                <a16:creationId xmlns:a16="http://schemas.microsoft.com/office/drawing/2014/main" id="{2BC0827F-3807-6247-8DB3-E178F693613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5B1E209-DB4E-ED4E-A2F0-1B729D27BB5B}"/>
              </a:ext>
            </a:extLst>
          </p:cNvPr>
          <p:cNvSpPr>
            <a:spLocks noGrp="1"/>
          </p:cNvSpPr>
          <p:nvPr>
            <p:ph type="sldNum" sz="quarter" idx="12"/>
          </p:nvPr>
        </p:nvSpPr>
        <p:spPr/>
        <p:txBody>
          <a:bodyPr/>
          <a:lstStyle/>
          <a:p>
            <a:fld id="{C63FB66D-D432-9842-8154-9ECBD442AACC}" type="slidenum">
              <a:t>‹N°›</a:t>
            </a:fld>
            <a:endParaRPr lang="fr-FR"/>
          </a:p>
        </p:txBody>
      </p:sp>
    </p:spTree>
    <p:extLst>
      <p:ext uri="{BB962C8B-B14F-4D97-AF65-F5344CB8AC3E}">
        <p14:creationId xmlns:p14="http://schemas.microsoft.com/office/powerpoint/2010/main" val="2397391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1F5670-9ABC-6142-9771-4CFBBD56C8D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8BB1043-793D-7047-AD33-32024E0FDF79}"/>
              </a:ext>
            </a:extLst>
          </p:cNvPr>
          <p:cNvSpPr>
            <a:spLocks noGrp="1"/>
          </p:cNvSpPr>
          <p:nvPr>
            <p:ph type="dt" sz="half" idx="10"/>
          </p:nvPr>
        </p:nvSpPr>
        <p:spPr/>
        <p:txBody>
          <a:bodyPr/>
          <a:lstStyle/>
          <a:p>
            <a:fld id="{152A07A9-AB89-1447-8B1F-B411080F89B8}" type="datetimeFigureOut">
              <a:t>28/11/2019</a:t>
            </a:fld>
            <a:endParaRPr lang="fr-FR"/>
          </a:p>
        </p:txBody>
      </p:sp>
      <p:sp>
        <p:nvSpPr>
          <p:cNvPr id="4" name="Espace réservé du pied de page 3">
            <a:extLst>
              <a:ext uri="{FF2B5EF4-FFF2-40B4-BE49-F238E27FC236}">
                <a16:creationId xmlns:a16="http://schemas.microsoft.com/office/drawing/2014/main" id="{91FFD34C-5D51-8344-A5FF-08702B5D61C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3459FD7-A65F-E347-B60E-8FF1C73189AF}"/>
              </a:ext>
            </a:extLst>
          </p:cNvPr>
          <p:cNvSpPr>
            <a:spLocks noGrp="1"/>
          </p:cNvSpPr>
          <p:nvPr>
            <p:ph type="sldNum" sz="quarter" idx="12"/>
          </p:nvPr>
        </p:nvSpPr>
        <p:spPr/>
        <p:txBody>
          <a:bodyPr/>
          <a:lstStyle/>
          <a:p>
            <a:fld id="{C63FB66D-D432-9842-8154-9ECBD442AACC}" type="slidenum">
              <a:t>‹N°›</a:t>
            </a:fld>
            <a:endParaRPr lang="fr-FR"/>
          </a:p>
        </p:txBody>
      </p:sp>
    </p:spTree>
    <p:extLst>
      <p:ext uri="{BB962C8B-B14F-4D97-AF65-F5344CB8AC3E}">
        <p14:creationId xmlns:p14="http://schemas.microsoft.com/office/powerpoint/2010/main" val="1062166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E3973A6-A33F-F54B-8EB0-1D8DA2C65615}"/>
              </a:ext>
            </a:extLst>
          </p:cNvPr>
          <p:cNvSpPr>
            <a:spLocks noGrp="1"/>
          </p:cNvSpPr>
          <p:nvPr>
            <p:ph type="dt" sz="half" idx="10"/>
          </p:nvPr>
        </p:nvSpPr>
        <p:spPr/>
        <p:txBody>
          <a:bodyPr/>
          <a:lstStyle/>
          <a:p>
            <a:fld id="{152A07A9-AB89-1447-8B1F-B411080F89B8}" type="datetimeFigureOut">
              <a:t>28/11/2019</a:t>
            </a:fld>
            <a:endParaRPr lang="fr-FR"/>
          </a:p>
        </p:txBody>
      </p:sp>
      <p:sp>
        <p:nvSpPr>
          <p:cNvPr id="3" name="Espace réservé du pied de page 2">
            <a:extLst>
              <a:ext uri="{FF2B5EF4-FFF2-40B4-BE49-F238E27FC236}">
                <a16:creationId xmlns:a16="http://schemas.microsoft.com/office/drawing/2014/main" id="{723D30D9-465C-8E42-A585-9453AB45E0F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19CA4E2-F1BF-7D4C-8F19-CD7227E0E455}"/>
              </a:ext>
            </a:extLst>
          </p:cNvPr>
          <p:cNvSpPr>
            <a:spLocks noGrp="1"/>
          </p:cNvSpPr>
          <p:nvPr>
            <p:ph type="sldNum" sz="quarter" idx="12"/>
          </p:nvPr>
        </p:nvSpPr>
        <p:spPr/>
        <p:txBody>
          <a:bodyPr/>
          <a:lstStyle/>
          <a:p>
            <a:fld id="{C63FB66D-D432-9842-8154-9ECBD442AACC}" type="slidenum">
              <a:t>‹N°›</a:t>
            </a:fld>
            <a:endParaRPr lang="fr-FR"/>
          </a:p>
        </p:txBody>
      </p:sp>
    </p:spTree>
    <p:extLst>
      <p:ext uri="{BB962C8B-B14F-4D97-AF65-F5344CB8AC3E}">
        <p14:creationId xmlns:p14="http://schemas.microsoft.com/office/powerpoint/2010/main" val="210655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2CEBA9-D27F-E64E-97D7-16DB652EA88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72C67B9-35D2-6343-8FF8-6F6F0BAFD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24CC452-544F-3D48-9E24-A7276C5457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FF43B10-10D2-3C4F-A32A-F744845F4575}"/>
              </a:ext>
            </a:extLst>
          </p:cNvPr>
          <p:cNvSpPr>
            <a:spLocks noGrp="1"/>
          </p:cNvSpPr>
          <p:nvPr>
            <p:ph type="dt" sz="half" idx="10"/>
          </p:nvPr>
        </p:nvSpPr>
        <p:spPr/>
        <p:txBody>
          <a:bodyPr/>
          <a:lstStyle/>
          <a:p>
            <a:fld id="{152A07A9-AB89-1447-8B1F-B411080F89B8}" type="datetimeFigureOut">
              <a:t>28/11/2019</a:t>
            </a:fld>
            <a:endParaRPr lang="fr-FR"/>
          </a:p>
        </p:txBody>
      </p:sp>
      <p:sp>
        <p:nvSpPr>
          <p:cNvPr id="6" name="Espace réservé du pied de page 5">
            <a:extLst>
              <a:ext uri="{FF2B5EF4-FFF2-40B4-BE49-F238E27FC236}">
                <a16:creationId xmlns:a16="http://schemas.microsoft.com/office/drawing/2014/main" id="{A9DE73A4-155B-F44C-B878-72F8B148C00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8BB0117-C0F8-DB4A-AF9B-8438A6CF8121}"/>
              </a:ext>
            </a:extLst>
          </p:cNvPr>
          <p:cNvSpPr>
            <a:spLocks noGrp="1"/>
          </p:cNvSpPr>
          <p:nvPr>
            <p:ph type="sldNum" sz="quarter" idx="12"/>
          </p:nvPr>
        </p:nvSpPr>
        <p:spPr/>
        <p:txBody>
          <a:bodyPr/>
          <a:lstStyle/>
          <a:p>
            <a:fld id="{C63FB66D-D432-9842-8154-9ECBD442AACC}" type="slidenum">
              <a:t>‹N°›</a:t>
            </a:fld>
            <a:endParaRPr lang="fr-FR"/>
          </a:p>
        </p:txBody>
      </p:sp>
    </p:spTree>
    <p:extLst>
      <p:ext uri="{BB962C8B-B14F-4D97-AF65-F5344CB8AC3E}">
        <p14:creationId xmlns:p14="http://schemas.microsoft.com/office/powerpoint/2010/main" val="2839685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250486-89BB-A54D-AEC0-64CD127005A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F111B61-3405-2241-B0DA-DBC57CA8F0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53275E7-D4EE-3947-BDD8-0F019B807A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9CB2E0B-B4F6-F445-BC30-ABC01E4DEF3F}"/>
              </a:ext>
            </a:extLst>
          </p:cNvPr>
          <p:cNvSpPr>
            <a:spLocks noGrp="1"/>
          </p:cNvSpPr>
          <p:nvPr>
            <p:ph type="dt" sz="half" idx="10"/>
          </p:nvPr>
        </p:nvSpPr>
        <p:spPr/>
        <p:txBody>
          <a:bodyPr/>
          <a:lstStyle/>
          <a:p>
            <a:fld id="{152A07A9-AB89-1447-8B1F-B411080F89B8}" type="datetimeFigureOut">
              <a:t>28/11/2019</a:t>
            </a:fld>
            <a:endParaRPr lang="fr-FR"/>
          </a:p>
        </p:txBody>
      </p:sp>
      <p:sp>
        <p:nvSpPr>
          <p:cNvPr id="6" name="Espace réservé du pied de page 5">
            <a:extLst>
              <a:ext uri="{FF2B5EF4-FFF2-40B4-BE49-F238E27FC236}">
                <a16:creationId xmlns:a16="http://schemas.microsoft.com/office/drawing/2014/main" id="{7DA6992F-75B6-8A47-A8C8-A40C4B0DA25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406E613-F745-1A4B-A04C-B60DB73FD5EE}"/>
              </a:ext>
            </a:extLst>
          </p:cNvPr>
          <p:cNvSpPr>
            <a:spLocks noGrp="1"/>
          </p:cNvSpPr>
          <p:nvPr>
            <p:ph type="sldNum" sz="quarter" idx="12"/>
          </p:nvPr>
        </p:nvSpPr>
        <p:spPr/>
        <p:txBody>
          <a:bodyPr/>
          <a:lstStyle/>
          <a:p>
            <a:fld id="{C63FB66D-D432-9842-8154-9ECBD442AACC}" type="slidenum">
              <a:t>‹N°›</a:t>
            </a:fld>
            <a:endParaRPr lang="fr-FR"/>
          </a:p>
        </p:txBody>
      </p:sp>
    </p:spTree>
    <p:extLst>
      <p:ext uri="{BB962C8B-B14F-4D97-AF65-F5344CB8AC3E}">
        <p14:creationId xmlns:p14="http://schemas.microsoft.com/office/powerpoint/2010/main" val="593374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259C746-F931-1B4D-9ADD-C3BDF175E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E3F74F9-11DD-8C4C-ADD1-4EBCF075B1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B5815FD-5190-DD4A-9B38-1D93232A4B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2A07A9-AB89-1447-8B1F-B411080F89B8}" type="datetimeFigureOut">
              <a:t>28/11/2019</a:t>
            </a:fld>
            <a:endParaRPr lang="fr-FR"/>
          </a:p>
        </p:txBody>
      </p:sp>
      <p:sp>
        <p:nvSpPr>
          <p:cNvPr id="5" name="Espace réservé du pied de page 4">
            <a:extLst>
              <a:ext uri="{FF2B5EF4-FFF2-40B4-BE49-F238E27FC236}">
                <a16:creationId xmlns:a16="http://schemas.microsoft.com/office/drawing/2014/main" id="{97669D3C-9456-784B-8BFE-2E1AF3C482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AEBDD1C-CF7E-144B-B301-C389A0A795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3FB66D-D432-9842-8154-9ECBD442AACC}" type="slidenum">
              <a:t>‹N°›</a:t>
            </a:fld>
            <a:endParaRPr lang="fr-FR"/>
          </a:p>
        </p:txBody>
      </p:sp>
    </p:spTree>
    <p:extLst>
      <p:ext uri="{BB962C8B-B14F-4D97-AF65-F5344CB8AC3E}">
        <p14:creationId xmlns:p14="http://schemas.microsoft.com/office/powerpoint/2010/main" val="3782200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2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A7459A-8612-784A-8FE5-BE327FA78327}"/>
              </a:ext>
            </a:extLst>
          </p:cNvPr>
          <p:cNvSpPr>
            <a:spLocks noGrp="1"/>
          </p:cNvSpPr>
          <p:nvPr>
            <p:ph type="ctrTitle"/>
          </p:nvPr>
        </p:nvSpPr>
        <p:spPr>
          <a:xfrm>
            <a:off x="1524000" y="85299"/>
            <a:ext cx="9144000" cy="1431267"/>
          </a:xfrm>
        </p:spPr>
        <p:txBody>
          <a:bodyPr/>
          <a:lstStyle/>
          <a:p>
            <a:r>
              <a:rPr lang="fr-FR"/>
              <a:t>Atelier 3</a:t>
            </a:r>
          </a:p>
        </p:txBody>
      </p:sp>
      <p:sp>
        <p:nvSpPr>
          <p:cNvPr id="3" name="Sous-titre 2">
            <a:extLst>
              <a:ext uri="{FF2B5EF4-FFF2-40B4-BE49-F238E27FC236}">
                <a16:creationId xmlns:a16="http://schemas.microsoft.com/office/drawing/2014/main" id="{CC636E3F-5CC1-B041-96D9-7793E71DFD5C}"/>
              </a:ext>
            </a:extLst>
          </p:cNvPr>
          <p:cNvSpPr>
            <a:spLocks noGrp="1"/>
          </p:cNvSpPr>
          <p:nvPr>
            <p:ph type="subTitle" idx="1"/>
          </p:nvPr>
        </p:nvSpPr>
        <p:spPr>
          <a:xfrm>
            <a:off x="1524000" y="2318427"/>
            <a:ext cx="9144000" cy="1655762"/>
          </a:xfrm>
        </p:spPr>
        <p:txBody>
          <a:bodyPr>
            <a:normAutofit fontScale="92500"/>
          </a:bodyPr>
          <a:lstStyle/>
          <a:p>
            <a:r>
              <a:rPr lang="fr-FR" sz="3600" b="1" dirty="0"/>
              <a:t>Insuffler la culture de l’abstention thérapeutique et gérer l’incertitude</a:t>
            </a:r>
            <a:br>
              <a:rPr lang="fr-FR" sz="3600" b="1" dirty="0"/>
            </a:br>
            <a:br>
              <a:rPr lang="fr-FR" sz="2800" dirty="0"/>
            </a:br>
            <a:r>
              <a:rPr lang="fr-FR" i="1"/>
              <a:t>Différer un traitement antibiotique</a:t>
            </a:r>
          </a:p>
        </p:txBody>
      </p:sp>
      <p:sp>
        <p:nvSpPr>
          <p:cNvPr id="7" name="Sous-titre 2">
            <a:extLst>
              <a:ext uri="{FF2B5EF4-FFF2-40B4-BE49-F238E27FC236}">
                <a16:creationId xmlns:a16="http://schemas.microsoft.com/office/drawing/2014/main" id="{9F7740D2-FEE0-A645-A16A-76D74D0DFB36}"/>
              </a:ext>
            </a:extLst>
          </p:cNvPr>
          <p:cNvSpPr txBox="1">
            <a:spLocks/>
          </p:cNvSpPr>
          <p:nvPr/>
        </p:nvSpPr>
        <p:spPr>
          <a:xfrm>
            <a:off x="921834" y="5052976"/>
            <a:ext cx="10348331" cy="143126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000" dirty="0"/>
              <a:t>Nathan </a:t>
            </a:r>
            <a:r>
              <a:rPr lang="fr-FR" sz="2000" dirty="0" err="1"/>
              <a:t>Peiffer-Smadja</a:t>
            </a:r>
            <a:r>
              <a:rPr lang="fr-FR" sz="2000" dirty="0"/>
              <a:t> - Solen Kernéis</a:t>
            </a:r>
            <a:endParaRPr lang="fr-FR" sz="2200" dirty="0"/>
          </a:p>
          <a:p>
            <a:r>
              <a:rPr lang="fr-FR" sz="1800" dirty="0"/>
              <a:t>Séminaire Sciences de l’Implémentation</a:t>
            </a:r>
          </a:p>
          <a:p>
            <a:r>
              <a:rPr lang="fr-FR" sz="1800" dirty="0"/>
              <a:t>SPILF – SF2H – SPF</a:t>
            </a:r>
          </a:p>
          <a:p>
            <a:r>
              <a:rPr lang="fr-FR" sz="1800" dirty="0"/>
              <a:t>28 &amp; 29 novembre 2019</a:t>
            </a:r>
          </a:p>
          <a:p>
            <a:endParaRPr lang="fr-FR" dirty="0"/>
          </a:p>
        </p:txBody>
      </p:sp>
    </p:spTree>
    <p:extLst>
      <p:ext uri="{BB962C8B-B14F-4D97-AF65-F5344CB8AC3E}">
        <p14:creationId xmlns:p14="http://schemas.microsoft.com/office/powerpoint/2010/main" val="3913122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A7B5BA-83F6-0640-824B-20A945C57A9F}"/>
              </a:ext>
            </a:extLst>
          </p:cNvPr>
          <p:cNvSpPr/>
          <p:nvPr/>
        </p:nvSpPr>
        <p:spPr>
          <a:xfrm>
            <a:off x="2266207" y="6276546"/>
            <a:ext cx="7659584" cy="369332"/>
          </a:xfrm>
          <a:prstGeom prst="rect">
            <a:avLst/>
          </a:prstGeom>
        </p:spPr>
        <p:txBody>
          <a:bodyPr wrap="square">
            <a:spAutoFit/>
          </a:bodyPr>
          <a:lstStyle/>
          <a:p>
            <a:r>
              <a:rPr lang="fr-FR" b="0" i="1" u="none" strike="noStrike">
                <a:solidFill>
                  <a:srgbClr val="3A343A"/>
                </a:solidFill>
                <a:effectLst/>
                <a:latin typeface="Europa"/>
              </a:rPr>
              <a:t>Figure 1 - 1 Charani et al., Clinical Infectious Diseases 2019 Jun 18;69(1):12-20. d</a:t>
            </a:r>
            <a:endParaRPr lang="fr-FR"/>
          </a:p>
        </p:txBody>
      </p:sp>
      <p:pic>
        <p:nvPicPr>
          <p:cNvPr id="5" name="Image 4">
            <a:extLst>
              <a:ext uri="{FF2B5EF4-FFF2-40B4-BE49-F238E27FC236}">
                <a16:creationId xmlns:a16="http://schemas.microsoft.com/office/drawing/2014/main" id="{5DAAD504-FC3D-A541-8314-762B77A7850E}"/>
              </a:ext>
            </a:extLst>
          </p:cNvPr>
          <p:cNvPicPr>
            <a:picLocks noChangeAspect="1"/>
          </p:cNvPicPr>
          <p:nvPr/>
        </p:nvPicPr>
        <p:blipFill>
          <a:blip r:embed="rId2"/>
          <a:stretch>
            <a:fillRect/>
          </a:stretch>
        </p:blipFill>
        <p:spPr>
          <a:xfrm>
            <a:off x="1310471" y="108156"/>
            <a:ext cx="9571057" cy="6025887"/>
          </a:xfrm>
          <a:prstGeom prst="rect">
            <a:avLst/>
          </a:prstGeom>
        </p:spPr>
      </p:pic>
    </p:spTree>
    <p:extLst>
      <p:ext uri="{BB962C8B-B14F-4D97-AF65-F5344CB8AC3E}">
        <p14:creationId xmlns:p14="http://schemas.microsoft.com/office/powerpoint/2010/main" val="3893786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C31644-AEC9-BA44-B5D9-6BFEE55F3FA4}"/>
              </a:ext>
            </a:extLst>
          </p:cNvPr>
          <p:cNvSpPr/>
          <p:nvPr/>
        </p:nvSpPr>
        <p:spPr>
          <a:xfrm>
            <a:off x="1306286" y="5900540"/>
            <a:ext cx="10272156" cy="646331"/>
          </a:xfrm>
          <a:prstGeom prst="rect">
            <a:avLst/>
          </a:prstGeom>
        </p:spPr>
        <p:txBody>
          <a:bodyPr wrap="square">
            <a:spAutoFit/>
          </a:bodyPr>
          <a:lstStyle/>
          <a:p>
            <a:pPr fontAlgn="base"/>
            <a:r>
              <a:rPr lang="fr-FR" i="0" u="none" strike="noStrike">
                <a:solidFill>
                  <a:srgbClr val="2A2A2A"/>
                </a:solidFill>
                <a:effectLst/>
                <a:latin typeface="Merriweather"/>
              </a:rPr>
              <a:t>Charani et al. The Differences in Antibiotic Decision-making Between Acute Surgical and Acute Medical Teams: An Ethnographic Study of Culture and Team Dynamics. </a:t>
            </a:r>
            <a:r>
              <a:rPr lang="fr-FR" i="1" u="none" strike="noStrike">
                <a:solidFill>
                  <a:srgbClr val="2A2A2A"/>
                </a:solidFill>
                <a:effectLst/>
                <a:latin typeface="Merriweather"/>
              </a:rPr>
              <a:t>CID 2019</a:t>
            </a:r>
          </a:p>
        </p:txBody>
      </p:sp>
      <p:sp>
        <p:nvSpPr>
          <p:cNvPr id="5" name="Titre 1">
            <a:extLst>
              <a:ext uri="{FF2B5EF4-FFF2-40B4-BE49-F238E27FC236}">
                <a16:creationId xmlns:a16="http://schemas.microsoft.com/office/drawing/2014/main" id="{D3AC75DF-D6FD-6E49-A33E-67951BDA7954}"/>
              </a:ext>
            </a:extLst>
          </p:cNvPr>
          <p:cNvSpPr>
            <a:spLocks noGrp="1"/>
          </p:cNvSpPr>
          <p:nvPr>
            <p:ph type="title"/>
          </p:nvPr>
        </p:nvSpPr>
        <p:spPr>
          <a:xfrm>
            <a:off x="838200" y="365125"/>
            <a:ext cx="10515600" cy="1325563"/>
          </a:xfrm>
        </p:spPr>
        <p:txBody>
          <a:bodyPr/>
          <a:lstStyle/>
          <a:p>
            <a:r>
              <a:rPr lang="fr-FR"/>
              <a:t>Concernant l'antibiothérapie – un exemple</a:t>
            </a:r>
          </a:p>
        </p:txBody>
      </p:sp>
      <p:sp>
        <p:nvSpPr>
          <p:cNvPr id="6" name="ZoneTexte 5">
            <a:extLst>
              <a:ext uri="{FF2B5EF4-FFF2-40B4-BE49-F238E27FC236}">
                <a16:creationId xmlns:a16="http://schemas.microsoft.com/office/drawing/2014/main" id="{E9A6F0E3-239F-FA44-88E4-B7A62841BEDB}"/>
              </a:ext>
            </a:extLst>
          </p:cNvPr>
          <p:cNvSpPr txBox="1"/>
          <p:nvPr/>
        </p:nvSpPr>
        <p:spPr>
          <a:xfrm>
            <a:off x="985651" y="2151727"/>
            <a:ext cx="4664036" cy="4093428"/>
          </a:xfrm>
          <a:prstGeom prst="rect">
            <a:avLst/>
          </a:prstGeom>
          <a:noFill/>
        </p:spPr>
        <p:txBody>
          <a:bodyPr wrap="square" rtlCol="0">
            <a:spAutoFit/>
          </a:bodyPr>
          <a:lstStyle/>
          <a:p>
            <a:r>
              <a:rPr lang="fr-FR" sz="2000"/>
              <a:t>Les spécialités médicales </a:t>
            </a:r>
          </a:p>
          <a:p>
            <a:pPr marL="342900" indent="-342900">
              <a:buFont typeface="Arial" panose="020B0604020202020204" pitchFamily="34" charset="0"/>
              <a:buChar char="•"/>
            </a:pPr>
            <a:r>
              <a:rPr lang="fr-FR" sz="2000"/>
              <a:t>ont l'habitude de prendre des décisions de façon collective</a:t>
            </a:r>
          </a:p>
          <a:p>
            <a:pPr marL="342900" indent="-342900">
              <a:buFont typeface="Arial" panose="020B0604020202020204" pitchFamily="34" charset="0"/>
              <a:buChar char="•"/>
            </a:pPr>
            <a:r>
              <a:rPr lang="fr-FR" sz="2000"/>
              <a:t>"naviguent" mieux avec l'incertitude</a:t>
            </a:r>
          </a:p>
          <a:p>
            <a:pPr marL="342900" indent="-342900">
              <a:buFont typeface="Arial" panose="020B0604020202020204" pitchFamily="34" charset="0"/>
              <a:buChar char="•"/>
            </a:pPr>
            <a:r>
              <a:rPr lang="fr-FR" sz="2000"/>
              <a:t>peuvent consacrer plus de temps à la décision antibiotique</a:t>
            </a:r>
          </a:p>
          <a:p>
            <a:pPr marL="342900" indent="-342900">
              <a:buFont typeface="Arial" panose="020B0604020202020204" pitchFamily="34" charset="0"/>
              <a:buChar char="•"/>
            </a:pPr>
            <a:r>
              <a:rPr lang="fr-FR" sz="2000"/>
              <a:t>sont souvent contraintes par la décision antibiotique prise aux urgences</a:t>
            </a:r>
          </a:p>
          <a:p>
            <a:pPr marL="342900" indent="-342900">
              <a:buFont typeface="Arial" panose="020B0604020202020204" pitchFamily="34" charset="0"/>
              <a:buChar char="•"/>
            </a:pPr>
            <a:endParaRPr lang="fr-FR" sz="2000"/>
          </a:p>
          <a:p>
            <a:endParaRPr lang="fr-FR" sz="2000"/>
          </a:p>
          <a:p>
            <a:endParaRPr lang="fr-FR" sz="2000"/>
          </a:p>
          <a:p>
            <a:endParaRPr lang="fr-FR" sz="2000"/>
          </a:p>
          <a:p>
            <a:endParaRPr lang="fr-FR" sz="2000"/>
          </a:p>
        </p:txBody>
      </p:sp>
      <p:sp>
        <p:nvSpPr>
          <p:cNvPr id="7" name="Rectangle 6">
            <a:extLst>
              <a:ext uri="{FF2B5EF4-FFF2-40B4-BE49-F238E27FC236}">
                <a16:creationId xmlns:a16="http://schemas.microsoft.com/office/drawing/2014/main" id="{3D51A876-7C79-9A4A-A51E-CE27ADD4E831}"/>
              </a:ext>
            </a:extLst>
          </p:cNvPr>
          <p:cNvSpPr/>
          <p:nvPr/>
        </p:nvSpPr>
        <p:spPr>
          <a:xfrm>
            <a:off x="6230588" y="2151727"/>
            <a:ext cx="5692238" cy="2554545"/>
          </a:xfrm>
          <a:prstGeom prst="rect">
            <a:avLst/>
          </a:prstGeom>
        </p:spPr>
        <p:txBody>
          <a:bodyPr wrap="square">
            <a:spAutoFit/>
          </a:bodyPr>
          <a:lstStyle/>
          <a:p>
            <a:r>
              <a:rPr lang="fr-FR" sz="2000"/>
              <a:t>Les spécialités chirurgicales </a:t>
            </a:r>
          </a:p>
          <a:p>
            <a:pPr marL="742950" lvl="1" indent="-285750">
              <a:buFont typeface="Arial" panose="020B0604020202020204" pitchFamily="34" charset="0"/>
              <a:buChar char="•"/>
            </a:pPr>
            <a:r>
              <a:rPr lang="fr-FR" sz="2000"/>
              <a:t>ont l'habitude de prendre des décisions de façon plutôt individuelle</a:t>
            </a:r>
          </a:p>
          <a:p>
            <a:pPr marL="742950" lvl="1" indent="-285750">
              <a:buFont typeface="Arial" panose="020B0604020202020204" pitchFamily="34" charset="0"/>
              <a:buChar char="•"/>
            </a:pPr>
            <a:r>
              <a:rPr lang="fr-FR" sz="2000"/>
              <a:t>sont moins confrontés / moins à l'aise avec la gestion de l'incertitude</a:t>
            </a:r>
          </a:p>
          <a:p>
            <a:pPr marL="742950" lvl="1" indent="-285750">
              <a:buFont typeface="Arial" panose="020B0604020202020204" pitchFamily="34" charset="0"/>
              <a:buChar char="•"/>
            </a:pPr>
            <a:r>
              <a:rPr lang="fr-FR" sz="2000"/>
              <a:t>travaillent dans une temporalité différente, structurée par le bloc opératoire</a:t>
            </a:r>
          </a:p>
          <a:p>
            <a:pPr marL="742950" lvl="1" indent="-285750">
              <a:buFont typeface="Arial" panose="020B0604020202020204" pitchFamily="34" charset="0"/>
              <a:buChar char="•"/>
            </a:pPr>
            <a:r>
              <a:rPr lang="fr-FR" sz="2000"/>
              <a:t>sont plus hiérarchiques</a:t>
            </a:r>
          </a:p>
        </p:txBody>
      </p:sp>
    </p:spTree>
    <p:extLst>
      <p:ext uri="{BB962C8B-B14F-4D97-AF65-F5344CB8AC3E}">
        <p14:creationId xmlns:p14="http://schemas.microsoft.com/office/powerpoint/2010/main" val="4155849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F55ABF-11BA-4E49-8CD6-2D4FD21B031A}"/>
              </a:ext>
            </a:extLst>
          </p:cNvPr>
          <p:cNvSpPr>
            <a:spLocks noGrp="1"/>
          </p:cNvSpPr>
          <p:nvPr>
            <p:ph type="title"/>
          </p:nvPr>
        </p:nvSpPr>
        <p:spPr>
          <a:xfrm>
            <a:off x="838199" y="91993"/>
            <a:ext cx="10515600" cy="1325563"/>
          </a:xfrm>
        </p:spPr>
        <p:txBody>
          <a:bodyPr/>
          <a:lstStyle/>
          <a:p>
            <a:r>
              <a:rPr lang="fr-FR"/>
              <a:t>Conséquences ?</a:t>
            </a:r>
          </a:p>
        </p:txBody>
      </p:sp>
      <p:sp>
        <p:nvSpPr>
          <p:cNvPr id="4" name="ZoneTexte 3">
            <a:extLst>
              <a:ext uri="{FF2B5EF4-FFF2-40B4-BE49-F238E27FC236}">
                <a16:creationId xmlns:a16="http://schemas.microsoft.com/office/drawing/2014/main" id="{93DC9353-220E-FB41-8ECE-40958D292704}"/>
              </a:ext>
            </a:extLst>
          </p:cNvPr>
          <p:cNvSpPr txBox="1"/>
          <p:nvPr/>
        </p:nvSpPr>
        <p:spPr>
          <a:xfrm>
            <a:off x="1009401" y="1712341"/>
            <a:ext cx="4664036" cy="430887"/>
          </a:xfrm>
          <a:prstGeom prst="rect">
            <a:avLst/>
          </a:prstGeom>
          <a:noFill/>
        </p:spPr>
        <p:txBody>
          <a:bodyPr wrap="square" rtlCol="0">
            <a:spAutoFit/>
          </a:bodyPr>
          <a:lstStyle/>
          <a:p>
            <a:r>
              <a:rPr lang="fr-FR" sz="2200"/>
              <a:t>En médecine</a:t>
            </a:r>
          </a:p>
        </p:txBody>
      </p:sp>
      <p:sp>
        <p:nvSpPr>
          <p:cNvPr id="5" name="ZoneTexte 4">
            <a:extLst>
              <a:ext uri="{FF2B5EF4-FFF2-40B4-BE49-F238E27FC236}">
                <a16:creationId xmlns:a16="http://schemas.microsoft.com/office/drawing/2014/main" id="{898C0E45-D27B-D84F-9BD0-17275099362E}"/>
              </a:ext>
            </a:extLst>
          </p:cNvPr>
          <p:cNvSpPr txBox="1"/>
          <p:nvPr/>
        </p:nvSpPr>
        <p:spPr>
          <a:xfrm>
            <a:off x="6863938" y="1712340"/>
            <a:ext cx="4664036" cy="430887"/>
          </a:xfrm>
          <a:prstGeom prst="rect">
            <a:avLst/>
          </a:prstGeom>
          <a:noFill/>
        </p:spPr>
        <p:txBody>
          <a:bodyPr wrap="square" rtlCol="0">
            <a:spAutoFit/>
          </a:bodyPr>
          <a:lstStyle/>
          <a:p>
            <a:r>
              <a:rPr lang="fr-FR" sz="2200"/>
              <a:t>En chirurgie</a:t>
            </a:r>
          </a:p>
        </p:txBody>
      </p:sp>
      <p:sp>
        <p:nvSpPr>
          <p:cNvPr id="6" name="ZoneTexte 5">
            <a:extLst>
              <a:ext uri="{FF2B5EF4-FFF2-40B4-BE49-F238E27FC236}">
                <a16:creationId xmlns:a16="http://schemas.microsoft.com/office/drawing/2014/main" id="{C84ECA7C-3996-9447-AD83-E6CB94A73B16}"/>
              </a:ext>
            </a:extLst>
          </p:cNvPr>
          <p:cNvSpPr txBox="1"/>
          <p:nvPr/>
        </p:nvSpPr>
        <p:spPr>
          <a:xfrm>
            <a:off x="1104404" y="2505693"/>
            <a:ext cx="4991595" cy="2123658"/>
          </a:xfrm>
          <a:prstGeom prst="rect">
            <a:avLst/>
          </a:prstGeom>
          <a:noFill/>
        </p:spPr>
        <p:txBody>
          <a:bodyPr wrap="square" rtlCol="0">
            <a:spAutoFit/>
          </a:bodyPr>
          <a:lstStyle/>
          <a:p>
            <a:pPr marL="285750" indent="-285750">
              <a:buFont typeface="Arial" panose="020B0604020202020204" pitchFamily="34" charset="0"/>
              <a:buChar char="•"/>
            </a:pPr>
            <a:r>
              <a:rPr lang="fr-FR" sz="2200"/>
              <a:t>Accentuer les efforts de l'équipe d'avis antibiotique aux urgences</a:t>
            </a:r>
          </a:p>
          <a:p>
            <a:pPr marL="285750" indent="-285750">
              <a:buFont typeface="Arial" panose="020B0604020202020204" pitchFamily="34" charset="0"/>
              <a:buChar char="•"/>
            </a:pPr>
            <a:endParaRPr lang="fr-FR" sz="2200"/>
          </a:p>
          <a:p>
            <a:pPr marL="285750" indent="-285750">
              <a:buFont typeface="Arial" panose="020B0604020202020204" pitchFamily="34" charset="0"/>
              <a:buChar char="•"/>
            </a:pPr>
            <a:r>
              <a:rPr lang="fr-FR" sz="2200"/>
              <a:t>Renforcer la multidisciplinarité par exemple en incluant des pharmaciens dans les discussions antibiotiques</a:t>
            </a:r>
          </a:p>
        </p:txBody>
      </p:sp>
      <p:sp>
        <p:nvSpPr>
          <p:cNvPr id="7" name="ZoneTexte 6">
            <a:extLst>
              <a:ext uri="{FF2B5EF4-FFF2-40B4-BE49-F238E27FC236}">
                <a16:creationId xmlns:a16="http://schemas.microsoft.com/office/drawing/2014/main" id="{FBFC07CD-7AED-E847-B343-7D568BB2EB7B}"/>
              </a:ext>
            </a:extLst>
          </p:cNvPr>
          <p:cNvSpPr txBox="1"/>
          <p:nvPr/>
        </p:nvSpPr>
        <p:spPr>
          <a:xfrm>
            <a:off x="6863938" y="2541589"/>
            <a:ext cx="5328062" cy="2123658"/>
          </a:xfrm>
          <a:prstGeom prst="rect">
            <a:avLst/>
          </a:prstGeom>
          <a:noFill/>
        </p:spPr>
        <p:txBody>
          <a:bodyPr wrap="square" rtlCol="0">
            <a:spAutoFit/>
          </a:bodyPr>
          <a:lstStyle/>
          <a:p>
            <a:pPr marL="285750" indent="-285750">
              <a:buFont typeface="Arial" panose="020B0604020202020204" pitchFamily="34" charset="0"/>
              <a:buChar char="•"/>
            </a:pPr>
            <a:r>
              <a:rPr lang="fr-FR" sz="2200"/>
              <a:t>S'adapter à leur temporalité = donner les avis lorsqu'ils font la visite en salle = autour de 7h30</a:t>
            </a:r>
          </a:p>
          <a:p>
            <a:pPr marL="285750" indent="-285750">
              <a:buFont typeface="Arial" panose="020B0604020202020204" pitchFamily="34" charset="0"/>
              <a:buChar char="•"/>
            </a:pPr>
            <a:endParaRPr lang="fr-FR" sz="2200"/>
          </a:p>
          <a:p>
            <a:pPr marL="285750" indent="-285750">
              <a:buFont typeface="Arial" panose="020B0604020202020204" pitchFamily="34" charset="0"/>
              <a:buChar char="•"/>
            </a:pPr>
            <a:r>
              <a:rPr lang="fr-FR" sz="2200"/>
              <a:t>Trouver un chirurgien "champion" pour la décision antibiotique</a:t>
            </a:r>
          </a:p>
        </p:txBody>
      </p:sp>
      <p:sp>
        <p:nvSpPr>
          <p:cNvPr id="8" name="ZoneTexte 7">
            <a:extLst>
              <a:ext uri="{FF2B5EF4-FFF2-40B4-BE49-F238E27FC236}">
                <a16:creationId xmlns:a16="http://schemas.microsoft.com/office/drawing/2014/main" id="{1F35EC08-4071-7A44-9758-57111FBDE67E}"/>
              </a:ext>
            </a:extLst>
          </p:cNvPr>
          <p:cNvSpPr txBox="1"/>
          <p:nvPr/>
        </p:nvSpPr>
        <p:spPr>
          <a:xfrm>
            <a:off x="266203" y="5545304"/>
            <a:ext cx="11659591" cy="830997"/>
          </a:xfrm>
          <a:prstGeom prst="rect">
            <a:avLst/>
          </a:prstGeom>
          <a:noFill/>
        </p:spPr>
        <p:txBody>
          <a:bodyPr wrap="square" rtlCol="0">
            <a:spAutoFit/>
          </a:bodyPr>
          <a:lstStyle/>
          <a:p>
            <a:r>
              <a:rPr lang="fr-FR" sz="2400"/>
              <a:t>Il est très difficile et long de changer la culture d'un groupe (hiérarchie, temporalité) et parfois moins difficile de changer l'organisation et la structure</a:t>
            </a:r>
          </a:p>
        </p:txBody>
      </p:sp>
    </p:spTree>
    <p:extLst>
      <p:ext uri="{BB962C8B-B14F-4D97-AF65-F5344CB8AC3E}">
        <p14:creationId xmlns:p14="http://schemas.microsoft.com/office/powerpoint/2010/main" val="3960584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0F4540-D66A-7F4A-A492-A7B182416E13}"/>
              </a:ext>
            </a:extLst>
          </p:cNvPr>
          <p:cNvSpPr/>
          <p:nvPr/>
        </p:nvSpPr>
        <p:spPr>
          <a:xfrm>
            <a:off x="2403226" y="3075057"/>
            <a:ext cx="7385548" cy="707886"/>
          </a:xfrm>
          <a:prstGeom prst="rect">
            <a:avLst/>
          </a:prstGeom>
        </p:spPr>
        <p:txBody>
          <a:bodyPr wrap="none">
            <a:spAutoFit/>
          </a:bodyPr>
          <a:lstStyle/>
          <a:p>
            <a:r>
              <a:rPr lang="fr-FR" sz="4000" i="1"/>
              <a:t>Différer un traitement antibiotique</a:t>
            </a:r>
            <a:endParaRPr lang="fr-FR" sz="4000"/>
          </a:p>
        </p:txBody>
      </p:sp>
    </p:spTree>
    <p:extLst>
      <p:ext uri="{BB962C8B-B14F-4D97-AF65-F5344CB8AC3E}">
        <p14:creationId xmlns:p14="http://schemas.microsoft.com/office/powerpoint/2010/main" val="1419616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B5D13-7AFD-934A-86ED-0FF3438F6188}"/>
              </a:ext>
            </a:extLst>
          </p:cNvPr>
          <p:cNvSpPr>
            <a:spLocks noGrp="1"/>
          </p:cNvSpPr>
          <p:nvPr>
            <p:ph type="title"/>
          </p:nvPr>
        </p:nvSpPr>
        <p:spPr/>
        <p:txBody>
          <a:bodyPr/>
          <a:lstStyle/>
          <a:p>
            <a:r>
              <a:rPr lang="fr-FR"/>
              <a:t>Theory of change</a:t>
            </a:r>
          </a:p>
        </p:txBody>
      </p:sp>
      <p:sp>
        <p:nvSpPr>
          <p:cNvPr id="3" name="Espace réservé du contenu 2">
            <a:extLst>
              <a:ext uri="{FF2B5EF4-FFF2-40B4-BE49-F238E27FC236}">
                <a16:creationId xmlns:a16="http://schemas.microsoft.com/office/drawing/2014/main" id="{FF062DF5-7EB9-8F4F-8CE3-628D4206030A}"/>
              </a:ext>
            </a:extLst>
          </p:cNvPr>
          <p:cNvSpPr>
            <a:spLocks noGrp="1"/>
          </p:cNvSpPr>
          <p:nvPr>
            <p:ph idx="1"/>
          </p:nvPr>
        </p:nvSpPr>
        <p:spPr>
          <a:xfrm>
            <a:off x="838200" y="2685856"/>
            <a:ext cx="10515600" cy="1486287"/>
          </a:xfrm>
        </p:spPr>
        <p:txBody>
          <a:bodyPr>
            <a:normAutofit/>
          </a:bodyPr>
          <a:lstStyle/>
          <a:p>
            <a:r>
              <a:rPr lang="fr-FR"/>
              <a:t>Objectif = différer un traitement antibiotique</a:t>
            </a:r>
          </a:p>
          <a:p>
            <a:pPr marL="0" indent="0">
              <a:buNone/>
            </a:pPr>
            <a:endParaRPr lang="fr-FR"/>
          </a:p>
        </p:txBody>
      </p:sp>
    </p:spTree>
    <p:extLst>
      <p:ext uri="{BB962C8B-B14F-4D97-AF65-F5344CB8AC3E}">
        <p14:creationId xmlns:p14="http://schemas.microsoft.com/office/powerpoint/2010/main" val="1715331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C0A32-4150-ED48-882C-D981EE165B70}"/>
              </a:ext>
            </a:extLst>
          </p:cNvPr>
          <p:cNvSpPr>
            <a:spLocks noGrp="1"/>
          </p:cNvSpPr>
          <p:nvPr>
            <p:ph type="title"/>
          </p:nvPr>
        </p:nvSpPr>
        <p:spPr>
          <a:xfrm>
            <a:off x="838200" y="365125"/>
            <a:ext cx="10515600" cy="1820514"/>
          </a:xfrm>
        </p:spPr>
        <p:txBody>
          <a:bodyPr>
            <a:normAutofit fontScale="90000"/>
          </a:bodyPr>
          <a:lstStyle/>
          <a:p>
            <a:r>
              <a:rPr lang="fr-FR"/>
              <a:t>Dans quel contexte une intervention afin de favoriser l'antibiothérapie différée vous semblerait la plus adaptée / utile ?</a:t>
            </a:r>
          </a:p>
        </p:txBody>
      </p:sp>
    </p:spTree>
    <p:extLst>
      <p:ext uri="{BB962C8B-B14F-4D97-AF65-F5344CB8AC3E}">
        <p14:creationId xmlns:p14="http://schemas.microsoft.com/office/powerpoint/2010/main" val="3623175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6CFC61-8948-EF43-98DD-9012A6F8E3B3}"/>
              </a:ext>
            </a:extLst>
          </p:cNvPr>
          <p:cNvSpPr/>
          <p:nvPr/>
        </p:nvSpPr>
        <p:spPr>
          <a:xfrm>
            <a:off x="1022268" y="6252796"/>
            <a:ext cx="10147464" cy="369332"/>
          </a:xfrm>
          <a:prstGeom prst="rect">
            <a:avLst/>
          </a:prstGeom>
        </p:spPr>
        <p:txBody>
          <a:bodyPr wrap="square">
            <a:spAutoFit/>
          </a:bodyPr>
          <a:lstStyle/>
          <a:p>
            <a:r>
              <a:rPr lang="fr-FR">
                <a:latin typeface="AdvOT863180fb"/>
              </a:rPr>
              <a:t>Denny et al. When not to start antibiotics: avoiding antibiotic overuse in the intensive care unit. </a:t>
            </a:r>
            <a:r>
              <a:rPr lang="fr-FR" i="1">
                <a:latin typeface="AdvOT863180fb"/>
              </a:rPr>
              <a:t>CMI 2019</a:t>
            </a:r>
            <a:endParaRPr lang="fr-FR" i="1"/>
          </a:p>
        </p:txBody>
      </p:sp>
      <p:sp>
        <p:nvSpPr>
          <p:cNvPr id="5" name="ZoneTexte 4">
            <a:extLst>
              <a:ext uri="{FF2B5EF4-FFF2-40B4-BE49-F238E27FC236}">
                <a16:creationId xmlns:a16="http://schemas.microsoft.com/office/drawing/2014/main" id="{1A5C82C8-AB35-9047-B91C-C081C5A3B79A}"/>
              </a:ext>
            </a:extLst>
          </p:cNvPr>
          <p:cNvSpPr txBox="1"/>
          <p:nvPr/>
        </p:nvSpPr>
        <p:spPr>
          <a:xfrm>
            <a:off x="1022267" y="154379"/>
            <a:ext cx="10734303" cy="707886"/>
          </a:xfrm>
          <a:prstGeom prst="rect">
            <a:avLst/>
          </a:prstGeom>
          <a:noFill/>
        </p:spPr>
        <p:txBody>
          <a:bodyPr wrap="square" rtlCol="0">
            <a:spAutoFit/>
          </a:bodyPr>
          <a:lstStyle/>
          <a:p>
            <a:r>
              <a:rPr lang="fr-FR" sz="4000"/>
              <a:t>Retarder l'antibiothérapie en soins intensifs</a:t>
            </a:r>
          </a:p>
        </p:txBody>
      </p:sp>
      <p:pic>
        <p:nvPicPr>
          <p:cNvPr id="6" name="Image 5">
            <a:extLst>
              <a:ext uri="{FF2B5EF4-FFF2-40B4-BE49-F238E27FC236}">
                <a16:creationId xmlns:a16="http://schemas.microsoft.com/office/drawing/2014/main" id="{A9CE6CEF-0850-AF45-82F5-A91187BA2AA6}"/>
              </a:ext>
            </a:extLst>
          </p:cNvPr>
          <p:cNvPicPr>
            <a:picLocks noChangeAspect="1"/>
          </p:cNvPicPr>
          <p:nvPr/>
        </p:nvPicPr>
        <p:blipFill>
          <a:blip r:embed="rId2"/>
          <a:stretch>
            <a:fillRect/>
          </a:stretch>
        </p:blipFill>
        <p:spPr>
          <a:xfrm>
            <a:off x="779993" y="1056905"/>
            <a:ext cx="10976577" cy="4928259"/>
          </a:xfrm>
          <a:prstGeom prst="rect">
            <a:avLst/>
          </a:prstGeom>
        </p:spPr>
      </p:pic>
    </p:spTree>
    <p:extLst>
      <p:ext uri="{BB962C8B-B14F-4D97-AF65-F5344CB8AC3E}">
        <p14:creationId xmlns:p14="http://schemas.microsoft.com/office/powerpoint/2010/main" val="1443158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E6978C-155A-FE45-92E6-C07F122DCBB4}"/>
              </a:ext>
            </a:extLst>
          </p:cNvPr>
          <p:cNvSpPr/>
          <p:nvPr/>
        </p:nvSpPr>
        <p:spPr>
          <a:xfrm>
            <a:off x="767936" y="6122304"/>
            <a:ext cx="10869881" cy="646331"/>
          </a:xfrm>
          <a:prstGeom prst="rect">
            <a:avLst/>
          </a:prstGeom>
        </p:spPr>
        <p:txBody>
          <a:bodyPr wrap="square">
            <a:spAutoFit/>
          </a:bodyPr>
          <a:lstStyle/>
          <a:p>
            <a:r>
              <a:rPr lang="fr-FR" i="0" u="none" strike="noStrike">
                <a:effectLst/>
                <a:latin typeface="Europa"/>
              </a:rPr>
              <a:t>Bloos et al. Impact of compliance with infection management guidelines on outcome in patients with severe sepsis: a prospective observational multi-center study. </a:t>
            </a:r>
            <a:r>
              <a:rPr lang="fr-FR" i="1" u="none" strike="noStrike">
                <a:effectLst/>
                <a:latin typeface="Europa"/>
              </a:rPr>
              <a:t>Critical Care 2014</a:t>
            </a:r>
          </a:p>
        </p:txBody>
      </p:sp>
      <p:pic>
        <p:nvPicPr>
          <p:cNvPr id="6" name="Image 5">
            <a:extLst>
              <a:ext uri="{FF2B5EF4-FFF2-40B4-BE49-F238E27FC236}">
                <a16:creationId xmlns:a16="http://schemas.microsoft.com/office/drawing/2014/main" id="{2D8B0416-B171-7945-A8AB-2E95CA0E20B5}"/>
              </a:ext>
            </a:extLst>
          </p:cNvPr>
          <p:cNvPicPr>
            <a:picLocks noChangeAspect="1"/>
          </p:cNvPicPr>
          <p:nvPr/>
        </p:nvPicPr>
        <p:blipFill>
          <a:blip r:embed="rId2"/>
          <a:stretch>
            <a:fillRect/>
          </a:stretch>
        </p:blipFill>
        <p:spPr>
          <a:xfrm>
            <a:off x="0" y="1267242"/>
            <a:ext cx="12192000" cy="4804592"/>
          </a:xfrm>
          <a:prstGeom prst="rect">
            <a:avLst/>
          </a:prstGeom>
        </p:spPr>
      </p:pic>
      <p:sp>
        <p:nvSpPr>
          <p:cNvPr id="7" name="ZoneTexte 6">
            <a:extLst>
              <a:ext uri="{FF2B5EF4-FFF2-40B4-BE49-F238E27FC236}">
                <a16:creationId xmlns:a16="http://schemas.microsoft.com/office/drawing/2014/main" id="{D397E54B-E66A-5448-A1BB-D25FF715873D}"/>
              </a:ext>
            </a:extLst>
          </p:cNvPr>
          <p:cNvSpPr txBox="1"/>
          <p:nvPr/>
        </p:nvSpPr>
        <p:spPr>
          <a:xfrm>
            <a:off x="391887" y="154379"/>
            <a:ext cx="12053454" cy="707886"/>
          </a:xfrm>
          <a:prstGeom prst="rect">
            <a:avLst/>
          </a:prstGeom>
          <a:noFill/>
        </p:spPr>
        <p:txBody>
          <a:bodyPr wrap="square" rtlCol="0">
            <a:spAutoFit/>
          </a:bodyPr>
          <a:lstStyle/>
          <a:p>
            <a:r>
              <a:rPr lang="fr-FR" sz="4000"/>
              <a:t>L'importance du contrôle de la source si PEC chirurgicale</a:t>
            </a:r>
          </a:p>
        </p:txBody>
      </p:sp>
    </p:spTree>
    <p:extLst>
      <p:ext uri="{BB962C8B-B14F-4D97-AF65-F5344CB8AC3E}">
        <p14:creationId xmlns:p14="http://schemas.microsoft.com/office/powerpoint/2010/main" val="241368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016019-CE38-D04C-9D95-009843E134F6}"/>
              </a:ext>
            </a:extLst>
          </p:cNvPr>
          <p:cNvSpPr/>
          <p:nvPr/>
        </p:nvSpPr>
        <p:spPr>
          <a:xfrm>
            <a:off x="188025" y="6011422"/>
            <a:ext cx="11815949" cy="646331"/>
          </a:xfrm>
          <a:prstGeom prst="rect">
            <a:avLst/>
          </a:prstGeom>
        </p:spPr>
        <p:txBody>
          <a:bodyPr wrap="square">
            <a:spAutoFit/>
          </a:bodyPr>
          <a:lstStyle/>
          <a:p>
            <a:r>
              <a:rPr lang="fr-FR" b="0" i="0" u="none" strike="noStrike">
                <a:solidFill>
                  <a:srgbClr val="505050"/>
                </a:solidFill>
                <a:effectLst/>
                <a:latin typeface="NexusSerif"/>
              </a:rPr>
              <a:t>Hranjec et al. Aggressive versus conservative initiation of antimicrobial treatment in critically ill surgical patients with suspected intensive-care-unit-acquired infection: a quasi-experimental, before and after observational cohort study. </a:t>
            </a:r>
            <a:r>
              <a:rPr lang="fr-FR" b="0" i="1" u="none" strike="noStrike">
                <a:solidFill>
                  <a:srgbClr val="505050"/>
                </a:solidFill>
                <a:effectLst/>
                <a:latin typeface="NexusSerif"/>
              </a:rPr>
              <a:t>LID 2012</a:t>
            </a:r>
          </a:p>
        </p:txBody>
      </p:sp>
      <p:sp>
        <p:nvSpPr>
          <p:cNvPr id="5" name="Rectangle 4">
            <a:extLst>
              <a:ext uri="{FF2B5EF4-FFF2-40B4-BE49-F238E27FC236}">
                <a16:creationId xmlns:a16="http://schemas.microsoft.com/office/drawing/2014/main" id="{D13B621B-53E3-4542-927F-D2D8602E5921}"/>
              </a:ext>
            </a:extLst>
          </p:cNvPr>
          <p:cNvSpPr/>
          <p:nvPr/>
        </p:nvSpPr>
        <p:spPr>
          <a:xfrm>
            <a:off x="498763" y="4792268"/>
            <a:ext cx="10759044" cy="923330"/>
          </a:xfrm>
          <a:prstGeom prst="rect">
            <a:avLst/>
          </a:prstGeom>
        </p:spPr>
        <p:txBody>
          <a:bodyPr wrap="square">
            <a:spAutoFit/>
          </a:bodyPr>
          <a:lstStyle/>
          <a:p>
            <a:r>
              <a:rPr lang="fr-FR">
                <a:latin typeface="Shaker2Lancet"/>
              </a:rPr>
              <a:t>Our findings suggest that in haemodynamically stable surgical patients with critical illness who are suspected of having an infection, waiting for objective evidence of infection before starting empirical treatment does not seem to worsen outcomes. </a:t>
            </a:r>
            <a:endParaRPr lang="fr-FR">
              <a:effectLst/>
            </a:endParaRPr>
          </a:p>
        </p:txBody>
      </p:sp>
      <p:pic>
        <p:nvPicPr>
          <p:cNvPr id="6" name="Image 5">
            <a:extLst>
              <a:ext uri="{FF2B5EF4-FFF2-40B4-BE49-F238E27FC236}">
                <a16:creationId xmlns:a16="http://schemas.microsoft.com/office/drawing/2014/main" id="{27741EEA-B76A-8647-BC78-24B094FC41E9}"/>
              </a:ext>
            </a:extLst>
          </p:cNvPr>
          <p:cNvPicPr>
            <a:picLocks noChangeAspect="1"/>
          </p:cNvPicPr>
          <p:nvPr/>
        </p:nvPicPr>
        <p:blipFill>
          <a:blip r:embed="rId2"/>
          <a:stretch>
            <a:fillRect/>
          </a:stretch>
        </p:blipFill>
        <p:spPr>
          <a:xfrm>
            <a:off x="821376" y="739883"/>
            <a:ext cx="10113818" cy="3756561"/>
          </a:xfrm>
          <a:prstGeom prst="rect">
            <a:avLst/>
          </a:prstGeom>
        </p:spPr>
      </p:pic>
    </p:spTree>
    <p:extLst>
      <p:ext uri="{BB962C8B-B14F-4D97-AF65-F5344CB8AC3E}">
        <p14:creationId xmlns:p14="http://schemas.microsoft.com/office/powerpoint/2010/main" val="796247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CC08629-2584-CB4D-AC89-600CE9BEF775}"/>
              </a:ext>
            </a:extLst>
          </p:cNvPr>
          <p:cNvPicPr>
            <a:picLocks noChangeAspect="1"/>
          </p:cNvPicPr>
          <p:nvPr/>
        </p:nvPicPr>
        <p:blipFill>
          <a:blip r:embed="rId2"/>
          <a:stretch>
            <a:fillRect/>
          </a:stretch>
        </p:blipFill>
        <p:spPr>
          <a:xfrm>
            <a:off x="118898" y="0"/>
            <a:ext cx="11954203" cy="6858000"/>
          </a:xfrm>
          <a:prstGeom prst="rect">
            <a:avLst/>
          </a:prstGeom>
        </p:spPr>
      </p:pic>
      <p:sp>
        <p:nvSpPr>
          <p:cNvPr id="5" name="Ellipse 4">
            <a:extLst>
              <a:ext uri="{FF2B5EF4-FFF2-40B4-BE49-F238E27FC236}">
                <a16:creationId xmlns:a16="http://schemas.microsoft.com/office/drawing/2014/main" id="{1C2A2E3D-8EE8-034A-B705-52410E445A23}"/>
              </a:ext>
            </a:extLst>
          </p:cNvPr>
          <p:cNvSpPr/>
          <p:nvPr/>
        </p:nvSpPr>
        <p:spPr>
          <a:xfrm>
            <a:off x="3642102" y="774914"/>
            <a:ext cx="4200040" cy="156532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4BDB7880-B052-8848-9E00-77A6AE26D679}"/>
              </a:ext>
            </a:extLst>
          </p:cNvPr>
          <p:cNvSpPr/>
          <p:nvPr/>
        </p:nvSpPr>
        <p:spPr>
          <a:xfrm>
            <a:off x="7991960" y="1733226"/>
            <a:ext cx="4200040" cy="189337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42717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0F4540-D66A-7F4A-A492-A7B182416E13}"/>
              </a:ext>
            </a:extLst>
          </p:cNvPr>
          <p:cNvSpPr/>
          <p:nvPr/>
        </p:nvSpPr>
        <p:spPr>
          <a:xfrm>
            <a:off x="2403226" y="3075057"/>
            <a:ext cx="8045467" cy="707886"/>
          </a:xfrm>
          <a:prstGeom prst="rect">
            <a:avLst/>
          </a:prstGeom>
        </p:spPr>
        <p:txBody>
          <a:bodyPr wrap="square">
            <a:spAutoFit/>
          </a:bodyPr>
          <a:lstStyle/>
          <a:p>
            <a:r>
              <a:rPr lang="fr-FR" sz="4000" i="1"/>
              <a:t>Gérer l'incertitude</a:t>
            </a:r>
            <a:endParaRPr lang="fr-FR" sz="4000"/>
          </a:p>
        </p:txBody>
      </p:sp>
    </p:spTree>
    <p:extLst>
      <p:ext uri="{BB962C8B-B14F-4D97-AF65-F5344CB8AC3E}">
        <p14:creationId xmlns:p14="http://schemas.microsoft.com/office/powerpoint/2010/main" val="4240635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F34F478-033A-1449-B2D7-AA295F96882F}"/>
              </a:ext>
            </a:extLst>
          </p:cNvPr>
          <p:cNvPicPr>
            <a:picLocks noChangeAspect="1"/>
          </p:cNvPicPr>
          <p:nvPr/>
        </p:nvPicPr>
        <p:blipFill>
          <a:blip r:embed="rId2"/>
          <a:stretch>
            <a:fillRect/>
          </a:stretch>
        </p:blipFill>
        <p:spPr>
          <a:xfrm>
            <a:off x="58365" y="228609"/>
            <a:ext cx="5320750" cy="2898557"/>
          </a:xfrm>
          <a:prstGeom prst="rect">
            <a:avLst/>
          </a:prstGeom>
        </p:spPr>
      </p:pic>
      <p:pic>
        <p:nvPicPr>
          <p:cNvPr id="5" name="Image 4">
            <a:extLst>
              <a:ext uri="{FF2B5EF4-FFF2-40B4-BE49-F238E27FC236}">
                <a16:creationId xmlns:a16="http://schemas.microsoft.com/office/drawing/2014/main" id="{01C43853-BF42-4F4E-A1E3-8715AC842480}"/>
              </a:ext>
            </a:extLst>
          </p:cNvPr>
          <p:cNvPicPr>
            <a:picLocks noChangeAspect="1"/>
          </p:cNvPicPr>
          <p:nvPr/>
        </p:nvPicPr>
        <p:blipFill>
          <a:blip r:embed="rId3"/>
          <a:stretch>
            <a:fillRect/>
          </a:stretch>
        </p:blipFill>
        <p:spPr>
          <a:xfrm>
            <a:off x="5617653" y="293762"/>
            <a:ext cx="6574347" cy="2712908"/>
          </a:xfrm>
          <a:prstGeom prst="rect">
            <a:avLst/>
          </a:prstGeom>
        </p:spPr>
      </p:pic>
      <p:pic>
        <p:nvPicPr>
          <p:cNvPr id="7" name="Image 6">
            <a:extLst>
              <a:ext uri="{FF2B5EF4-FFF2-40B4-BE49-F238E27FC236}">
                <a16:creationId xmlns:a16="http://schemas.microsoft.com/office/drawing/2014/main" id="{6A2EF7E3-BA93-0843-840A-026EAF63102B}"/>
              </a:ext>
            </a:extLst>
          </p:cNvPr>
          <p:cNvPicPr>
            <a:picLocks noChangeAspect="1"/>
          </p:cNvPicPr>
          <p:nvPr/>
        </p:nvPicPr>
        <p:blipFill>
          <a:blip r:embed="rId4"/>
          <a:stretch>
            <a:fillRect/>
          </a:stretch>
        </p:blipFill>
        <p:spPr>
          <a:xfrm>
            <a:off x="3399745" y="3329204"/>
            <a:ext cx="6574348" cy="3528795"/>
          </a:xfrm>
          <a:prstGeom prst="rect">
            <a:avLst/>
          </a:prstGeom>
        </p:spPr>
      </p:pic>
    </p:spTree>
    <p:extLst>
      <p:ext uri="{BB962C8B-B14F-4D97-AF65-F5344CB8AC3E}">
        <p14:creationId xmlns:p14="http://schemas.microsoft.com/office/powerpoint/2010/main" val="2944224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4226059-344A-AA43-9C0D-5D354460B173}"/>
              </a:ext>
            </a:extLst>
          </p:cNvPr>
          <p:cNvPicPr>
            <a:picLocks noChangeAspect="1"/>
          </p:cNvPicPr>
          <p:nvPr/>
        </p:nvPicPr>
        <p:blipFill>
          <a:blip r:embed="rId2"/>
          <a:stretch>
            <a:fillRect/>
          </a:stretch>
        </p:blipFill>
        <p:spPr>
          <a:xfrm>
            <a:off x="0" y="0"/>
            <a:ext cx="12192000" cy="6194550"/>
          </a:xfrm>
          <a:prstGeom prst="rect">
            <a:avLst/>
          </a:prstGeom>
        </p:spPr>
      </p:pic>
      <p:sp>
        <p:nvSpPr>
          <p:cNvPr id="5" name="ZoneTexte 4">
            <a:extLst>
              <a:ext uri="{FF2B5EF4-FFF2-40B4-BE49-F238E27FC236}">
                <a16:creationId xmlns:a16="http://schemas.microsoft.com/office/drawing/2014/main" id="{3FB466DE-56D5-3A40-A4E5-CF70AC3FD180}"/>
              </a:ext>
            </a:extLst>
          </p:cNvPr>
          <p:cNvSpPr txBox="1"/>
          <p:nvPr/>
        </p:nvSpPr>
        <p:spPr>
          <a:xfrm>
            <a:off x="495946" y="6400800"/>
            <a:ext cx="10755823" cy="400110"/>
          </a:xfrm>
          <a:prstGeom prst="rect">
            <a:avLst/>
          </a:prstGeom>
          <a:noFill/>
        </p:spPr>
        <p:txBody>
          <a:bodyPr wrap="square" rtlCol="0">
            <a:spAutoFit/>
          </a:bodyPr>
          <a:lstStyle/>
          <a:p>
            <a:r>
              <a:rPr lang="fr-FR" sz="2000"/>
              <a:t>McNulty et al. </a:t>
            </a:r>
            <a:r>
              <a:rPr lang="fr-FR" sz="2000" b="0" i="0">
                <a:effectLst/>
              </a:rPr>
              <a:t>Delayed/back up antibiotic prescriptions: what do the public think?</a:t>
            </a:r>
            <a:r>
              <a:rPr lang="fr-FR" sz="2000" b="0" i="0"/>
              <a:t> BMJ Open 2015</a:t>
            </a:r>
            <a:endParaRPr lang="fr-FR" sz="2000" b="0" i="0">
              <a:effectLst/>
            </a:endParaRPr>
          </a:p>
        </p:txBody>
      </p:sp>
    </p:spTree>
    <p:extLst>
      <p:ext uri="{BB962C8B-B14F-4D97-AF65-F5344CB8AC3E}">
        <p14:creationId xmlns:p14="http://schemas.microsoft.com/office/powerpoint/2010/main" val="3004670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985D547-311A-2648-BFC1-0B2D84D667FE}"/>
              </a:ext>
            </a:extLst>
          </p:cNvPr>
          <p:cNvPicPr>
            <a:picLocks noChangeAspect="1"/>
          </p:cNvPicPr>
          <p:nvPr/>
        </p:nvPicPr>
        <p:blipFill>
          <a:blip r:embed="rId2"/>
          <a:stretch>
            <a:fillRect/>
          </a:stretch>
        </p:blipFill>
        <p:spPr>
          <a:xfrm>
            <a:off x="2494096" y="0"/>
            <a:ext cx="7700492" cy="6001717"/>
          </a:xfrm>
          <a:prstGeom prst="rect">
            <a:avLst/>
          </a:prstGeom>
        </p:spPr>
      </p:pic>
      <p:sp>
        <p:nvSpPr>
          <p:cNvPr id="5" name="ZoneTexte 4">
            <a:extLst>
              <a:ext uri="{FF2B5EF4-FFF2-40B4-BE49-F238E27FC236}">
                <a16:creationId xmlns:a16="http://schemas.microsoft.com/office/drawing/2014/main" id="{D533EC8B-216A-8C45-BC10-46F22D782CB6}"/>
              </a:ext>
            </a:extLst>
          </p:cNvPr>
          <p:cNvSpPr txBox="1"/>
          <p:nvPr/>
        </p:nvSpPr>
        <p:spPr>
          <a:xfrm>
            <a:off x="247973" y="6150114"/>
            <a:ext cx="11696054" cy="707886"/>
          </a:xfrm>
          <a:prstGeom prst="rect">
            <a:avLst/>
          </a:prstGeom>
          <a:noFill/>
        </p:spPr>
        <p:txBody>
          <a:bodyPr wrap="square" rtlCol="0">
            <a:spAutoFit/>
          </a:bodyPr>
          <a:lstStyle/>
          <a:p>
            <a:r>
              <a:rPr lang="fr-FR" sz="2000"/>
              <a:t>Saliba-Gustafsson et al. </a:t>
            </a:r>
            <a:r>
              <a:rPr lang="fr-FR" sz="2000" b="0" i="0">
                <a:effectLst/>
              </a:rPr>
              <a:t>General practitioners’ perceptions of delayed antibiotic prescription for respiratory tract infections: A phenomenographic study</a:t>
            </a:r>
            <a:r>
              <a:rPr lang="fr-FR" sz="2000">
                <a:effectLst/>
              </a:rPr>
              <a:t>. Plos One 2019</a:t>
            </a:r>
            <a:endParaRPr lang="fr-FR" sz="2000" b="0" i="0">
              <a:effectLst/>
            </a:endParaRPr>
          </a:p>
        </p:txBody>
      </p:sp>
      <p:sp>
        <p:nvSpPr>
          <p:cNvPr id="6" name="ZoneTexte 5">
            <a:extLst>
              <a:ext uri="{FF2B5EF4-FFF2-40B4-BE49-F238E27FC236}">
                <a16:creationId xmlns:a16="http://schemas.microsoft.com/office/drawing/2014/main" id="{F61D74CA-AEF2-D44D-A49C-0B8C67C06C8F}"/>
              </a:ext>
            </a:extLst>
          </p:cNvPr>
          <p:cNvSpPr txBox="1"/>
          <p:nvPr/>
        </p:nvSpPr>
        <p:spPr>
          <a:xfrm>
            <a:off x="642551" y="2866768"/>
            <a:ext cx="1754660" cy="923330"/>
          </a:xfrm>
          <a:prstGeom prst="rect">
            <a:avLst/>
          </a:prstGeom>
          <a:noFill/>
        </p:spPr>
        <p:txBody>
          <a:bodyPr wrap="square" rtlCol="0">
            <a:spAutoFit/>
          </a:bodyPr>
          <a:lstStyle/>
          <a:p>
            <a:pPr algn="ctr"/>
            <a:r>
              <a:rPr lang="fr-FR" b="1"/>
              <a:t>Utilisateurs de prescription "back-up"</a:t>
            </a:r>
          </a:p>
        </p:txBody>
      </p:sp>
      <p:sp>
        <p:nvSpPr>
          <p:cNvPr id="7" name="ZoneTexte 6">
            <a:extLst>
              <a:ext uri="{FF2B5EF4-FFF2-40B4-BE49-F238E27FC236}">
                <a16:creationId xmlns:a16="http://schemas.microsoft.com/office/drawing/2014/main" id="{67EC4AE4-741E-724E-BAD0-2D280EE4989B}"/>
              </a:ext>
            </a:extLst>
          </p:cNvPr>
          <p:cNvSpPr txBox="1"/>
          <p:nvPr/>
        </p:nvSpPr>
        <p:spPr>
          <a:xfrm>
            <a:off x="8439928" y="3328433"/>
            <a:ext cx="1754660" cy="923330"/>
          </a:xfrm>
          <a:prstGeom prst="rect">
            <a:avLst/>
          </a:prstGeom>
          <a:noFill/>
        </p:spPr>
        <p:txBody>
          <a:bodyPr wrap="square" rtlCol="0">
            <a:spAutoFit/>
          </a:bodyPr>
          <a:lstStyle/>
          <a:p>
            <a:pPr algn="ctr"/>
            <a:r>
              <a:rPr lang="fr-FR" b="1"/>
              <a:t>Non-utilisateurs de prescription "back-up"</a:t>
            </a:r>
          </a:p>
        </p:txBody>
      </p:sp>
    </p:spTree>
    <p:extLst>
      <p:ext uri="{BB962C8B-B14F-4D97-AF65-F5344CB8AC3E}">
        <p14:creationId xmlns:p14="http://schemas.microsoft.com/office/powerpoint/2010/main" val="3909697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C19AA5-D198-D943-B377-A9B8E900E8A2}"/>
              </a:ext>
            </a:extLst>
          </p:cNvPr>
          <p:cNvSpPr>
            <a:spLocks noGrp="1"/>
          </p:cNvSpPr>
          <p:nvPr>
            <p:ph type="title"/>
          </p:nvPr>
        </p:nvSpPr>
        <p:spPr/>
        <p:txBody>
          <a:bodyPr>
            <a:normAutofit fontScale="90000"/>
          </a:bodyPr>
          <a:lstStyle/>
          <a:p>
            <a:r>
              <a:rPr lang="fr-FR"/>
              <a:t>Quelles sont les difficultés / obstacles que vous pensez trouver ? Comment les surmonter ?</a:t>
            </a:r>
          </a:p>
        </p:txBody>
      </p:sp>
      <p:sp>
        <p:nvSpPr>
          <p:cNvPr id="3" name="Espace réservé du contenu 2">
            <a:extLst>
              <a:ext uri="{FF2B5EF4-FFF2-40B4-BE49-F238E27FC236}">
                <a16:creationId xmlns:a16="http://schemas.microsoft.com/office/drawing/2014/main" id="{63EDC282-C518-054D-9DD5-8529D089E834}"/>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2037715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045E004-1D61-0A41-8732-8C7A694C718C}"/>
              </a:ext>
            </a:extLst>
          </p:cNvPr>
          <p:cNvPicPr>
            <a:picLocks noChangeAspect="1"/>
          </p:cNvPicPr>
          <p:nvPr/>
        </p:nvPicPr>
        <p:blipFill>
          <a:blip r:embed="rId2"/>
          <a:stretch>
            <a:fillRect/>
          </a:stretch>
        </p:blipFill>
        <p:spPr>
          <a:xfrm>
            <a:off x="155202" y="791738"/>
            <a:ext cx="11881595" cy="4928838"/>
          </a:xfrm>
          <a:prstGeom prst="rect">
            <a:avLst/>
          </a:prstGeom>
        </p:spPr>
      </p:pic>
      <p:sp>
        <p:nvSpPr>
          <p:cNvPr id="5" name="ZoneTexte 4">
            <a:extLst>
              <a:ext uri="{FF2B5EF4-FFF2-40B4-BE49-F238E27FC236}">
                <a16:creationId xmlns:a16="http://schemas.microsoft.com/office/drawing/2014/main" id="{A7E64D68-8243-EB4B-95C1-C2B7756BADAF}"/>
              </a:ext>
            </a:extLst>
          </p:cNvPr>
          <p:cNvSpPr txBox="1"/>
          <p:nvPr/>
        </p:nvSpPr>
        <p:spPr>
          <a:xfrm>
            <a:off x="479777" y="6066262"/>
            <a:ext cx="11232444" cy="369332"/>
          </a:xfrm>
          <a:prstGeom prst="rect">
            <a:avLst/>
          </a:prstGeom>
          <a:noFill/>
        </p:spPr>
        <p:txBody>
          <a:bodyPr wrap="square" rtlCol="0">
            <a:spAutoFit/>
          </a:bodyPr>
          <a:lstStyle/>
          <a:p>
            <a:r>
              <a:rPr lang="fr-FR"/>
              <a:t>Cabana et al. Why Don't Physicians Follow Clinical Practice Guidelines?A Framework for Improvement. JAMA 1999</a:t>
            </a:r>
          </a:p>
        </p:txBody>
      </p:sp>
    </p:spTree>
    <p:extLst>
      <p:ext uri="{BB962C8B-B14F-4D97-AF65-F5344CB8AC3E}">
        <p14:creationId xmlns:p14="http://schemas.microsoft.com/office/powerpoint/2010/main" val="1140573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72B55A7-08AF-E041-8AB0-4BA7E0103446}"/>
              </a:ext>
            </a:extLst>
          </p:cNvPr>
          <p:cNvPicPr>
            <a:picLocks noChangeAspect="1"/>
          </p:cNvPicPr>
          <p:nvPr/>
        </p:nvPicPr>
        <p:blipFill>
          <a:blip r:embed="rId2"/>
          <a:stretch>
            <a:fillRect/>
          </a:stretch>
        </p:blipFill>
        <p:spPr>
          <a:xfrm>
            <a:off x="1591734" y="0"/>
            <a:ext cx="8748888" cy="5697734"/>
          </a:xfrm>
          <a:prstGeom prst="rect">
            <a:avLst/>
          </a:prstGeom>
        </p:spPr>
      </p:pic>
      <p:sp>
        <p:nvSpPr>
          <p:cNvPr id="5" name="ZoneTexte 4">
            <a:extLst>
              <a:ext uri="{FF2B5EF4-FFF2-40B4-BE49-F238E27FC236}">
                <a16:creationId xmlns:a16="http://schemas.microsoft.com/office/drawing/2014/main" id="{F51C933F-8CC2-1048-A5BB-E9872A9A7B86}"/>
              </a:ext>
            </a:extLst>
          </p:cNvPr>
          <p:cNvSpPr txBox="1"/>
          <p:nvPr/>
        </p:nvSpPr>
        <p:spPr>
          <a:xfrm>
            <a:off x="598311" y="6073422"/>
            <a:ext cx="11446933" cy="923330"/>
          </a:xfrm>
          <a:prstGeom prst="rect">
            <a:avLst/>
          </a:prstGeom>
          <a:noFill/>
        </p:spPr>
        <p:txBody>
          <a:bodyPr wrap="square" rtlCol="0">
            <a:spAutoFit/>
          </a:bodyPr>
          <a:lstStyle/>
          <a:p>
            <a:r>
              <a:rPr lang="fr-FR"/>
              <a:t>Greenhalgh et al. Beyond Adoption: A New Framework for Theorizing and Evaluating Nonadoption, Abandonment, and Challenges to the Scale-Up, Spread, and Sustainability of Health and Care Technologies. JMIR 2017</a:t>
            </a:r>
          </a:p>
          <a:p>
            <a:endParaRPr lang="fr-FR"/>
          </a:p>
        </p:txBody>
      </p:sp>
    </p:spTree>
    <p:extLst>
      <p:ext uri="{BB962C8B-B14F-4D97-AF65-F5344CB8AC3E}">
        <p14:creationId xmlns:p14="http://schemas.microsoft.com/office/powerpoint/2010/main" val="1925993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6F9BD2-A31D-7B41-9F5A-9FC625D9E331}"/>
              </a:ext>
            </a:extLst>
          </p:cNvPr>
          <p:cNvSpPr>
            <a:spLocks noGrp="1"/>
          </p:cNvSpPr>
          <p:nvPr>
            <p:ph type="title"/>
          </p:nvPr>
        </p:nvSpPr>
        <p:spPr>
          <a:xfrm>
            <a:off x="838199" y="365125"/>
            <a:ext cx="10775731" cy="1325563"/>
          </a:xfrm>
        </p:spPr>
        <p:txBody>
          <a:bodyPr/>
          <a:lstStyle/>
          <a:p>
            <a:r>
              <a:rPr lang="fr-FR"/>
              <a:t>Quel type d'intervention ? Quelles stratégies ?</a:t>
            </a:r>
          </a:p>
        </p:txBody>
      </p:sp>
      <p:sp>
        <p:nvSpPr>
          <p:cNvPr id="3" name="Espace réservé du contenu 2">
            <a:extLst>
              <a:ext uri="{FF2B5EF4-FFF2-40B4-BE49-F238E27FC236}">
                <a16:creationId xmlns:a16="http://schemas.microsoft.com/office/drawing/2014/main" id="{6FBFF2FB-6350-1243-B8F3-6B0C4B76CD00}"/>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162791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C1BCAD9-A94F-8843-BC9C-D8DFEEE44E94}"/>
              </a:ext>
            </a:extLst>
          </p:cNvPr>
          <p:cNvSpPr>
            <a:spLocks noGrp="1"/>
          </p:cNvSpPr>
          <p:nvPr>
            <p:ph type="title"/>
          </p:nvPr>
        </p:nvSpPr>
        <p:spPr>
          <a:xfrm>
            <a:off x="838200" y="365125"/>
            <a:ext cx="10515600" cy="1325563"/>
          </a:xfrm>
        </p:spPr>
        <p:txBody>
          <a:bodyPr>
            <a:normAutofit/>
          </a:bodyPr>
          <a:lstStyle/>
          <a:p>
            <a:r>
              <a:rPr lang="fr-FR"/>
              <a:t>De quoi avez-vous besoin pour cette intervention ?</a:t>
            </a:r>
          </a:p>
        </p:txBody>
      </p:sp>
    </p:spTree>
    <p:extLst>
      <p:ext uri="{BB962C8B-B14F-4D97-AF65-F5344CB8AC3E}">
        <p14:creationId xmlns:p14="http://schemas.microsoft.com/office/powerpoint/2010/main" val="556176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6434AE-CD48-4B41-A9E4-DB40783B98D3}"/>
              </a:ext>
            </a:extLst>
          </p:cNvPr>
          <p:cNvSpPr/>
          <p:nvPr/>
        </p:nvSpPr>
        <p:spPr>
          <a:xfrm>
            <a:off x="1049866" y="5988734"/>
            <a:ext cx="10303934" cy="646331"/>
          </a:xfrm>
          <a:prstGeom prst="rect">
            <a:avLst/>
          </a:prstGeom>
        </p:spPr>
        <p:txBody>
          <a:bodyPr wrap="square">
            <a:spAutoFit/>
          </a:bodyPr>
          <a:lstStyle/>
          <a:p>
            <a:r>
              <a:rPr lang="fr-FR" i="0" u="none" strike="noStrike">
                <a:effectLst/>
                <a:latin typeface="Europa"/>
              </a:rPr>
              <a:t>Powell et al. A refined compilation of implementation strategies: results from the Expert Recommendations for Implementing Change (ERIC) project. Implementation Science 2015</a:t>
            </a:r>
          </a:p>
        </p:txBody>
      </p:sp>
      <p:sp>
        <p:nvSpPr>
          <p:cNvPr id="6" name="ZoneTexte 5">
            <a:extLst>
              <a:ext uri="{FF2B5EF4-FFF2-40B4-BE49-F238E27FC236}">
                <a16:creationId xmlns:a16="http://schemas.microsoft.com/office/drawing/2014/main" id="{A3139D8E-094C-FC47-ACE9-8E178FA2D7EF}"/>
              </a:ext>
            </a:extLst>
          </p:cNvPr>
          <p:cNvSpPr txBox="1"/>
          <p:nvPr/>
        </p:nvSpPr>
        <p:spPr>
          <a:xfrm>
            <a:off x="1151467" y="1095022"/>
            <a:ext cx="9234311" cy="4247317"/>
          </a:xfrm>
          <a:prstGeom prst="rect">
            <a:avLst/>
          </a:prstGeom>
          <a:noFill/>
        </p:spPr>
        <p:txBody>
          <a:bodyPr wrap="square" rtlCol="0">
            <a:spAutoFit/>
          </a:bodyPr>
          <a:lstStyle/>
          <a:p>
            <a:pPr marL="285750" indent="-285750">
              <a:buFont typeface="Arial" panose="020B0604020202020204" pitchFamily="34" charset="0"/>
              <a:buChar char="•"/>
            </a:pPr>
            <a:r>
              <a:rPr lang="fr-FR"/>
              <a:t>Use evaluative and Iterative Strategies</a:t>
            </a:r>
          </a:p>
          <a:p>
            <a:pPr marL="285750" indent="-285750">
              <a:buFont typeface="Arial" panose="020B0604020202020204" pitchFamily="34" charset="0"/>
              <a:buChar char="•"/>
            </a:pPr>
            <a:endParaRPr lang="fr-FR"/>
          </a:p>
          <a:p>
            <a:pPr marL="285750" indent="-285750">
              <a:buFont typeface="Arial" panose="020B0604020202020204" pitchFamily="34" charset="0"/>
              <a:buChar char="•"/>
            </a:pPr>
            <a:r>
              <a:rPr lang="fr-FR"/>
              <a:t>Develop Stakeholder Interrelationships</a:t>
            </a:r>
          </a:p>
          <a:p>
            <a:pPr marL="285750" indent="-285750">
              <a:buFont typeface="Arial" panose="020B0604020202020204" pitchFamily="34" charset="0"/>
              <a:buChar char="•"/>
            </a:pPr>
            <a:endParaRPr lang="fr-FR"/>
          </a:p>
          <a:p>
            <a:pPr marL="285750" indent="-285750">
              <a:buFont typeface="Arial" panose="020B0604020202020204" pitchFamily="34" charset="0"/>
              <a:buChar char="•"/>
            </a:pPr>
            <a:r>
              <a:rPr lang="fr-FR"/>
              <a:t>Adapt and Tailor to the Context</a:t>
            </a:r>
          </a:p>
          <a:p>
            <a:pPr marL="285750" indent="-285750">
              <a:buFont typeface="Arial" panose="020B0604020202020204" pitchFamily="34" charset="0"/>
              <a:buChar char="•"/>
            </a:pPr>
            <a:endParaRPr lang="fr-FR"/>
          </a:p>
          <a:p>
            <a:pPr marL="285750" indent="-285750">
              <a:buFont typeface="Arial" panose="020B0604020202020204" pitchFamily="34" charset="0"/>
              <a:buChar char="•"/>
            </a:pPr>
            <a:r>
              <a:rPr lang="fr-FR"/>
              <a:t>Train and Educate Stakeholders</a:t>
            </a:r>
          </a:p>
          <a:p>
            <a:pPr marL="285750" indent="-285750">
              <a:buFont typeface="Arial" panose="020B0604020202020204" pitchFamily="34" charset="0"/>
              <a:buChar char="•"/>
            </a:pPr>
            <a:endParaRPr lang="fr-FR"/>
          </a:p>
          <a:p>
            <a:pPr marL="285750" indent="-285750">
              <a:buFont typeface="Arial" panose="020B0604020202020204" pitchFamily="34" charset="0"/>
              <a:buChar char="•"/>
            </a:pPr>
            <a:r>
              <a:rPr lang="fr-FR"/>
              <a:t>Support Clinicians</a:t>
            </a:r>
          </a:p>
          <a:p>
            <a:pPr marL="285750" indent="-285750">
              <a:buFont typeface="Arial" panose="020B0604020202020204" pitchFamily="34" charset="0"/>
              <a:buChar char="•"/>
            </a:pPr>
            <a:endParaRPr lang="fr-FR"/>
          </a:p>
          <a:p>
            <a:pPr marL="285750" indent="-285750">
              <a:buFont typeface="Arial" panose="020B0604020202020204" pitchFamily="34" charset="0"/>
              <a:buChar char="•"/>
            </a:pPr>
            <a:r>
              <a:rPr lang="fr-FR"/>
              <a:t>Engage Patients</a:t>
            </a:r>
          </a:p>
          <a:p>
            <a:pPr marL="285750" indent="-285750">
              <a:buFont typeface="Arial" panose="020B0604020202020204" pitchFamily="34" charset="0"/>
              <a:buChar char="•"/>
            </a:pPr>
            <a:endParaRPr lang="fr-FR"/>
          </a:p>
          <a:p>
            <a:pPr marL="285750" indent="-285750">
              <a:buFont typeface="Arial" panose="020B0604020202020204" pitchFamily="34" charset="0"/>
              <a:buChar char="•"/>
            </a:pPr>
            <a:r>
              <a:rPr lang="fr-FR"/>
              <a:t>Change Infrastructures</a:t>
            </a:r>
          </a:p>
          <a:p>
            <a:pPr marL="285750" indent="-285750">
              <a:buFont typeface="Arial" panose="020B0604020202020204" pitchFamily="34" charset="0"/>
              <a:buChar char="•"/>
            </a:pPr>
            <a:endParaRPr lang="fr-FR"/>
          </a:p>
          <a:p>
            <a:pPr marL="285750" indent="-285750">
              <a:buFont typeface="Arial" panose="020B0604020202020204" pitchFamily="34" charset="0"/>
              <a:buChar char="•"/>
            </a:pPr>
            <a:r>
              <a:rPr lang="fr-FR"/>
              <a:t>Utilize Financial Strategies</a:t>
            </a:r>
          </a:p>
        </p:txBody>
      </p:sp>
    </p:spTree>
    <p:extLst>
      <p:ext uri="{BB962C8B-B14F-4D97-AF65-F5344CB8AC3E}">
        <p14:creationId xmlns:p14="http://schemas.microsoft.com/office/powerpoint/2010/main" val="3595346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D68A48-E74B-DB4D-B4EE-626707DEE0B0}"/>
              </a:ext>
            </a:extLst>
          </p:cNvPr>
          <p:cNvPicPr>
            <a:picLocks noChangeAspect="1"/>
          </p:cNvPicPr>
          <p:nvPr/>
        </p:nvPicPr>
        <p:blipFill>
          <a:blip r:embed="rId2"/>
          <a:stretch>
            <a:fillRect/>
          </a:stretch>
        </p:blipFill>
        <p:spPr>
          <a:xfrm>
            <a:off x="207632" y="1282262"/>
            <a:ext cx="11776735" cy="3544712"/>
          </a:xfrm>
          <a:prstGeom prst="rect">
            <a:avLst/>
          </a:prstGeom>
        </p:spPr>
      </p:pic>
    </p:spTree>
    <p:extLst>
      <p:ext uri="{BB962C8B-B14F-4D97-AF65-F5344CB8AC3E}">
        <p14:creationId xmlns:p14="http://schemas.microsoft.com/office/powerpoint/2010/main" val="2455073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A3D87-D557-6D4E-ADDD-6D7271A681C6}"/>
              </a:ext>
            </a:extLst>
          </p:cNvPr>
          <p:cNvSpPr>
            <a:spLocks noGrp="1"/>
          </p:cNvSpPr>
          <p:nvPr>
            <p:ph type="title"/>
          </p:nvPr>
        </p:nvSpPr>
        <p:spPr/>
        <p:txBody>
          <a:bodyPr/>
          <a:lstStyle/>
          <a:p>
            <a:r>
              <a:rPr lang="fr-FR"/>
              <a:t>Biais cognitifs</a:t>
            </a:r>
          </a:p>
        </p:txBody>
      </p:sp>
      <p:sp>
        <p:nvSpPr>
          <p:cNvPr id="3" name="Espace réservé du contenu 2">
            <a:extLst>
              <a:ext uri="{FF2B5EF4-FFF2-40B4-BE49-F238E27FC236}">
                <a16:creationId xmlns:a16="http://schemas.microsoft.com/office/drawing/2014/main" id="{52C3486C-A9B1-6642-A384-03828C093DFC}"/>
              </a:ext>
            </a:extLst>
          </p:cNvPr>
          <p:cNvSpPr>
            <a:spLocks noGrp="1"/>
          </p:cNvSpPr>
          <p:nvPr>
            <p:ph idx="1"/>
          </p:nvPr>
        </p:nvSpPr>
        <p:spPr>
          <a:xfrm>
            <a:off x="838200" y="1825625"/>
            <a:ext cx="10515600" cy="4667250"/>
          </a:xfrm>
        </p:spPr>
        <p:txBody>
          <a:bodyPr/>
          <a:lstStyle/>
          <a:p>
            <a:r>
              <a:rPr lang="fr-FR"/>
              <a:t>Nous utilisons en permanence des raccourcis cognitifs qui permettent de résoudre rapidement nos tâches</a:t>
            </a:r>
          </a:p>
          <a:p>
            <a:endParaRPr lang="fr-FR"/>
          </a:p>
          <a:p>
            <a:r>
              <a:rPr lang="fr-FR"/>
              <a:t>Dans certaines situations, à haut risque d'incertitude, ces raccourcis cognitifs entraînent des erreurs qu'on appelle "biais cognitifs"</a:t>
            </a:r>
          </a:p>
          <a:p>
            <a:endParaRPr lang="fr-FR"/>
          </a:p>
          <a:p>
            <a:r>
              <a:rPr lang="fr-FR"/>
              <a:t>La décision antibiotique est une situation à haut risque d'incertitude</a:t>
            </a:r>
          </a:p>
        </p:txBody>
      </p:sp>
    </p:spTree>
    <p:extLst>
      <p:ext uri="{BB962C8B-B14F-4D97-AF65-F5344CB8AC3E}">
        <p14:creationId xmlns:p14="http://schemas.microsoft.com/office/powerpoint/2010/main" val="99296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27AC636-5D2E-044C-859D-872C5A37FFE4}"/>
              </a:ext>
            </a:extLst>
          </p:cNvPr>
          <p:cNvPicPr>
            <a:picLocks noChangeAspect="1"/>
          </p:cNvPicPr>
          <p:nvPr/>
        </p:nvPicPr>
        <p:blipFill>
          <a:blip r:embed="rId2"/>
          <a:stretch>
            <a:fillRect/>
          </a:stretch>
        </p:blipFill>
        <p:spPr>
          <a:xfrm>
            <a:off x="371630" y="730454"/>
            <a:ext cx="11448739" cy="4892579"/>
          </a:xfrm>
          <a:prstGeom prst="rect">
            <a:avLst/>
          </a:prstGeom>
        </p:spPr>
      </p:pic>
    </p:spTree>
    <p:extLst>
      <p:ext uri="{BB962C8B-B14F-4D97-AF65-F5344CB8AC3E}">
        <p14:creationId xmlns:p14="http://schemas.microsoft.com/office/powerpoint/2010/main" val="147101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C19AA5-D198-D943-B377-A9B8E900E8A2}"/>
              </a:ext>
            </a:extLst>
          </p:cNvPr>
          <p:cNvSpPr>
            <a:spLocks noGrp="1"/>
          </p:cNvSpPr>
          <p:nvPr>
            <p:ph type="title"/>
          </p:nvPr>
        </p:nvSpPr>
        <p:spPr/>
        <p:txBody>
          <a:bodyPr>
            <a:normAutofit/>
          </a:bodyPr>
          <a:lstStyle/>
          <a:p>
            <a:r>
              <a:rPr lang="fr-FR"/>
              <a:t>De quoi avez-vous besoin pour cette intervention ?</a:t>
            </a:r>
          </a:p>
        </p:txBody>
      </p:sp>
      <p:sp>
        <p:nvSpPr>
          <p:cNvPr id="3" name="Espace réservé du contenu 2">
            <a:extLst>
              <a:ext uri="{FF2B5EF4-FFF2-40B4-BE49-F238E27FC236}">
                <a16:creationId xmlns:a16="http://schemas.microsoft.com/office/drawing/2014/main" id="{63EDC282-C518-054D-9DD5-8529D089E834}"/>
              </a:ext>
            </a:extLst>
          </p:cNvPr>
          <p:cNvSpPr>
            <a:spLocks noGrp="1"/>
          </p:cNvSpPr>
          <p:nvPr>
            <p:ph idx="1"/>
          </p:nvPr>
        </p:nvSpPr>
        <p:spPr>
          <a:xfrm>
            <a:off x="838200" y="1825625"/>
            <a:ext cx="10515600" cy="4667250"/>
          </a:xfrm>
        </p:spPr>
        <p:txBody>
          <a:bodyPr>
            <a:normAutofit lnSpcReduction="10000"/>
          </a:bodyPr>
          <a:lstStyle/>
          <a:p>
            <a:endParaRPr lang="fr-FR"/>
          </a:p>
          <a:p>
            <a:r>
              <a:rPr lang="fr-FR"/>
              <a:t>Besoins en formation ?</a:t>
            </a:r>
          </a:p>
          <a:p>
            <a:endParaRPr lang="fr-FR"/>
          </a:p>
          <a:p>
            <a:r>
              <a:rPr lang="fr-FR"/>
              <a:t>Besoins de ressources ?</a:t>
            </a:r>
          </a:p>
          <a:p>
            <a:pPr lvl="1"/>
            <a:r>
              <a:rPr lang="fr-FR"/>
              <a:t>Humaines</a:t>
            </a:r>
          </a:p>
          <a:p>
            <a:pPr lvl="1"/>
            <a:r>
              <a:rPr lang="fr-FR"/>
              <a:t>Financières</a:t>
            </a:r>
          </a:p>
          <a:p>
            <a:pPr lvl="1"/>
            <a:r>
              <a:rPr lang="fr-FR"/>
              <a:t>Matérielles</a:t>
            </a:r>
          </a:p>
          <a:p>
            <a:pPr lvl="1"/>
            <a:endParaRPr lang="fr-FR"/>
          </a:p>
          <a:p>
            <a:r>
              <a:rPr lang="fr-FR"/>
              <a:t>Besoins de soutien ?</a:t>
            </a:r>
          </a:p>
          <a:p>
            <a:pPr lvl="1"/>
            <a:r>
              <a:rPr lang="fr-FR"/>
              <a:t>Politique</a:t>
            </a:r>
          </a:p>
          <a:p>
            <a:pPr lvl="1"/>
            <a:r>
              <a:rPr lang="fr-FR"/>
              <a:t>Institutionnel</a:t>
            </a:r>
          </a:p>
        </p:txBody>
      </p:sp>
    </p:spTree>
    <p:extLst>
      <p:ext uri="{BB962C8B-B14F-4D97-AF65-F5344CB8AC3E}">
        <p14:creationId xmlns:p14="http://schemas.microsoft.com/office/powerpoint/2010/main" val="1732569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137627-DC2F-0E45-AB5D-AFBE19F974E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5695562-8BB1-D04F-A58F-AC8A87FAC120}"/>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426568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0633AD-B801-B043-9992-5EE0AA3D47E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C936202-0BEA-D946-AC4C-B492D0B54B86}"/>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3063147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ABA000-6A97-994F-8691-AA4E2A3B8802}"/>
              </a:ext>
            </a:extLst>
          </p:cNvPr>
          <p:cNvSpPr>
            <a:spLocks noGrp="1"/>
          </p:cNvSpPr>
          <p:nvPr>
            <p:ph type="title"/>
          </p:nvPr>
        </p:nvSpPr>
        <p:spPr/>
        <p:txBody>
          <a:bodyPr>
            <a:normAutofit fontScale="90000"/>
          </a:bodyPr>
          <a:lstStyle/>
          <a:p>
            <a:r>
              <a:rPr lang="fr-FR"/>
              <a:t>Quels arguments utilisez-vous pour convaincre vos collègues de différer un traitement antibiotique (lorsque cela est pertinent) ?</a:t>
            </a:r>
          </a:p>
        </p:txBody>
      </p:sp>
      <p:sp>
        <p:nvSpPr>
          <p:cNvPr id="3" name="Espace réservé du contenu 2">
            <a:extLst>
              <a:ext uri="{FF2B5EF4-FFF2-40B4-BE49-F238E27FC236}">
                <a16:creationId xmlns:a16="http://schemas.microsoft.com/office/drawing/2014/main" id="{3F2C9441-203E-0B4F-8B01-C98D18C7AAD5}"/>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488372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5967EE-FA33-7848-B2BA-C11944EFBD75}"/>
              </a:ext>
            </a:extLst>
          </p:cNvPr>
          <p:cNvSpPr>
            <a:spLocks noGrp="1"/>
          </p:cNvSpPr>
          <p:nvPr>
            <p:ph type="title"/>
          </p:nvPr>
        </p:nvSpPr>
        <p:spPr>
          <a:xfrm>
            <a:off x="529441" y="-202137"/>
            <a:ext cx="10515600" cy="1325563"/>
          </a:xfrm>
        </p:spPr>
        <p:txBody>
          <a:bodyPr/>
          <a:lstStyle/>
          <a:p>
            <a:r>
              <a:rPr lang="fr-FR"/>
              <a:t>En antibiothérapie</a:t>
            </a:r>
          </a:p>
        </p:txBody>
      </p:sp>
      <p:graphicFrame>
        <p:nvGraphicFramePr>
          <p:cNvPr id="4" name="Tableau 3">
            <a:extLst>
              <a:ext uri="{FF2B5EF4-FFF2-40B4-BE49-F238E27FC236}">
                <a16:creationId xmlns:a16="http://schemas.microsoft.com/office/drawing/2014/main" id="{3691CCD8-1198-2547-849F-7CC26E08C456}"/>
              </a:ext>
            </a:extLst>
          </p:cNvPr>
          <p:cNvGraphicFramePr>
            <a:graphicFrameLocks noGrp="1"/>
          </p:cNvGraphicFramePr>
          <p:nvPr/>
        </p:nvGraphicFramePr>
        <p:xfrm>
          <a:off x="375557" y="1004672"/>
          <a:ext cx="11666022" cy="5186049"/>
        </p:xfrm>
        <a:graphic>
          <a:graphicData uri="http://schemas.openxmlformats.org/drawingml/2006/table">
            <a:tbl>
              <a:tblPr firstRow="1" bandRow="1">
                <a:tableStyleId>{5C22544A-7EE6-4342-B048-85BDC9FD1C3A}</a:tableStyleId>
              </a:tblPr>
              <a:tblGrid>
                <a:gridCol w="1745389">
                  <a:extLst>
                    <a:ext uri="{9D8B030D-6E8A-4147-A177-3AD203B41FA5}">
                      <a16:colId xmlns:a16="http://schemas.microsoft.com/office/drawing/2014/main" val="3560796643"/>
                    </a:ext>
                  </a:extLst>
                </a:gridCol>
                <a:gridCol w="9920633">
                  <a:extLst>
                    <a:ext uri="{9D8B030D-6E8A-4147-A177-3AD203B41FA5}">
                      <a16:colId xmlns:a16="http://schemas.microsoft.com/office/drawing/2014/main" val="80793746"/>
                    </a:ext>
                  </a:extLst>
                </a:gridCol>
              </a:tblGrid>
              <a:tr h="0">
                <a:tc>
                  <a:txBody>
                    <a:bodyPr/>
                    <a:lstStyle/>
                    <a:p>
                      <a:r>
                        <a:rPr lang="fr-FR" b="0">
                          <a:solidFill>
                            <a:schemeClr val="tx1"/>
                          </a:solidFill>
                        </a:rPr>
                        <a:t>Biais de résultat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b="0">
                          <a:solidFill>
                            <a:schemeClr val="tx1"/>
                          </a:solidFill>
                        </a:rPr>
                        <a:t>"J'ai traité ce patient avec un antibiotique et il va mieux, c'était donc un bon choix"</a:t>
                      </a:r>
                    </a:p>
                    <a:p>
                      <a:r>
                        <a:rPr lang="fr-FR" b="0">
                          <a:solidFill>
                            <a:schemeClr val="tx1"/>
                          </a:solidFill>
                        </a:rPr>
                        <a:t>"Si j'ai traité un patient avec une antibiothérapie large spectre et que cela a fonctionné, c'était un bon choix"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182638"/>
                  </a:ext>
                </a:extLst>
              </a:tr>
              <a:tr h="0">
                <a:tc>
                  <a:txBody>
                    <a:bodyPr/>
                    <a:lstStyle/>
                    <a:p>
                      <a:r>
                        <a:rPr lang="fr-FR" b="0">
                          <a:solidFill>
                            <a:schemeClr val="tx1"/>
                          </a:solidFill>
                        </a:rPr>
                        <a:t>Aversion au risque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b="0">
                          <a:solidFill>
                            <a:schemeClr val="tx1"/>
                          </a:solidFill>
                        </a:rPr>
                        <a:t>Préférer la solution qui semble la moins risquée à court terme = l'antibiothérapie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4347446"/>
                  </a:ext>
                </a:extLst>
              </a:tr>
              <a:tr h="431169">
                <a:tc>
                  <a:txBody>
                    <a:bodyPr/>
                    <a:lstStyle/>
                    <a:p>
                      <a:r>
                        <a:rPr lang="fr-FR" b="0">
                          <a:solidFill>
                            <a:schemeClr val="tx1"/>
                          </a:solidFill>
                        </a:rPr>
                        <a:t>Biais de confirmation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b="0">
                          <a:solidFill>
                            <a:schemeClr val="tx1"/>
                          </a:solidFill>
                        </a:rPr>
                        <a:t>Chercher des articles qui prouvent une idée déjà concue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2035009"/>
                  </a:ext>
                </a:extLst>
              </a:tr>
              <a:tr h="431169">
                <a:tc>
                  <a:txBody>
                    <a:bodyPr/>
                    <a:lstStyle/>
                    <a:p>
                      <a:r>
                        <a:rPr lang="fr-FR" b="0">
                          <a:solidFill>
                            <a:schemeClr val="tx1"/>
                          </a:solidFill>
                        </a:rPr>
                        <a:t>Biais d'ancrage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b="0">
                          <a:solidFill>
                            <a:schemeClr val="tx1"/>
                          </a:solidFill>
                        </a:rPr>
                        <a:t>Garder une antibiothérapie déjà débutée, par exemple aux urgences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0708992"/>
                  </a:ext>
                </a:extLst>
              </a:tr>
              <a:tr h="431169">
                <a:tc>
                  <a:txBody>
                    <a:bodyPr/>
                    <a:lstStyle/>
                    <a:p>
                      <a:r>
                        <a:rPr lang="fr-FR" b="0">
                          <a:solidFill>
                            <a:schemeClr val="tx1"/>
                          </a:solidFill>
                        </a:rPr>
                        <a:t>Biais d'action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b="0">
                          <a:solidFill>
                            <a:schemeClr val="tx1"/>
                          </a:solidFill>
                        </a:rPr>
                        <a:t>Préférer "faire quelque chose" que de ne rien faire, par exemple débuter un traitement antibiotique dans une situation d'incertitude diagnostique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0117929"/>
                  </a:ext>
                </a:extLst>
              </a:tr>
              <a:tr h="431169">
                <a:tc>
                  <a:txBody>
                    <a:bodyPr/>
                    <a:lstStyle/>
                    <a:p>
                      <a:r>
                        <a:rPr lang="fr-FR" b="0">
                          <a:solidFill>
                            <a:schemeClr val="tx1"/>
                          </a:solidFill>
                        </a:rPr>
                        <a:t>Réflexe de Semmelweis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b="0">
                          <a:solidFill>
                            <a:schemeClr val="tx1"/>
                          </a:solidFill>
                        </a:rPr>
                        <a:t>Refuser de mettre à jour ses connaissances et préférer garder ses habitudes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3196147"/>
                  </a:ext>
                </a:extLst>
              </a:tr>
              <a:tr h="431169">
                <a:tc>
                  <a:txBody>
                    <a:bodyPr/>
                    <a:lstStyle/>
                    <a:p>
                      <a:r>
                        <a:rPr lang="fr-FR" b="0">
                          <a:solidFill>
                            <a:schemeClr val="tx1"/>
                          </a:solidFill>
                        </a:rPr>
                        <a:t>Loi de l'instrument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a:solidFill>
                            <a:schemeClr val="tx1"/>
                          </a:solidFill>
                        </a:rPr>
                        <a:t>"</a:t>
                      </a:r>
                      <a:r>
                        <a:rPr lang="fr-FR" sz="1800" kern="1200">
                          <a:solidFill>
                            <a:schemeClr val="dk1"/>
                          </a:solidFill>
                          <a:effectLst/>
                          <a:latin typeface="+mn-lt"/>
                          <a:ea typeface="+mn-ea"/>
                          <a:cs typeface="+mn-cs"/>
                        </a:rPr>
                        <a:t>If all you have is a hammer, everything looks like a nail.", utiliser une antibiothérapie parce que c'est tout ce qu'on a (en chirurgie) ou plus largement toujours voir les problèmes liés à sa spécialité</a:t>
                      </a:r>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4989353"/>
                  </a:ext>
                </a:extLst>
              </a:tr>
              <a:tr h="431169">
                <a:tc>
                  <a:txBody>
                    <a:bodyPr/>
                    <a:lstStyle/>
                    <a:p>
                      <a:r>
                        <a:rPr lang="fr-FR" b="0">
                          <a:solidFill>
                            <a:schemeClr val="tx1"/>
                          </a:solidFill>
                        </a:rPr>
                        <a:t>Malédiction de la connaissance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b="0">
                          <a:solidFill>
                            <a:schemeClr val="tx1"/>
                          </a:solidFill>
                        </a:rPr>
                        <a:t>Ne pas réussir à se mettre à la place de collègues qui sont moins formés ou spécialisés dans un domaine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9931773"/>
                  </a:ext>
                </a:extLst>
              </a:tr>
            </a:tbl>
          </a:graphicData>
        </a:graphic>
      </p:graphicFrame>
      <p:sp>
        <p:nvSpPr>
          <p:cNvPr id="5" name="ZoneTexte 4">
            <a:extLst>
              <a:ext uri="{FF2B5EF4-FFF2-40B4-BE49-F238E27FC236}">
                <a16:creationId xmlns:a16="http://schemas.microsoft.com/office/drawing/2014/main" id="{9EBE9A5E-8F1C-AE44-9151-2FF71840B3FF}"/>
              </a:ext>
            </a:extLst>
          </p:cNvPr>
          <p:cNvSpPr txBox="1"/>
          <p:nvPr/>
        </p:nvSpPr>
        <p:spPr>
          <a:xfrm>
            <a:off x="2330532" y="6488668"/>
            <a:ext cx="9861468" cy="369332"/>
          </a:xfrm>
          <a:prstGeom prst="rect">
            <a:avLst/>
          </a:prstGeom>
          <a:noFill/>
        </p:spPr>
        <p:txBody>
          <a:bodyPr wrap="square" rtlCol="0">
            <a:spAutoFit/>
          </a:bodyPr>
          <a:lstStyle/>
          <a:p>
            <a:r>
              <a:rPr lang="fr-FR"/>
              <a:t>Peiffer-Smadja et al. Re: ‘Determinants of in-hospital antibiotic prescription behaviour’.  </a:t>
            </a:r>
            <a:r>
              <a:rPr lang="fr-FR" i="1"/>
              <a:t>CMI 2019</a:t>
            </a:r>
          </a:p>
        </p:txBody>
      </p:sp>
    </p:spTree>
    <p:extLst>
      <p:ext uri="{BB962C8B-B14F-4D97-AF65-F5344CB8AC3E}">
        <p14:creationId xmlns:p14="http://schemas.microsoft.com/office/powerpoint/2010/main" val="394779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0F4540-D66A-7F4A-A492-A7B182416E13}"/>
              </a:ext>
            </a:extLst>
          </p:cNvPr>
          <p:cNvSpPr/>
          <p:nvPr/>
        </p:nvSpPr>
        <p:spPr>
          <a:xfrm>
            <a:off x="2403226" y="3075057"/>
            <a:ext cx="8045467" cy="707886"/>
          </a:xfrm>
          <a:prstGeom prst="rect">
            <a:avLst/>
          </a:prstGeom>
        </p:spPr>
        <p:txBody>
          <a:bodyPr wrap="square">
            <a:spAutoFit/>
          </a:bodyPr>
          <a:lstStyle/>
          <a:p>
            <a:r>
              <a:rPr lang="fr-FR" sz="4000" i="1"/>
              <a:t>Insuffler la culture</a:t>
            </a:r>
            <a:endParaRPr lang="fr-FR" sz="4000"/>
          </a:p>
        </p:txBody>
      </p:sp>
    </p:spTree>
    <p:extLst>
      <p:ext uri="{BB962C8B-B14F-4D97-AF65-F5344CB8AC3E}">
        <p14:creationId xmlns:p14="http://schemas.microsoft.com/office/powerpoint/2010/main" val="1608994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269B97-90BD-9C4F-B948-7AC0A03DC922}"/>
              </a:ext>
            </a:extLst>
          </p:cNvPr>
          <p:cNvSpPr>
            <a:spLocks noGrp="1"/>
          </p:cNvSpPr>
          <p:nvPr>
            <p:ph type="title"/>
          </p:nvPr>
        </p:nvSpPr>
        <p:spPr>
          <a:xfrm>
            <a:off x="527489" y="215224"/>
            <a:ext cx="5258714" cy="1343753"/>
          </a:xfrm>
        </p:spPr>
        <p:txBody>
          <a:bodyPr/>
          <a:lstStyle/>
          <a:p>
            <a:r>
              <a:rPr lang="fr-FR"/>
              <a:t>Culture</a:t>
            </a:r>
          </a:p>
        </p:txBody>
      </p:sp>
      <p:sp>
        <p:nvSpPr>
          <p:cNvPr id="3" name="Espace réservé du contenu 2">
            <a:extLst>
              <a:ext uri="{FF2B5EF4-FFF2-40B4-BE49-F238E27FC236}">
                <a16:creationId xmlns:a16="http://schemas.microsoft.com/office/drawing/2014/main" id="{D7AF7DE9-DF8B-1E43-9314-8C3B7F42FF4B}"/>
              </a:ext>
            </a:extLst>
          </p:cNvPr>
          <p:cNvSpPr>
            <a:spLocks noGrp="1"/>
          </p:cNvSpPr>
          <p:nvPr>
            <p:ph idx="1"/>
          </p:nvPr>
        </p:nvSpPr>
        <p:spPr>
          <a:xfrm>
            <a:off x="527489" y="1825625"/>
            <a:ext cx="5642213" cy="4667250"/>
          </a:xfrm>
        </p:spPr>
        <p:txBody>
          <a:bodyPr>
            <a:normAutofit lnSpcReduction="10000"/>
          </a:bodyPr>
          <a:lstStyle/>
          <a:p>
            <a:pPr marL="0" indent="0">
              <a:buNone/>
            </a:pPr>
            <a:r>
              <a:rPr lang="fr-FR"/>
              <a:t> "Dans son sens le plus large, la culture peut aujourd’hui être considérée comme l'ensemble des traits distinctifs, spirituels, matériels, intellectuels et affectifs, qui caractérisent une société ou un groupe social. Elle englobe, outre les arts, les lettres et les sciences, les modes de vie, les lois, les systèmes de valeurs, les traditions et les croyances"</a:t>
            </a:r>
          </a:p>
          <a:p>
            <a:pPr marL="0" indent="0">
              <a:buNone/>
            </a:pPr>
            <a:br>
              <a:rPr lang="fr-FR"/>
            </a:br>
            <a:r>
              <a:rPr lang="fr-FR"/>
              <a:t>UNESCO</a:t>
            </a:r>
          </a:p>
          <a:p>
            <a:endParaRPr lang="fr-FR"/>
          </a:p>
        </p:txBody>
      </p:sp>
      <p:pic>
        <p:nvPicPr>
          <p:cNvPr id="4" name="Image 3">
            <a:extLst>
              <a:ext uri="{FF2B5EF4-FFF2-40B4-BE49-F238E27FC236}">
                <a16:creationId xmlns:a16="http://schemas.microsoft.com/office/drawing/2014/main" id="{30C81CC7-2F5A-9B48-A2CC-1EFB2CE9E370}"/>
              </a:ext>
            </a:extLst>
          </p:cNvPr>
          <p:cNvPicPr>
            <a:picLocks noChangeAspect="1"/>
          </p:cNvPicPr>
          <p:nvPr/>
        </p:nvPicPr>
        <p:blipFill>
          <a:blip r:embed="rId2"/>
          <a:stretch>
            <a:fillRect/>
          </a:stretch>
        </p:blipFill>
        <p:spPr>
          <a:xfrm>
            <a:off x="6549787" y="0"/>
            <a:ext cx="5642213" cy="3345543"/>
          </a:xfrm>
          <a:prstGeom prst="rect">
            <a:avLst/>
          </a:prstGeom>
        </p:spPr>
      </p:pic>
      <p:sp>
        <p:nvSpPr>
          <p:cNvPr id="5" name="Rectangle 4">
            <a:extLst>
              <a:ext uri="{FF2B5EF4-FFF2-40B4-BE49-F238E27FC236}">
                <a16:creationId xmlns:a16="http://schemas.microsoft.com/office/drawing/2014/main" id="{E73F73CC-2434-364E-B842-C54A4C86113F}"/>
              </a:ext>
            </a:extLst>
          </p:cNvPr>
          <p:cNvSpPr/>
          <p:nvPr/>
        </p:nvSpPr>
        <p:spPr>
          <a:xfrm>
            <a:off x="6848924" y="4159249"/>
            <a:ext cx="4385133" cy="1015663"/>
          </a:xfrm>
          <a:prstGeom prst="rect">
            <a:avLst/>
          </a:prstGeom>
        </p:spPr>
        <p:txBody>
          <a:bodyPr wrap="square">
            <a:spAutoFit/>
          </a:bodyPr>
          <a:lstStyle/>
          <a:p>
            <a:pPr algn="ctr"/>
            <a:r>
              <a:rPr lang="fr-FR" sz="3000"/>
              <a:t>"Ce qui est commun à un groupe d'invididus"</a:t>
            </a:r>
          </a:p>
        </p:txBody>
      </p:sp>
    </p:spTree>
    <p:extLst>
      <p:ext uri="{BB962C8B-B14F-4D97-AF65-F5344CB8AC3E}">
        <p14:creationId xmlns:p14="http://schemas.microsoft.com/office/powerpoint/2010/main" val="2422188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2EEB93E-6FD8-4E4B-BE0B-17C1DA7A88DA}"/>
              </a:ext>
            </a:extLst>
          </p:cNvPr>
          <p:cNvPicPr>
            <a:picLocks noChangeAspect="1"/>
          </p:cNvPicPr>
          <p:nvPr/>
        </p:nvPicPr>
        <p:blipFill>
          <a:blip r:embed="rId2"/>
          <a:stretch>
            <a:fillRect/>
          </a:stretch>
        </p:blipFill>
        <p:spPr>
          <a:xfrm>
            <a:off x="2524125" y="0"/>
            <a:ext cx="7143750" cy="6858000"/>
          </a:xfrm>
          <a:prstGeom prst="rect">
            <a:avLst/>
          </a:prstGeom>
        </p:spPr>
      </p:pic>
      <p:pic>
        <p:nvPicPr>
          <p:cNvPr id="6" name="Image 5">
            <a:extLst>
              <a:ext uri="{FF2B5EF4-FFF2-40B4-BE49-F238E27FC236}">
                <a16:creationId xmlns:a16="http://schemas.microsoft.com/office/drawing/2014/main" id="{FBB80FBC-D328-C74E-89C2-7421A1909EDA}"/>
              </a:ext>
            </a:extLst>
          </p:cNvPr>
          <p:cNvPicPr>
            <a:picLocks noChangeAspect="1"/>
          </p:cNvPicPr>
          <p:nvPr/>
        </p:nvPicPr>
        <p:blipFill>
          <a:blip r:embed="rId3"/>
          <a:stretch>
            <a:fillRect/>
          </a:stretch>
        </p:blipFill>
        <p:spPr>
          <a:xfrm>
            <a:off x="0" y="0"/>
            <a:ext cx="2584139" cy="869430"/>
          </a:xfrm>
          <a:prstGeom prst="rect">
            <a:avLst/>
          </a:prstGeom>
        </p:spPr>
      </p:pic>
    </p:spTree>
    <p:extLst>
      <p:ext uri="{BB962C8B-B14F-4D97-AF65-F5344CB8AC3E}">
        <p14:creationId xmlns:p14="http://schemas.microsoft.com/office/powerpoint/2010/main" val="3869381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0DE1C6D-2616-7942-BB6A-77C88389A29D}"/>
              </a:ext>
            </a:extLst>
          </p:cNvPr>
          <p:cNvPicPr>
            <a:picLocks noChangeAspect="1"/>
          </p:cNvPicPr>
          <p:nvPr/>
        </p:nvPicPr>
        <p:blipFill>
          <a:blip r:embed="rId2"/>
          <a:stretch>
            <a:fillRect/>
          </a:stretch>
        </p:blipFill>
        <p:spPr>
          <a:xfrm>
            <a:off x="374565" y="1047646"/>
            <a:ext cx="11442870" cy="4762708"/>
          </a:xfrm>
          <a:prstGeom prst="rect">
            <a:avLst/>
          </a:prstGeom>
        </p:spPr>
      </p:pic>
      <p:pic>
        <p:nvPicPr>
          <p:cNvPr id="6" name="Image 5">
            <a:extLst>
              <a:ext uri="{FF2B5EF4-FFF2-40B4-BE49-F238E27FC236}">
                <a16:creationId xmlns:a16="http://schemas.microsoft.com/office/drawing/2014/main" id="{A19667AA-F89F-7645-8466-4E547BD6E8E9}"/>
              </a:ext>
            </a:extLst>
          </p:cNvPr>
          <p:cNvPicPr>
            <a:picLocks noChangeAspect="1"/>
          </p:cNvPicPr>
          <p:nvPr/>
        </p:nvPicPr>
        <p:blipFill>
          <a:blip r:embed="rId3"/>
          <a:stretch>
            <a:fillRect/>
          </a:stretch>
        </p:blipFill>
        <p:spPr>
          <a:xfrm>
            <a:off x="10541082" y="6159083"/>
            <a:ext cx="1451049" cy="680179"/>
          </a:xfrm>
          <a:prstGeom prst="rect">
            <a:avLst/>
          </a:prstGeom>
        </p:spPr>
      </p:pic>
    </p:spTree>
    <p:extLst>
      <p:ext uri="{BB962C8B-B14F-4D97-AF65-F5344CB8AC3E}">
        <p14:creationId xmlns:p14="http://schemas.microsoft.com/office/powerpoint/2010/main" val="4265409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A6A087-CCA5-EE40-B2E8-31A2B83F5C17}"/>
              </a:ext>
            </a:extLst>
          </p:cNvPr>
          <p:cNvSpPr>
            <a:spLocks noGrp="1"/>
          </p:cNvSpPr>
          <p:nvPr>
            <p:ph type="title"/>
          </p:nvPr>
        </p:nvSpPr>
        <p:spPr/>
        <p:txBody>
          <a:bodyPr/>
          <a:lstStyle/>
          <a:p>
            <a:r>
              <a:rPr lang="fr-FR"/>
              <a:t>Différentes sciences</a:t>
            </a:r>
          </a:p>
        </p:txBody>
      </p:sp>
      <p:sp>
        <p:nvSpPr>
          <p:cNvPr id="3" name="Espace réservé du contenu 2">
            <a:extLst>
              <a:ext uri="{FF2B5EF4-FFF2-40B4-BE49-F238E27FC236}">
                <a16:creationId xmlns:a16="http://schemas.microsoft.com/office/drawing/2014/main" id="{B03476AC-4A9F-CF45-B4C8-F462633E478E}"/>
              </a:ext>
            </a:extLst>
          </p:cNvPr>
          <p:cNvSpPr>
            <a:spLocks noGrp="1"/>
          </p:cNvSpPr>
          <p:nvPr>
            <p:ph idx="1"/>
          </p:nvPr>
        </p:nvSpPr>
        <p:spPr>
          <a:xfrm>
            <a:off x="838200" y="1825625"/>
            <a:ext cx="8515662" cy="4351338"/>
          </a:xfrm>
        </p:spPr>
        <p:txBody>
          <a:bodyPr>
            <a:normAutofit fontScale="92500" lnSpcReduction="20000"/>
          </a:bodyPr>
          <a:lstStyle/>
          <a:p>
            <a:r>
              <a:rPr lang="fr-FR"/>
              <a:t>Anthropologie</a:t>
            </a:r>
          </a:p>
          <a:p>
            <a:pPr lvl="1"/>
            <a:r>
              <a:rPr lang="fr-FR"/>
              <a:t>Étude de la culture = étude de ce qui est commun à un groupe d'individus</a:t>
            </a:r>
          </a:p>
          <a:p>
            <a:pPr lvl="1"/>
            <a:r>
              <a:rPr lang="fr-FR"/>
              <a:t>Échelle collective</a:t>
            </a:r>
          </a:p>
          <a:p>
            <a:endParaRPr lang="fr-FR"/>
          </a:p>
          <a:p>
            <a:r>
              <a:rPr lang="fr-FR"/>
              <a:t>Sociologie</a:t>
            </a:r>
          </a:p>
          <a:p>
            <a:pPr lvl="1"/>
            <a:r>
              <a:rPr lang="fr-FR"/>
              <a:t>Étude des phénomènes sociaux / personnes dans un environnement social</a:t>
            </a:r>
          </a:p>
          <a:p>
            <a:pPr lvl="1"/>
            <a:r>
              <a:rPr lang="fr-FR"/>
              <a:t>Échelle collective</a:t>
            </a:r>
          </a:p>
          <a:p>
            <a:pPr lvl="1"/>
            <a:endParaRPr lang="fr-FR"/>
          </a:p>
          <a:p>
            <a:r>
              <a:rPr lang="fr-FR"/>
              <a:t>Psychologie</a:t>
            </a:r>
          </a:p>
          <a:p>
            <a:pPr lvl="1"/>
            <a:r>
              <a:rPr lang="fr-FR"/>
              <a:t>Étude des comportements et processus mentaux</a:t>
            </a:r>
          </a:p>
          <a:p>
            <a:pPr lvl="1"/>
            <a:r>
              <a:rPr lang="fr-FR"/>
              <a:t>Échelle individuelle</a:t>
            </a:r>
          </a:p>
          <a:p>
            <a:endParaRPr lang="fr-FR"/>
          </a:p>
        </p:txBody>
      </p:sp>
      <p:pic>
        <p:nvPicPr>
          <p:cNvPr id="4" name="Image 3">
            <a:extLst>
              <a:ext uri="{FF2B5EF4-FFF2-40B4-BE49-F238E27FC236}">
                <a16:creationId xmlns:a16="http://schemas.microsoft.com/office/drawing/2014/main" id="{45AFBBCF-CB5B-CB4C-9A80-18E0C9ECB2CC}"/>
              </a:ext>
            </a:extLst>
          </p:cNvPr>
          <p:cNvPicPr>
            <a:picLocks noChangeAspect="1"/>
          </p:cNvPicPr>
          <p:nvPr/>
        </p:nvPicPr>
        <p:blipFill>
          <a:blip r:embed="rId2"/>
          <a:stretch>
            <a:fillRect/>
          </a:stretch>
        </p:blipFill>
        <p:spPr>
          <a:xfrm>
            <a:off x="8781005" y="681037"/>
            <a:ext cx="3218779" cy="3492136"/>
          </a:xfrm>
          <a:prstGeom prst="rect">
            <a:avLst/>
          </a:prstGeom>
        </p:spPr>
      </p:pic>
      <p:pic>
        <p:nvPicPr>
          <p:cNvPr id="7" name="Image 6">
            <a:extLst>
              <a:ext uri="{FF2B5EF4-FFF2-40B4-BE49-F238E27FC236}">
                <a16:creationId xmlns:a16="http://schemas.microsoft.com/office/drawing/2014/main" id="{DAE0AEB4-BC37-D641-AA39-B62ABA140787}"/>
              </a:ext>
            </a:extLst>
          </p:cNvPr>
          <p:cNvPicPr>
            <a:picLocks noChangeAspect="1"/>
          </p:cNvPicPr>
          <p:nvPr/>
        </p:nvPicPr>
        <p:blipFill>
          <a:blip r:embed="rId3"/>
          <a:stretch>
            <a:fillRect/>
          </a:stretch>
        </p:blipFill>
        <p:spPr>
          <a:xfrm>
            <a:off x="9353862" y="4489085"/>
            <a:ext cx="2241862" cy="2241862"/>
          </a:xfrm>
          <a:prstGeom prst="rect">
            <a:avLst/>
          </a:prstGeom>
        </p:spPr>
      </p:pic>
    </p:spTree>
    <p:extLst>
      <p:ext uri="{BB962C8B-B14F-4D97-AF65-F5344CB8AC3E}">
        <p14:creationId xmlns:p14="http://schemas.microsoft.com/office/powerpoint/2010/main" val="39764080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1035</Words>
  <Application>Microsoft Macintosh PowerPoint</Application>
  <PresentationFormat>Grand écran</PresentationFormat>
  <Paragraphs>123</Paragraphs>
  <Slides>34</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34</vt:i4>
      </vt:variant>
    </vt:vector>
  </HeadingPairs>
  <TitlesOfParts>
    <vt:vector size="43" baseType="lpstr">
      <vt:lpstr>AdvOT863180fb</vt:lpstr>
      <vt:lpstr>Arial</vt:lpstr>
      <vt:lpstr>Calibri</vt:lpstr>
      <vt:lpstr>Calibri Light</vt:lpstr>
      <vt:lpstr>Europa</vt:lpstr>
      <vt:lpstr>Merriweather</vt:lpstr>
      <vt:lpstr>NexusSerif</vt:lpstr>
      <vt:lpstr>Shaker2Lancet</vt:lpstr>
      <vt:lpstr>Thème Office</vt:lpstr>
      <vt:lpstr>Atelier 3</vt:lpstr>
      <vt:lpstr>Présentation PowerPoint</vt:lpstr>
      <vt:lpstr>Biais cognitifs</vt:lpstr>
      <vt:lpstr>En antibiothérapie</vt:lpstr>
      <vt:lpstr>Présentation PowerPoint</vt:lpstr>
      <vt:lpstr>Culture</vt:lpstr>
      <vt:lpstr>Présentation PowerPoint</vt:lpstr>
      <vt:lpstr>Présentation PowerPoint</vt:lpstr>
      <vt:lpstr>Différentes sciences</vt:lpstr>
      <vt:lpstr>Présentation PowerPoint</vt:lpstr>
      <vt:lpstr>Concernant l'antibiothérapie – un exemple</vt:lpstr>
      <vt:lpstr>Conséquences ?</vt:lpstr>
      <vt:lpstr>Présentation PowerPoint</vt:lpstr>
      <vt:lpstr>Theory of change</vt:lpstr>
      <vt:lpstr>Dans quel contexte une intervention afin de favoriser l'antibiothérapie différée vous semblerait la plus adaptée / utile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Quelles sont les difficultés / obstacles que vous pensez trouver ? Comment les surmonter ?</vt:lpstr>
      <vt:lpstr>Présentation PowerPoint</vt:lpstr>
      <vt:lpstr>Présentation PowerPoint</vt:lpstr>
      <vt:lpstr>Quel type d'intervention ? Quelles stratégies ?</vt:lpstr>
      <vt:lpstr>De quoi avez-vous besoin pour cette intervention ?</vt:lpstr>
      <vt:lpstr>Présentation PowerPoint</vt:lpstr>
      <vt:lpstr>Présentation PowerPoint</vt:lpstr>
      <vt:lpstr>Présentation PowerPoint</vt:lpstr>
      <vt:lpstr>De quoi avez-vous besoin pour cette intervention ?</vt:lpstr>
      <vt:lpstr>Présentation PowerPoint</vt:lpstr>
      <vt:lpstr>Présentation PowerPoint</vt:lpstr>
      <vt:lpstr>Quels arguments utilisez-vous pour convaincre vos collègues de différer un traitement antibiotique (lorsque cela est pertinent)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Atelier 3</dc:title>
  <dc:creator>Nathan Peiffer-Smadja</dc:creator>
  <cp:lastModifiedBy>Nathan Peiffer-Smadja</cp:lastModifiedBy>
  <cp:revision>32</cp:revision>
  <dcterms:created xsi:type="dcterms:W3CDTF">2019-11-28T07:57:15Z</dcterms:created>
  <dcterms:modified xsi:type="dcterms:W3CDTF">2019-11-28T15:58:17Z</dcterms:modified>
</cp:coreProperties>
</file>