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4" r:id="rId2"/>
    <p:sldMasterId id="2147483746" r:id="rId3"/>
    <p:sldMasterId id="2147483770" r:id="rId4"/>
    <p:sldMasterId id="2147483818" r:id="rId5"/>
    <p:sldMasterId id="2147483830" r:id="rId6"/>
    <p:sldMasterId id="2147483842" r:id="rId7"/>
    <p:sldMasterId id="2147483866" r:id="rId8"/>
    <p:sldMasterId id="2147483879" r:id="rId9"/>
    <p:sldMasterId id="2147483903" r:id="rId10"/>
    <p:sldMasterId id="2147483915" r:id="rId11"/>
    <p:sldMasterId id="2147483927" r:id="rId12"/>
  </p:sldMasterIdLst>
  <p:notesMasterIdLst>
    <p:notesMasterId r:id="rId40"/>
  </p:notesMasterIdLst>
  <p:handoutMasterIdLst>
    <p:handoutMasterId r:id="rId41"/>
  </p:handoutMasterIdLst>
  <p:sldIdLst>
    <p:sldId id="604" r:id="rId13"/>
    <p:sldId id="639" r:id="rId14"/>
    <p:sldId id="640" r:id="rId15"/>
    <p:sldId id="641" r:id="rId16"/>
    <p:sldId id="642" r:id="rId17"/>
    <p:sldId id="306" r:id="rId18"/>
    <p:sldId id="610" r:id="rId19"/>
    <p:sldId id="645" r:id="rId20"/>
    <p:sldId id="646" r:id="rId21"/>
    <p:sldId id="597" r:id="rId22"/>
    <p:sldId id="318" r:id="rId23"/>
    <p:sldId id="289" r:id="rId24"/>
    <p:sldId id="313" r:id="rId25"/>
    <p:sldId id="647" r:id="rId26"/>
    <p:sldId id="649" r:id="rId27"/>
    <p:sldId id="650" r:id="rId28"/>
    <p:sldId id="651" r:id="rId29"/>
    <p:sldId id="616" r:id="rId30"/>
    <p:sldId id="617" r:id="rId31"/>
    <p:sldId id="619" r:id="rId32"/>
    <p:sldId id="621" r:id="rId33"/>
    <p:sldId id="622" r:id="rId34"/>
    <p:sldId id="296" r:id="rId35"/>
    <p:sldId id="652" r:id="rId36"/>
    <p:sldId id="627" r:id="rId37"/>
    <p:sldId id="635" r:id="rId38"/>
    <p:sldId id="638" r:id="rId39"/>
  </p:sldIdLst>
  <p:sldSz cx="12192000" cy="6858000"/>
  <p:notesSz cx="6669088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 autoAdjust="0"/>
    <p:restoredTop sz="96884" autoAdjust="0"/>
  </p:normalViewPr>
  <p:slideViewPr>
    <p:cSldViewPr>
      <p:cViewPr varScale="1">
        <p:scale>
          <a:sx n="50" d="100"/>
          <a:sy n="50" d="100"/>
        </p:scale>
        <p:origin x="56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20" Type="http://schemas.openxmlformats.org/officeDocument/2006/relationships/slide" Target="slides/slide8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282125-B6FE-47DA-B24D-D7CDD7D6CE1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3D53A95-D386-4476-9A96-EF8911E6FD05}">
      <dgm:prSet phldrT="[Texte]" custT="1"/>
      <dgm:spPr/>
      <dgm:t>
        <a:bodyPr/>
        <a:lstStyle/>
        <a:p>
          <a:r>
            <a:rPr lang="fr-FR" sz="2400" b="1" dirty="0"/>
            <a:t>Evaluation</a:t>
          </a:r>
          <a:endParaRPr lang="fr-FR" sz="4900" b="1" dirty="0"/>
        </a:p>
      </dgm:t>
    </dgm:pt>
    <dgm:pt modelId="{B480F31A-0ABE-4AB5-9EFD-D2E471968810}" type="parTrans" cxnId="{4F84224A-EACC-4256-9D7D-34E362E7BE82}">
      <dgm:prSet/>
      <dgm:spPr/>
      <dgm:t>
        <a:bodyPr/>
        <a:lstStyle/>
        <a:p>
          <a:endParaRPr lang="fr-FR"/>
        </a:p>
      </dgm:t>
    </dgm:pt>
    <dgm:pt modelId="{367A720B-1D07-4201-A9F7-60C345A5658C}" type="sibTrans" cxnId="{4F84224A-EACC-4256-9D7D-34E362E7BE82}">
      <dgm:prSet/>
      <dgm:spPr/>
      <dgm:t>
        <a:bodyPr/>
        <a:lstStyle/>
        <a:p>
          <a:endParaRPr lang="fr-FR"/>
        </a:p>
      </dgm:t>
    </dgm:pt>
    <dgm:pt modelId="{797E707F-1041-4BD3-8098-F96C9DCAFBDB}">
      <dgm:prSet phldrT="[Texte]" custT="1"/>
      <dgm:spPr/>
      <dgm:t>
        <a:bodyPr/>
        <a:lstStyle/>
        <a:p>
          <a:r>
            <a:rPr lang="fr-FR" sz="2400" b="1" dirty="0"/>
            <a:t>Mise en place</a:t>
          </a:r>
          <a:endParaRPr lang="fr-FR" sz="1800" b="1" dirty="0"/>
        </a:p>
      </dgm:t>
    </dgm:pt>
    <dgm:pt modelId="{D8469309-2B9C-409D-AAD5-A0E7BFF0C9B8}" type="parTrans" cxnId="{97A5BA0D-0408-4D10-8C89-F381A27A1F90}">
      <dgm:prSet/>
      <dgm:spPr/>
      <dgm:t>
        <a:bodyPr/>
        <a:lstStyle/>
        <a:p>
          <a:endParaRPr lang="fr-FR"/>
        </a:p>
      </dgm:t>
    </dgm:pt>
    <dgm:pt modelId="{0D6E1D5C-C424-4DC3-A2F8-FFF336D323BA}" type="sibTrans" cxnId="{97A5BA0D-0408-4D10-8C89-F381A27A1F90}">
      <dgm:prSet/>
      <dgm:spPr/>
      <dgm:t>
        <a:bodyPr/>
        <a:lstStyle/>
        <a:p>
          <a:endParaRPr lang="fr-FR"/>
        </a:p>
      </dgm:t>
    </dgm:pt>
    <dgm:pt modelId="{1DE6CFA3-0963-46C9-BF0F-42E7907E2744}">
      <dgm:prSet phldrT="[Texte]" custT="1"/>
      <dgm:spPr/>
      <dgm:t>
        <a:bodyPr/>
        <a:lstStyle/>
        <a:p>
          <a:r>
            <a:rPr lang="fr-FR" sz="2400" b="1" dirty="0"/>
            <a:t>Impact</a:t>
          </a:r>
        </a:p>
      </dgm:t>
    </dgm:pt>
    <dgm:pt modelId="{D27D62EF-22CD-4530-863D-3AE4A7127246}" type="parTrans" cxnId="{7EED1B12-C477-47A5-862F-B1AE28670E20}">
      <dgm:prSet/>
      <dgm:spPr/>
      <dgm:t>
        <a:bodyPr/>
        <a:lstStyle/>
        <a:p>
          <a:endParaRPr lang="fr-FR"/>
        </a:p>
      </dgm:t>
    </dgm:pt>
    <dgm:pt modelId="{E896FF8F-115F-4B11-A6BC-F0BB0BADF7FF}" type="sibTrans" cxnId="{7EED1B12-C477-47A5-862F-B1AE28670E20}">
      <dgm:prSet/>
      <dgm:spPr/>
      <dgm:t>
        <a:bodyPr/>
        <a:lstStyle/>
        <a:p>
          <a:endParaRPr lang="fr-FR"/>
        </a:p>
      </dgm:t>
    </dgm:pt>
    <dgm:pt modelId="{A46E4E45-6964-472E-9296-F5A1FD294064}" type="pres">
      <dgm:prSet presAssocID="{DC282125-B6FE-47DA-B24D-D7CDD7D6CE1D}" presName="Name0" presStyleCnt="0">
        <dgm:presLayoutVars>
          <dgm:dir/>
          <dgm:animLvl val="lvl"/>
          <dgm:resizeHandles val="exact"/>
        </dgm:presLayoutVars>
      </dgm:prSet>
      <dgm:spPr/>
    </dgm:pt>
    <dgm:pt modelId="{350ECCAB-5BF9-449D-BB73-8BC643891403}" type="pres">
      <dgm:prSet presAssocID="{63D53A95-D386-4476-9A96-EF8911E6FD0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98BAC32-8114-466A-A57B-0AFE0F2D7C16}" type="pres">
      <dgm:prSet presAssocID="{367A720B-1D07-4201-A9F7-60C345A5658C}" presName="parTxOnlySpace" presStyleCnt="0"/>
      <dgm:spPr/>
    </dgm:pt>
    <dgm:pt modelId="{426B7DD2-402B-4780-814D-30CBA906B94C}" type="pres">
      <dgm:prSet presAssocID="{797E707F-1041-4BD3-8098-F96C9DCAFBDB}" presName="parTxOnly" presStyleLbl="node1" presStyleIdx="1" presStyleCnt="3" custScaleX="127472">
        <dgm:presLayoutVars>
          <dgm:chMax val="0"/>
          <dgm:chPref val="0"/>
          <dgm:bulletEnabled val="1"/>
        </dgm:presLayoutVars>
      </dgm:prSet>
      <dgm:spPr/>
    </dgm:pt>
    <dgm:pt modelId="{885E6C96-8F1D-4C8A-8EB6-7218FBF114DD}" type="pres">
      <dgm:prSet presAssocID="{0D6E1D5C-C424-4DC3-A2F8-FFF336D323BA}" presName="parTxOnlySpace" presStyleCnt="0"/>
      <dgm:spPr/>
    </dgm:pt>
    <dgm:pt modelId="{680C4E60-F451-453E-AFE4-877B5E688336}" type="pres">
      <dgm:prSet presAssocID="{1DE6CFA3-0963-46C9-BF0F-42E7907E2744}" presName="parTxOnly" presStyleLbl="node1" presStyleIdx="2" presStyleCnt="3" custScaleX="115982">
        <dgm:presLayoutVars>
          <dgm:chMax val="0"/>
          <dgm:chPref val="0"/>
          <dgm:bulletEnabled val="1"/>
        </dgm:presLayoutVars>
      </dgm:prSet>
      <dgm:spPr/>
    </dgm:pt>
  </dgm:ptLst>
  <dgm:cxnLst>
    <dgm:cxn modelId="{97A5BA0D-0408-4D10-8C89-F381A27A1F90}" srcId="{DC282125-B6FE-47DA-B24D-D7CDD7D6CE1D}" destId="{797E707F-1041-4BD3-8098-F96C9DCAFBDB}" srcOrd="1" destOrd="0" parTransId="{D8469309-2B9C-409D-AAD5-A0E7BFF0C9B8}" sibTransId="{0D6E1D5C-C424-4DC3-A2F8-FFF336D323BA}"/>
    <dgm:cxn modelId="{7EED1B12-C477-47A5-862F-B1AE28670E20}" srcId="{DC282125-B6FE-47DA-B24D-D7CDD7D6CE1D}" destId="{1DE6CFA3-0963-46C9-BF0F-42E7907E2744}" srcOrd="2" destOrd="0" parTransId="{D27D62EF-22CD-4530-863D-3AE4A7127246}" sibTransId="{E896FF8F-115F-4B11-A6BC-F0BB0BADF7FF}"/>
    <dgm:cxn modelId="{4F84224A-EACC-4256-9D7D-34E362E7BE82}" srcId="{DC282125-B6FE-47DA-B24D-D7CDD7D6CE1D}" destId="{63D53A95-D386-4476-9A96-EF8911E6FD05}" srcOrd="0" destOrd="0" parTransId="{B480F31A-0ABE-4AB5-9EFD-D2E471968810}" sibTransId="{367A720B-1D07-4201-A9F7-60C345A5658C}"/>
    <dgm:cxn modelId="{ED7C4555-A706-4EF4-9F11-A078607610FA}" type="presOf" srcId="{797E707F-1041-4BD3-8098-F96C9DCAFBDB}" destId="{426B7DD2-402B-4780-814D-30CBA906B94C}" srcOrd="0" destOrd="0" presId="urn:microsoft.com/office/officeart/2005/8/layout/chevron1"/>
    <dgm:cxn modelId="{8DCC3FBE-DCDD-45E6-83F0-6E4807A07933}" type="presOf" srcId="{1DE6CFA3-0963-46C9-BF0F-42E7907E2744}" destId="{680C4E60-F451-453E-AFE4-877B5E688336}" srcOrd="0" destOrd="0" presId="urn:microsoft.com/office/officeart/2005/8/layout/chevron1"/>
    <dgm:cxn modelId="{C270D0CF-0464-46BC-8EF2-BAF75809857D}" type="presOf" srcId="{DC282125-B6FE-47DA-B24D-D7CDD7D6CE1D}" destId="{A46E4E45-6964-472E-9296-F5A1FD294064}" srcOrd="0" destOrd="0" presId="urn:microsoft.com/office/officeart/2005/8/layout/chevron1"/>
    <dgm:cxn modelId="{C809A9FD-7C44-4275-B5A5-CF510E8E2182}" type="presOf" srcId="{63D53A95-D386-4476-9A96-EF8911E6FD05}" destId="{350ECCAB-5BF9-449D-BB73-8BC643891403}" srcOrd="0" destOrd="0" presId="urn:microsoft.com/office/officeart/2005/8/layout/chevron1"/>
    <dgm:cxn modelId="{093DABB7-91FD-4042-9C33-C68D1BF80580}" type="presParOf" srcId="{A46E4E45-6964-472E-9296-F5A1FD294064}" destId="{350ECCAB-5BF9-449D-BB73-8BC643891403}" srcOrd="0" destOrd="0" presId="urn:microsoft.com/office/officeart/2005/8/layout/chevron1"/>
    <dgm:cxn modelId="{EFB22A4F-7C41-40E3-BC3D-4DC7A7FB8992}" type="presParOf" srcId="{A46E4E45-6964-472E-9296-F5A1FD294064}" destId="{198BAC32-8114-466A-A57B-0AFE0F2D7C16}" srcOrd="1" destOrd="0" presId="urn:microsoft.com/office/officeart/2005/8/layout/chevron1"/>
    <dgm:cxn modelId="{A521309B-A25F-4606-A28C-CA99AC1D24FA}" type="presParOf" srcId="{A46E4E45-6964-472E-9296-F5A1FD294064}" destId="{426B7DD2-402B-4780-814D-30CBA906B94C}" srcOrd="2" destOrd="0" presId="urn:microsoft.com/office/officeart/2005/8/layout/chevron1"/>
    <dgm:cxn modelId="{9EDB055F-406F-410F-8ACA-8E49DAB9BFD6}" type="presParOf" srcId="{A46E4E45-6964-472E-9296-F5A1FD294064}" destId="{885E6C96-8F1D-4C8A-8EB6-7218FBF114DD}" srcOrd="3" destOrd="0" presId="urn:microsoft.com/office/officeart/2005/8/layout/chevron1"/>
    <dgm:cxn modelId="{7483DF20-47B6-401C-B26D-BD3BD0F48143}" type="presParOf" srcId="{A46E4E45-6964-472E-9296-F5A1FD294064}" destId="{680C4E60-F451-453E-AFE4-877B5E68833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282125-B6FE-47DA-B24D-D7CDD7D6CE1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3D53A95-D386-4476-9A96-EF8911E6FD05}">
      <dgm:prSet phldrT="[Texte]" custT="1"/>
      <dgm:spPr/>
      <dgm:t>
        <a:bodyPr/>
        <a:lstStyle/>
        <a:p>
          <a:r>
            <a:rPr lang="fr-FR" sz="2400" b="1" dirty="0"/>
            <a:t>Evaluation</a:t>
          </a:r>
          <a:endParaRPr lang="fr-FR" sz="4900" b="1" dirty="0"/>
        </a:p>
      </dgm:t>
    </dgm:pt>
    <dgm:pt modelId="{B480F31A-0ABE-4AB5-9EFD-D2E471968810}" type="parTrans" cxnId="{4F84224A-EACC-4256-9D7D-34E362E7BE82}">
      <dgm:prSet/>
      <dgm:spPr/>
      <dgm:t>
        <a:bodyPr/>
        <a:lstStyle/>
        <a:p>
          <a:endParaRPr lang="fr-FR"/>
        </a:p>
      </dgm:t>
    </dgm:pt>
    <dgm:pt modelId="{367A720B-1D07-4201-A9F7-60C345A5658C}" type="sibTrans" cxnId="{4F84224A-EACC-4256-9D7D-34E362E7BE82}">
      <dgm:prSet/>
      <dgm:spPr/>
      <dgm:t>
        <a:bodyPr/>
        <a:lstStyle/>
        <a:p>
          <a:endParaRPr lang="fr-FR"/>
        </a:p>
      </dgm:t>
    </dgm:pt>
    <dgm:pt modelId="{797E707F-1041-4BD3-8098-F96C9DCAFBDB}">
      <dgm:prSet phldrT="[Texte]" custT="1"/>
      <dgm:spPr>
        <a:solidFill>
          <a:schemeClr val="bg2"/>
        </a:solidFill>
      </dgm:spPr>
      <dgm:t>
        <a:bodyPr/>
        <a:lstStyle/>
        <a:p>
          <a:r>
            <a:rPr lang="fr-FR" sz="2400" b="1" dirty="0"/>
            <a:t>Mise en place</a:t>
          </a:r>
          <a:endParaRPr lang="fr-FR" sz="1800" b="1" dirty="0"/>
        </a:p>
      </dgm:t>
    </dgm:pt>
    <dgm:pt modelId="{D8469309-2B9C-409D-AAD5-A0E7BFF0C9B8}" type="parTrans" cxnId="{97A5BA0D-0408-4D10-8C89-F381A27A1F90}">
      <dgm:prSet/>
      <dgm:spPr/>
      <dgm:t>
        <a:bodyPr/>
        <a:lstStyle/>
        <a:p>
          <a:endParaRPr lang="fr-FR"/>
        </a:p>
      </dgm:t>
    </dgm:pt>
    <dgm:pt modelId="{0D6E1D5C-C424-4DC3-A2F8-FFF336D323BA}" type="sibTrans" cxnId="{97A5BA0D-0408-4D10-8C89-F381A27A1F90}">
      <dgm:prSet/>
      <dgm:spPr/>
      <dgm:t>
        <a:bodyPr/>
        <a:lstStyle/>
        <a:p>
          <a:endParaRPr lang="fr-FR"/>
        </a:p>
      </dgm:t>
    </dgm:pt>
    <dgm:pt modelId="{1DE6CFA3-0963-46C9-BF0F-42E7907E2744}">
      <dgm:prSet phldrT="[Texte]" custT="1"/>
      <dgm:spPr>
        <a:solidFill>
          <a:schemeClr val="bg2"/>
        </a:solidFill>
      </dgm:spPr>
      <dgm:t>
        <a:bodyPr/>
        <a:lstStyle/>
        <a:p>
          <a:r>
            <a:rPr lang="fr-FR" sz="2400" b="1" dirty="0"/>
            <a:t>Impact</a:t>
          </a:r>
        </a:p>
      </dgm:t>
    </dgm:pt>
    <dgm:pt modelId="{D27D62EF-22CD-4530-863D-3AE4A7127246}" type="parTrans" cxnId="{7EED1B12-C477-47A5-862F-B1AE28670E20}">
      <dgm:prSet/>
      <dgm:spPr/>
      <dgm:t>
        <a:bodyPr/>
        <a:lstStyle/>
        <a:p>
          <a:endParaRPr lang="fr-FR"/>
        </a:p>
      </dgm:t>
    </dgm:pt>
    <dgm:pt modelId="{E896FF8F-115F-4B11-A6BC-F0BB0BADF7FF}" type="sibTrans" cxnId="{7EED1B12-C477-47A5-862F-B1AE28670E20}">
      <dgm:prSet/>
      <dgm:spPr/>
      <dgm:t>
        <a:bodyPr/>
        <a:lstStyle/>
        <a:p>
          <a:endParaRPr lang="fr-FR"/>
        </a:p>
      </dgm:t>
    </dgm:pt>
    <dgm:pt modelId="{A46E4E45-6964-472E-9296-F5A1FD294064}" type="pres">
      <dgm:prSet presAssocID="{DC282125-B6FE-47DA-B24D-D7CDD7D6CE1D}" presName="Name0" presStyleCnt="0">
        <dgm:presLayoutVars>
          <dgm:dir/>
          <dgm:animLvl val="lvl"/>
          <dgm:resizeHandles val="exact"/>
        </dgm:presLayoutVars>
      </dgm:prSet>
      <dgm:spPr/>
    </dgm:pt>
    <dgm:pt modelId="{350ECCAB-5BF9-449D-BB73-8BC643891403}" type="pres">
      <dgm:prSet presAssocID="{63D53A95-D386-4476-9A96-EF8911E6FD0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98BAC32-8114-466A-A57B-0AFE0F2D7C16}" type="pres">
      <dgm:prSet presAssocID="{367A720B-1D07-4201-A9F7-60C345A5658C}" presName="parTxOnlySpace" presStyleCnt="0"/>
      <dgm:spPr/>
    </dgm:pt>
    <dgm:pt modelId="{426B7DD2-402B-4780-814D-30CBA906B94C}" type="pres">
      <dgm:prSet presAssocID="{797E707F-1041-4BD3-8098-F96C9DCAFBDB}" presName="parTxOnly" presStyleLbl="node1" presStyleIdx="1" presStyleCnt="3" custScaleX="127472">
        <dgm:presLayoutVars>
          <dgm:chMax val="0"/>
          <dgm:chPref val="0"/>
          <dgm:bulletEnabled val="1"/>
        </dgm:presLayoutVars>
      </dgm:prSet>
      <dgm:spPr/>
    </dgm:pt>
    <dgm:pt modelId="{885E6C96-8F1D-4C8A-8EB6-7218FBF114DD}" type="pres">
      <dgm:prSet presAssocID="{0D6E1D5C-C424-4DC3-A2F8-FFF336D323BA}" presName="parTxOnlySpace" presStyleCnt="0"/>
      <dgm:spPr/>
    </dgm:pt>
    <dgm:pt modelId="{680C4E60-F451-453E-AFE4-877B5E688336}" type="pres">
      <dgm:prSet presAssocID="{1DE6CFA3-0963-46C9-BF0F-42E7907E2744}" presName="parTxOnly" presStyleLbl="node1" presStyleIdx="2" presStyleCnt="3" custScaleX="115982">
        <dgm:presLayoutVars>
          <dgm:chMax val="0"/>
          <dgm:chPref val="0"/>
          <dgm:bulletEnabled val="1"/>
        </dgm:presLayoutVars>
      </dgm:prSet>
      <dgm:spPr/>
    </dgm:pt>
  </dgm:ptLst>
  <dgm:cxnLst>
    <dgm:cxn modelId="{97A5BA0D-0408-4D10-8C89-F381A27A1F90}" srcId="{DC282125-B6FE-47DA-B24D-D7CDD7D6CE1D}" destId="{797E707F-1041-4BD3-8098-F96C9DCAFBDB}" srcOrd="1" destOrd="0" parTransId="{D8469309-2B9C-409D-AAD5-A0E7BFF0C9B8}" sibTransId="{0D6E1D5C-C424-4DC3-A2F8-FFF336D323BA}"/>
    <dgm:cxn modelId="{7EED1B12-C477-47A5-862F-B1AE28670E20}" srcId="{DC282125-B6FE-47DA-B24D-D7CDD7D6CE1D}" destId="{1DE6CFA3-0963-46C9-BF0F-42E7907E2744}" srcOrd="2" destOrd="0" parTransId="{D27D62EF-22CD-4530-863D-3AE4A7127246}" sibTransId="{E896FF8F-115F-4B11-A6BC-F0BB0BADF7FF}"/>
    <dgm:cxn modelId="{4F84224A-EACC-4256-9D7D-34E362E7BE82}" srcId="{DC282125-B6FE-47DA-B24D-D7CDD7D6CE1D}" destId="{63D53A95-D386-4476-9A96-EF8911E6FD05}" srcOrd="0" destOrd="0" parTransId="{B480F31A-0ABE-4AB5-9EFD-D2E471968810}" sibTransId="{367A720B-1D07-4201-A9F7-60C345A5658C}"/>
    <dgm:cxn modelId="{ED7C4555-A706-4EF4-9F11-A078607610FA}" type="presOf" srcId="{797E707F-1041-4BD3-8098-F96C9DCAFBDB}" destId="{426B7DD2-402B-4780-814D-30CBA906B94C}" srcOrd="0" destOrd="0" presId="urn:microsoft.com/office/officeart/2005/8/layout/chevron1"/>
    <dgm:cxn modelId="{8DCC3FBE-DCDD-45E6-83F0-6E4807A07933}" type="presOf" srcId="{1DE6CFA3-0963-46C9-BF0F-42E7907E2744}" destId="{680C4E60-F451-453E-AFE4-877B5E688336}" srcOrd="0" destOrd="0" presId="urn:microsoft.com/office/officeart/2005/8/layout/chevron1"/>
    <dgm:cxn modelId="{C270D0CF-0464-46BC-8EF2-BAF75809857D}" type="presOf" srcId="{DC282125-B6FE-47DA-B24D-D7CDD7D6CE1D}" destId="{A46E4E45-6964-472E-9296-F5A1FD294064}" srcOrd="0" destOrd="0" presId="urn:microsoft.com/office/officeart/2005/8/layout/chevron1"/>
    <dgm:cxn modelId="{C809A9FD-7C44-4275-B5A5-CF510E8E2182}" type="presOf" srcId="{63D53A95-D386-4476-9A96-EF8911E6FD05}" destId="{350ECCAB-5BF9-449D-BB73-8BC643891403}" srcOrd="0" destOrd="0" presId="urn:microsoft.com/office/officeart/2005/8/layout/chevron1"/>
    <dgm:cxn modelId="{093DABB7-91FD-4042-9C33-C68D1BF80580}" type="presParOf" srcId="{A46E4E45-6964-472E-9296-F5A1FD294064}" destId="{350ECCAB-5BF9-449D-BB73-8BC643891403}" srcOrd="0" destOrd="0" presId="urn:microsoft.com/office/officeart/2005/8/layout/chevron1"/>
    <dgm:cxn modelId="{EFB22A4F-7C41-40E3-BC3D-4DC7A7FB8992}" type="presParOf" srcId="{A46E4E45-6964-472E-9296-F5A1FD294064}" destId="{198BAC32-8114-466A-A57B-0AFE0F2D7C16}" srcOrd="1" destOrd="0" presId="urn:microsoft.com/office/officeart/2005/8/layout/chevron1"/>
    <dgm:cxn modelId="{A521309B-A25F-4606-A28C-CA99AC1D24FA}" type="presParOf" srcId="{A46E4E45-6964-472E-9296-F5A1FD294064}" destId="{426B7DD2-402B-4780-814D-30CBA906B94C}" srcOrd="2" destOrd="0" presId="urn:microsoft.com/office/officeart/2005/8/layout/chevron1"/>
    <dgm:cxn modelId="{9EDB055F-406F-410F-8ACA-8E49DAB9BFD6}" type="presParOf" srcId="{A46E4E45-6964-472E-9296-F5A1FD294064}" destId="{885E6C96-8F1D-4C8A-8EB6-7218FBF114DD}" srcOrd="3" destOrd="0" presId="urn:microsoft.com/office/officeart/2005/8/layout/chevron1"/>
    <dgm:cxn modelId="{7483DF20-47B6-401C-B26D-BD3BD0F48143}" type="presParOf" srcId="{A46E4E45-6964-472E-9296-F5A1FD294064}" destId="{680C4E60-F451-453E-AFE4-877B5E68833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282125-B6FE-47DA-B24D-D7CDD7D6CE1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3D53A95-D386-4476-9A96-EF8911E6FD05}">
      <dgm:prSet phldrT="[Texte]" custT="1"/>
      <dgm:spPr>
        <a:solidFill>
          <a:schemeClr val="bg2"/>
        </a:solidFill>
      </dgm:spPr>
      <dgm:t>
        <a:bodyPr/>
        <a:lstStyle/>
        <a:p>
          <a:r>
            <a:rPr lang="fr-FR" sz="2400" b="1" dirty="0"/>
            <a:t>Evaluation</a:t>
          </a:r>
          <a:endParaRPr lang="fr-FR" sz="4900" b="1" dirty="0"/>
        </a:p>
      </dgm:t>
    </dgm:pt>
    <dgm:pt modelId="{B480F31A-0ABE-4AB5-9EFD-D2E471968810}" type="parTrans" cxnId="{4F84224A-EACC-4256-9D7D-34E362E7BE82}">
      <dgm:prSet/>
      <dgm:spPr/>
      <dgm:t>
        <a:bodyPr/>
        <a:lstStyle/>
        <a:p>
          <a:endParaRPr lang="fr-FR"/>
        </a:p>
      </dgm:t>
    </dgm:pt>
    <dgm:pt modelId="{367A720B-1D07-4201-A9F7-60C345A5658C}" type="sibTrans" cxnId="{4F84224A-EACC-4256-9D7D-34E362E7BE82}">
      <dgm:prSet/>
      <dgm:spPr/>
      <dgm:t>
        <a:bodyPr/>
        <a:lstStyle/>
        <a:p>
          <a:endParaRPr lang="fr-FR"/>
        </a:p>
      </dgm:t>
    </dgm:pt>
    <dgm:pt modelId="{797E707F-1041-4BD3-8098-F96C9DCAFBDB}">
      <dgm:prSet phldrT="[Texte]" custT="1"/>
      <dgm:spPr>
        <a:solidFill>
          <a:schemeClr val="accent1"/>
        </a:solidFill>
      </dgm:spPr>
      <dgm:t>
        <a:bodyPr/>
        <a:lstStyle/>
        <a:p>
          <a:r>
            <a:rPr lang="fr-FR" sz="2400" b="1" dirty="0"/>
            <a:t>Mise en place</a:t>
          </a:r>
          <a:endParaRPr lang="fr-FR" sz="1800" b="1" dirty="0"/>
        </a:p>
      </dgm:t>
    </dgm:pt>
    <dgm:pt modelId="{D8469309-2B9C-409D-AAD5-A0E7BFF0C9B8}" type="parTrans" cxnId="{97A5BA0D-0408-4D10-8C89-F381A27A1F90}">
      <dgm:prSet/>
      <dgm:spPr/>
      <dgm:t>
        <a:bodyPr/>
        <a:lstStyle/>
        <a:p>
          <a:endParaRPr lang="fr-FR"/>
        </a:p>
      </dgm:t>
    </dgm:pt>
    <dgm:pt modelId="{0D6E1D5C-C424-4DC3-A2F8-FFF336D323BA}" type="sibTrans" cxnId="{97A5BA0D-0408-4D10-8C89-F381A27A1F90}">
      <dgm:prSet/>
      <dgm:spPr/>
      <dgm:t>
        <a:bodyPr/>
        <a:lstStyle/>
        <a:p>
          <a:endParaRPr lang="fr-FR"/>
        </a:p>
      </dgm:t>
    </dgm:pt>
    <dgm:pt modelId="{1DE6CFA3-0963-46C9-BF0F-42E7907E2744}">
      <dgm:prSet phldrT="[Texte]" custT="1"/>
      <dgm:spPr>
        <a:solidFill>
          <a:schemeClr val="bg2"/>
        </a:solidFill>
      </dgm:spPr>
      <dgm:t>
        <a:bodyPr/>
        <a:lstStyle/>
        <a:p>
          <a:r>
            <a:rPr lang="fr-FR" sz="2400" b="1" dirty="0"/>
            <a:t>Impact</a:t>
          </a:r>
        </a:p>
      </dgm:t>
    </dgm:pt>
    <dgm:pt modelId="{D27D62EF-22CD-4530-863D-3AE4A7127246}" type="parTrans" cxnId="{7EED1B12-C477-47A5-862F-B1AE28670E20}">
      <dgm:prSet/>
      <dgm:spPr/>
      <dgm:t>
        <a:bodyPr/>
        <a:lstStyle/>
        <a:p>
          <a:endParaRPr lang="fr-FR"/>
        </a:p>
      </dgm:t>
    </dgm:pt>
    <dgm:pt modelId="{E896FF8F-115F-4B11-A6BC-F0BB0BADF7FF}" type="sibTrans" cxnId="{7EED1B12-C477-47A5-862F-B1AE28670E20}">
      <dgm:prSet/>
      <dgm:spPr/>
      <dgm:t>
        <a:bodyPr/>
        <a:lstStyle/>
        <a:p>
          <a:endParaRPr lang="fr-FR"/>
        </a:p>
      </dgm:t>
    </dgm:pt>
    <dgm:pt modelId="{A46E4E45-6964-472E-9296-F5A1FD294064}" type="pres">
      <dgm:prSet presAssocID="{DC282125-B6FE-47DA-B24D-D7CDD7D6CE1D}" presName="Name0" presStyleCnt="0">
        <dgm:presLayoutVars>
          <dgm:dir/>
          <dgm:animLvl val="lvl"/>
          <dgm:resizeHandles val="exact"/>
        </dgm:presLayoutVars>
      </dgm:prSet>
      <dgm:spPr/>
    </dgm:pt>
    <dgm:pt modelId="{350ECCAB-5BF9-449D-BB73-8BC643891403}" type="pres">
      <dgm:prSet presAssocID="{63D53A95-D386-4476-9A96-EF8911E6FD0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98BAC32-8114-466A-A57B-0AFE0F2D7C16}" type="pres">
      <dgm:prSet presAssocID="{367A720B-1D07-4201-A9F7-60C345A5658C}" presName="parTxOnlySpace" presStyleCnt="0"/>
      <dgm:spPr/>
    </dgm:pt>
    <dgm:pt modelId="{426B7DD2-402B-4780-814D-30CBA906B94C}" type="pres">
      <dgm:prSet presAssocID="{797E707F-1041-4BD3-8098-F96C9DCAFBDB}" presName="parTxOnly" presStyleLbl="node1" presStyleIdx="1" presStyleCnt="3" custScaleX="127472">
        <dgm:presLayoutVars>
          <dgm:chMax val="0"/>
          <dgm:chPref val="0"/>
          <dgm:bulletEnabled val="1"/>
        </dgm:presLayoutVars>
      </dgm:prSet>
      <dgm:spPr/>
    </dgm:pt>
    <dgm:pt modelId="{885E6C96-8F1D-4C8A-8EB6-7218FBF114DD}" type="pres">
      <dgm:prSet presAssocID="{0D6E1D5C-C424-4DC3-A2F8-FFF336D323BA}" presName="parTxOnlySpace" presStyleCnt="0"/>
      <dgm:spPr/>
    </dgm:pt>
    <dgm:pt modelId="{680C4E60-F451-453E-AFE4-877B5E688336}" type="pres">
      <dgm:prSet presAssocID="{1DE6CFA3-0963-46C9-BF0F-42E7907E2744}" presName="parTxOnly" presStyleLbl="node1" presStyleIdx="2" presStyleCnt="3" custScaleX="115982">
        <dgm:presLayoutVars>
          <dgm:chMax val="0"/>
          <dgm:chPref val="0"/>
          <dgm:bulletEnabled val="1"/>
        </dgm:presLayoutVars>
      </dgm:prSet>
      <dgm:spPr/>
    </dgm:pt>
  </dgm:ptLst>
  <dgm:cxnLst>
    <dgm:cxn modelId="{97A5BA0D-0408-4D10-8C89-F381A27A1F90}" srcId="{DC282125-B6FE-47DA-B24D-D7CDD7D6CE1D}" destId="{797E707F-1041-4BD3-8098-F96C9DCAFBDB}" srcOrd="1" destOrd="0" parTransId="{D8469309-2B9C-409D-AAD5-A0E7BFF0C9B8}" sibTransId="{0D6E1D5C-C424-4DC3-A2F8-FFF336D323BA}"/>
    <dgm:cxn modelId="{7EED1B12-C477-47A5-862F-B1AE28670E20}" srcId="{DC282125-B6FE-47DA-B24D-D7CDD7D6CE1D}" destId="{1DE6CFA3-0963-46C9-BF0F-42E7907E2744}" srcOrd="2" destOrd="0" parTransId="{D27D62EF-22CD-4530-863D-3AE4A7127246}" sibTransId="{E896FF8F-115F-4B11-A6BC-F0BB0BADF7FF}"/>
    <dgm:cxn modelId="{4F84224A-EACC-4256-9D7D-34E362E7BE82}" srcId="{DC282125-B6FE-47DA-B24D-D7CDD7D6CE1D}" destId="{63D53A95-D386-4476-9A96-EF8911E6FD05}" srcOrd="0" destOrd="0" parTransId="{B480F31A-0ABE-4AB5-9EFD-D2E471968810}" sibTransId="{367A720B-1D07-4201-A9F7-60C345A5658C}"/>
    <dgm:cxn modelId="{ED7C4555-A706-4EF4-9F11-A078607610FA}" type="presOf" srcId="{797E707F-1041-4BD3-8098-F96C9DCAFBDB}" destId="{426B7DD2-402B-4780-814D-30CBA906B94C}" srcOrd="0" destOrd="0" presId="urn:microsoft.com/office/officeart/2005/8/layout/chevron1"/>
    <dgm:cxn modelId="{8DCC3FBE-DCDD-45E6-83F0-6E4807A07933}" type="presOf" srcId="{1DE6CFA3-0963-46C9-BF0F-42E7907E2744}" destId="{680C4E60-F451-453E-AFE4-877B5E688336}" srcOrd="0" destOrd="0" presId="urn:microsoft.com/office/officeart/2005/8/layout/chevron1"/>
    <dgm:cxn modelId="{C270D0CF-0464-46BC-8EF2-BAF75809857D}" type="presOf" srcId="{DC282125-B6FE-47DA-B24D-D7CDD7D6CE1D}" destId="{A46E4E45-6964-472E-9296-F5A1FD294064}" srcOrd="0" destOrd="0" presId="urn:microsoft.com/office/officeart/2005/8/layout/chevron1"/>
    <dgm:cxn modelId="{C809A9FD-7C44-4275-B5A5-CF510E8E2182}" type="presOf" srcId="{63D53A95-D386-4476-9A96-EF8911E6FD05}" destId="{350ECCAB-5BF9-449D-BB73-8BC643891403}" srcOrd="0" destOrd="0" presId="urn:microsoft.com/office/officeart/2005/8/layout/chevron1"/>
    <dgm:cxn modelId="{093DABB7-91FD-4042-9C33-C68D1BF80580}" type="presParOf" srcId="{A46E4E45-6964-472E-9296-F5A1FD294064}" destId="{350ECCAB-5BF9-449D-BB73-8BC643891403}" srcOrd="0" destOrd="0" presId="urn:microsoft.com/office/officeart/2005/8/layout/chevron1"/>
    <dgm:cxn modelId="{EFB22A4F-7C41-40E3-BC3D-4DC7A7FB8992}" type="presParOf" srcId="{A46E4E45-6964-472E-9296-F5A1FD294064}" destId="{198BAC32-8114-466A-A57B-0AFE0F2D7C16}" srcOrd="1" destOrd="0" presId="urn:microsoft.com/office/officeart/2005/8/layout/chevron1"/>
    <dgm:cxn modelId="{A521309B-A25F-4606-A28C-CA99AC1D24FA}" type="presParOf" srcId="{A46E4E45-6964-472E-9296-F5A1FD294064}" destId="{426B7DD2-402B-4780-814D-30CBA906B94C}" srcOrd="2" destOrd="0" presId="urn:microsoft.com/office/officeart/2005/8/layout/chevron1"/>
    <dgm:cxn modelId="{9EDB055F-406F-410F-8ACA-8E49DAB9BFD6}" type="presParOf" srcId="{A46E4E45-6964-472E-9296-F5A1FD294064}" destId="{885E6C96-8F1D-4C8A-8EB6-7218FBF114DD}" srcOrd="3" destOrd="0" presId="urn:microsoft.com/office/officeart/2005/8/layout/chevron1"/>
    <dgm:cxn modelId="{7483DF20-47B6-401C-B26D-BD3BD0F48143}" type="presParOf" srcId="{A46E4E45-6964-472E-9296-F5A1FD294064}" destId="{680C4E60-F451-453E-AFE4-877B5E68833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53C001-230F-4CC6-8B54-245FE520101A}" type="doc">
      <dgm:prSet loTypeId="urn:microsoft.com/office/officeart/2005/8/layout/cycle4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2F36422B-E4D1-43A6-BADC-DF96BB33506C}">
      <dgm:prSet phldrT="[Texte]" custT="1"/>
      <dgm:spPr/>
      <dgm:t>
        <a:bodyPr/>
        <a:lstStyle/>
        <a:p>
          <a:endParaRPr lang="fr-FR" sz="1600" b="1" dirty="0"/>
        </a:p>
      </dgm:t>
    </dgm:pt>
    <dgm:pt modelId="{2C3B8718-955C-4AB4-A03B-9753797E9D96}" type="parTrans" cxnId="{A7FD0C86-FDD5-49F2-A8EF-3F6BC9036525}">
      <dgm:prSet/>
      <dgm:spPr/>
      <dgm:t>
        <a:bodyPr/>
        <a:lstStyle/>
        <a:p>
          <a:endParaRPr lang="fr-FR"/>
        </a:p>
      </dgm:t>
    </dgm:pt>
    <dgm:pt modelId="{CF302920-07A1-45AC-843D-8B294F2CB100}" type="sibTrans" cxnId="{A7FD0C86-FDD5-49F2-A8EF-3F6BC9036525}">
      <dgm:prSet/>
      <dgm:spPr/>
      <dgm:t>
        <a:bodyPr/>
        <a:lstStyle/>
        <a:p>
          <a:endParaRPr lang="fr-FR"/>
        </a:p>
      </dgm:t>
    </dgm:pt>
    <dgm:pt modelId="{0ABE8A20-3D5D-4D62-8614-0F64B5D79840}">
      <dgm:prSet phldrT="[Texte]" custT="1"/>
      <dgm:spPr/>
      <dgm:t>
        <a:bodyPr/>
        <a:lstStyle/>
        <a:p>
          <a:endParaRPr lang="fr-FR" sz="2000" b="1" dirty="0"/>
        </a:p>
      </dgm:t>
    </dgm:pt>
    <dgm:pt modelId="{F1E7ECE1-91F5-49FA-94D0-CE2FAA09BB66}" type="parTrans" cxnId="{82F65257-0310-4B6F-9AEB-32F03AF7174E}">
      <dgm:prSet/>
      <dgm:spPr/>
      <dgm:t>
        <a:bodyPr/>
        <a:lstStyle/>
        <a:p>
          <a:endParaRPr lang="fr-FR"/>
        </a:p>
      </dgm:t>
    </dgm:pt>
    <dgm:pt modelId="{7EF2B2AE-4B1F-4665-B093-A94EFA833D0F}" type="sibTrans" cxnId="{82F65257-0310-4B6F-9AEB-32F03AF7174E}">
      <dgm:prSet/>
      <dgm:spPr/>
      <dgm:t>
        <a:bodyPr/>
        <a:lstStyle/>
        <a:p>
          <a:endParaRPr lang="fr-FR"/>
        </a:p>
      </dgm:t>
    </dgm:pt>
    <dgm:pt modelId="{62C7B495-5099-421E-80E3-9D50D84E94AF}">
      <dgm:prSet phldrT="[Texte]" custT="1"/>
      <dgm:spPr/>
      <dgm:t>
        <a:bodyPr/>
        <a:lstStyle/>
        <a:p>
          <a:endParaRPr lang="fr-FR" sz="1600" b="1" dirty="0"/>
        </a:p>
      </dgm:t>
    </dgm:pt>
    <dgm:pt modelId="{41595142-C796-495D-B801-CA192351E65B}" type="parTrans" cxnId="{AE3F40B4-E615-4D02-AC0A-9AEAD0C833D3}">
      <dgm:prSet/>
      <dgm:spPr/>
      <dgm:t>
        <a:bodyPr/>
        <a:lstStyle/>
        <a:p>
          <a:endParaRPr lang="fr-FR"/>
        </a:p>
      </dgm:t>
    </dgm:pt>
    <dgm:pt modelId="{1F3F92F5-67CF-4D95-81F3-EDECA2112726}" type="sibTrans" cxnId="{AE3F40B4-E615-4D02-AC0A-9AEAD0C833D3}">
      <dgm:prSet/>
      <dgm:spPr/>
      <dgm:t>
        <a:bodyPr/>
        <a:lstStyle/>
        <a:p>
          <a:endParaRPr lang="fr-FR"/>
        </a:p>
      </dgm:t>
    </dgm:pt>
    <dgm:pt modelId="{92525FA9-0B7E-4DCE-95AA-44E1F8B3C5F1}" type="pres">
      <dgm:prSet presAssocID="{2453C001-230F-4CC6-8B54-245FE520101A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B5DB7F56-55F9-4909-AC44-B41B25153F01}" type="pres">
      <dgm:prSet presAssocID="{2453C001-230F-4CC6-8B54-245FE520101A}" presName="children" presStyleCnt="0"/>
      <dgm:spPr/>
    </dgm:pt>
    <dgm:pt modelId="{6EE16BAE-EA79-4C5F-A454-66DF86BF4BDD}" type="pres">
      <dgm:prSet presAssocID="{2453C001-230F-4CC6-8B54-245FE520101A}" presName="childPlaceholder" presStyleCnt="0"/>
      <dgm:spPr/>
    </dgm:pt>
    <dgm:pt modelId="{24AAE826-19EF-414C-B7E9-47A522E81EEF}" type="pres">
      <dgm:prSet presAssocID="{2453C001-230F-4CC6-8B54-245FE520101A}" presName="circle" presStyleCnt="0"/>
      <dgm:spPr/>
    </dgm:pt>
    <dgm:pt modelId="{144D01D4-73BF-4EFE-8E72-F052AAEA20E4}" type="pres">
      <dgm:prSet presAssocID="{2453C001-230F-4CC6-8B54-245FE520101A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9F357750-BEF1-4161-8FFE-82F36281E871}" type="pres">
      <dgm:prSet presAssocID="{2453C001-230F-4CC6-8B54-245FE520101A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AA5419EB-502C-481A-8E0A-690DA28A96C2}" type="pres">
      <dgm:prSet presAssocID="{2453C001-230F-4CC6-8B54-245FE520101A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8362A994-AC3A-4A68-B1DE-CECBA7B5CF5F}" type="pres">
      <dgm:prSet presAssocID="{2453C001-230F-4CC6-8B54-245FE520101A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346F51F3-7AD3-43D2-8107-DBD697C8B171}" type="pres">
      <dgm:prSet presAssocID="{2453C001-230F-4CC6-8B54-245FE520101A}" presName="quadrantPlaceholder" presStyleCnt="0"/>
      <dgm:spPr/>
    </dgm:pt>
    <dgm:pt modelId="{CB35386B-24BD-4FBB-88DC-EC9D9849131A}" type="pres">
      <dgm:prSet presAssocID="{2453C001-230F-4CC6-8B54-245FE520101A}" presName="center1" presStyleLbl="fgShp" presStyleIdx="0" presStyleCnt="2"/>
      <dgm:spPr/>
    </dgm:pt>
    <dgm:pt modelId="{5D78ADBA-2236-4C5C-8342-1529E5022A58}" type="pres">
      <dgm:prSet presAssocID="{2453C001-230F-4CC6-8B54-245FE520101A}" presName="center2" presStyleLbl="fgShp" presStyleIdx="1" presStyleCnt="2"/>
      <dgm:spPr/>
    </dgm:pt>
  </dgm:ptLst>
  <dgm:cxnLst>
    <dgm:cxn modelId="{B2785E22-6F45-454B-94E3-18767BBCF347}" type="presOf" srcId="{2F36422B-E4D1-43A6-BADC-DF96BB33506C}" destId="{144D01D4-73BF-4EFE-8E72-F052AAEA20E4}" srcOrd="0" destOrd="0" presId="urn:microsoft.com/office/officeart/2005/8/layout/cycle4"/>
    <dgm:cxn modelId="{509B9522-0062-4A2A-BF4F-A9C36FAC07B2}" type="presOf" srcId="{0ABE8A20-3D5D-4D62-8614-0F64B5D79840}" destId="{9F357750-BEF1-4161-8FFE-82F36281E871}" srcOrd="0" destOrd="0" presId="urn:microsoft.com/office/officeart/2005/8/layout/cycle4"/>
    <dgm:cxn modelId="{71A3D13A-FCDA-454A-91C8-F0B116A71726}" type="presOf" srcId="{2453C001-230F-4CC6-8B54-245FE520101A}" destId="{92525FA9-0B7E-4DCE-95AA-44E1F8B3C5F1}" srcOrd="0" destOrd="0" presId="urn:microsoft.com/office/officeart/2005/8/layout/cycle4"/>
    <dgm:cxn modelId="{1E50B15F-94C0-436F-9711-163C4BBE4412}" type="presOf" srcId="{62C7B495-5099-421E-80E3-9D50D84E94AF}" destId="{AA5419EB-502C-481A-8E0A-690DA28A96C2}" srcOrd="0" destOrd="0" presId="urn:microsoft.com/office/officeart/2005/8/layout/cycle4"/>
    <dgm:cxn modelId="{82F65257-0310-4B6F-9AEB-32F03AF7174E}" srcId="{2453C001-230F-4CC6-8B54-245FE520101A}" destId="{0ABE8A20-3D5D-4D62-8614-0F64B5D79840}" srcOrd="1" destOrd="0" parTransId="{F1E7ECE1-91F5-49FA-94D0-CE2FAA09BB66}" sibTransId="{7EF2B2AE-4B1F-4665-B093-A94EFA833D0F}"/>
    <dgm:cxn modelId="{A7FD0C86-FDD5-49F2-A8EF-3F6BC9036525}" srcId="{2453C001-230F-4CC6-8B54-245FE520101A}" destId="{2F36422B-E4D1-43A6-BADC-DF96BB33506C}" srcOrd="0" destOrd="0" parTransId="{2C3B8718-955C-4AB4-A03B-9753797E9D96}" sibTransId="{CF302920-07A1-45AC-843D-8B294F2CB100}"/>
    <dgm:cxn modelId="{AE3F40B4-E615-4D02-AC0A-9AEAD0C833D3}" srcId="{2453C001-230F-4CC6-8B54-245FE520101A}" destId="{62C7B495-5099-421E-80E3-9D50D84E94AF}" srcOrd="2" destOrd="0" parTransId="{41595142-C796-495D-B801-CA192351E65B}" sibTransId="{1F3F92F5-67CF-4D95-81F3-EDECA2112726}"/>
    <dgm:cxn modelId="{05BD454A-9982-4E15-B828-BF0BD7697984}" type="presParOf" srcId="{92525FA9-0B7E-4DCE-95AA-44E1F8B3C5F1}" destId="{B5DB7F56-55F9-4909-AC44-B41B25153F01}" srcOrd="0" destOrd="0" presId="urn:microsoft.com/office/officeart/2005/8/layout/cycle4"/>
    <dgm:cxn modelId="{E73964FE-C113-4C68-BE65-641492BFA153}" type="presParOf" srcId="{B5DB7F56-55F9-4909-AC44-B41B25153F01}" destId="{6EE16BAE-EA79-4C5F-A454-66DF86BF4BDD}" srcOrd="0" destOrd="0" presId="urn:microsoft.com/office/officeart/2005/8/layout/cycle4"/>
    <dgm:cxn modelId="{C2D810CB-A6CE-4B7A-A132-EBAF3B49A145}" type="presParOf" srcId="{92525FA9-0B7E-4DCE-95AA-44E1F8B3C5F1}" destId="{24AAE826-19EF-414C-B7E9-47A522E81EEF}" srcOrd="1" destOrd="0" presId="urn:microsoft.com/office/officeart/2005/8/layout/cycle4"/>
    <dgm:cxn modelId="{25F19D57-1576-4D58-9ADE-C063C33769E8}" type="presParOf" srcId="{24AAE826-19EF-414C-B7E9-47A522E81EEF}" destId="{144D01D4-73BF-4EFE-8E72-F052AAEA20E4}" srcOrd="0" destOrd="0" presId="urn:microsoft.com/office/officeart/2005/8/layout/cycle4"/>
    <dgm:cxn modelId="{332382D8-53B6-467D-A83C-50190B9CE5C6}" type="presParOf" srcId="{24AAE826-19EF-414C-B7E9-47A522E81EEF}" destId="{9F357750-BEF1-4161-8FFE-82F36281E871}" srcOrd="1" destOrd="0" presId="urn:microsoft.com/office/officeart/2005/8/layout/cycle4"/>
    <dgm:cxn modelId="{A2D157CA-FDBF-44B1-B88A-46098AE3DEEE}" type="presParOf" srcId="{24AAE826-19EF-414C-B7E9-47A522E81EEF}" destId="{AA5419EB-502C-481A-8E0A-690DA28A96C2}" srcOrd="2" destOrd="0" presId="urn:microsoft.com/office/officeart/2005/8/layout/cycle4"/>
    <dgm:cxn modelId="{3103858D-8594-40B2-8C78-62E7785AC157}" type="presParOf" srcId="{24AAE826-19EF-414C-B7E9-47A522E81EEF}" destId="{8362A994-AC3A-4A68-B1DE-CECBA7B5CF5F}" srcOrd="3" destOrd="0" presId="urn:microsoft.com/office/officeart/2005/8/layout/cycle4"/>
    <dgm:cxn modelId="{3582A57C-771A-4AE1-BA0E-894C3F75B2F3}" type="presParOf" srcId="{24AAE826-19EF-414C-B7E9-47A522E81EEF}" destId="{346F51F3-7AD3-43D2-8107-DBD697C8B171}" srcOrd="4" destOrd="0" presId="urn:microsoft.com/office/officeart/2005/8/layout/cycle4"/>
    <dgm:cxn modelId="{AFB8AEA7-9434-4F93-B204-C573BE76DD78}" type="presParOf" srcId="{92525FA9-0B7E-4DCE-95AA-44E1F8B3C5F1}" destId="{CB35386B-24BD-4FBB-88DC-EC9D9849131A}" srcOrd="2" destOrd="0" presId="urn:microsoft.com/office/officeart/2005/8/layout/cycle4"/>
    <dgm:cxn modelId="{D182F1A3-E4FC-41DF-B7D8-AFFF4FB7FF7E}" type="presParOf" srcId="{92525FA9-0B7E-4DCE-95AA-44E1F8B3C5F1}" destId="{5D78ADBA-2236-4C5C-8342-1529E5022A58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C282125-B6FE-47DA-B24D-D7CDD7D6CE1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3D53A95-D386-4476-9A96-EF8911E6FD05}">
      <dgm:prSet phldrT="[Texte]" custT="1"/>
      <dgm:spPr>
        <a:solidFill>
          <a:schemeClr val="bg2"/>
        </a:solidFill>
      </dgm:spPr>
      <dgm:t>
        <a:bodyPr/>
        <a:lstStyle/>
        <a:p>
          <a:r>
            <a:rPr lang="fr-FR" sz="2400" b="1" dirty="0"/>
            <a:t>Evaluation</a:t>
          </a:r>
          <a:endParaRPr lang="fr-FR" sz="4900" b="1" dirty="0"/>
        </a:p>
      </dgm:t>
    </dgm:pt>
    <dgm:pt modelId="{B480F31A-0ABE-4AB5-9EFD-D2E471968810}" type="parTrans" cxnId="{4F84224A-EACC-4256-9D7D-34E362E7BE82}">
      <dgm:prSet/>
      <dgm:spPr/>
      <dgm:t>
        <a:bodyPr/>
        <a:lstStyle/>
        <a:p>
          <a:endParaRPr lang="fr-FR"/>
        </a:p>
      </dgm:t>
    </dgm:pt>
    <dgm:pt modelId="{367A720B-1D07-4201-A9F7-60C345A5658C}" type="sibTrans" cxnId="{4F84224A-EACC-4256-9D7D-34E362E7BE82}">
      <dgm:prSet/>
      <dgm:spPr/>
      <dgm:t>
        <a:bodyPr/>
        <a:lstStyle/>
        <a:p>
          <a:endParaRPr lang="fr-FR"/>
        </a:p>
      </dgm:t>
    </dgm:pt>
    <dgm:pt modelId="{797E707F-1041-4BD3-8098-F96C9DCAFBDB}">
      <dgm:prSet phldrT="[Texte]" custT="1"/>
      <dgm:spPr>
        <a:solidFill>
          <a:schemeClr val="bg2"/>
        </a:solidFill>
      </dgm:spPr>
      <dgm:t>
        <a:bodyPr/>
        <a:lstStyle/>
        <a:p>
          <a:r>
            <a:rPr lang="fr-FR" sz="2400" b="1" dirty="0"/>
            <a:t>Mise en place</a:t>
          </a:r>
          <a:endParaRPr lang="fr-FR" sz="1800" b="1" dirty="0"/>
        </a:p>
      </dgm:t>
    </dgm:pt>
    <dgm:pt modelId="{D8469309-2B9C-409D-AAD5-A0E7BFF0C9B8}" type="parTrans" cxnId="{97A5BA0D-0408-4D10-8C89-F381A27A1F90}">
      <dgm:prSet/>
      <dgm:spPr/>
      <dgm:t>
        <a:bodyPr/>
        <a:lstStyle/>
        <a:p>
          <a:endParaRPr lang="fr-FR"/>
        </a:p>
      </dgm:t>
    </dgm:pt>
    <dgm:pt modelId="{0D6E1D5C-C424-4DC3-A2F8-FFF336D323BA}" type="sibTrans" cxnId="{97A5BA0D-0408-4D10-8C89-F381A27A1F90}">
      <dgm:prSet/>
      <dgm:spPr/>
      <dgm:t>
        <a:bodyPr/>
        <a:lstStyle/>
        <a:p>
          <a:endParaRPr lang="fr-FR"/>
        </a:p>
      </dgm:t>
    </dgm:pt>
    <dgm:pt modelId="{1DE6CFA3-0963-46C9-BF0F-42E7907E2744}">
      <dgm:prSet phldrT="[Texte]" custT="1"/>
      <dgm:spPr>
        <a:solidFill>
          <a:schemeClr val="accent1"/>
        </a:solidFill>
      </dgm:spPr>
      <dgm:t>
        <a:bodyPr/>
        <a:lstStyle/>
        <a:p>
          <a:r>
            <a:rPr lang="fr-FR" sz="2400" b="1" dirty="0"/>
            <a:t>Impact</a:t>
          </a:r>
        </a:p>
      </dgm:t>
    </dgm:pt>
    <dgm:pt modelId="{D27D62EF-22CD-4530-863D-3AE4A7127246}" type="parTrans" cxnId="{7EED1B12-C477-47A5-862F-B1AE28670E20}">
      <dgm:prSet/>
      <dgm:spPr/>
      <dgm:t>
        <a:bodyPr/>
        <a:lstStyle/>
        <a:p>
          <a:endParaRPr lang="fr-FR"/>
        </a:p>
      </dgm:t>
    </dgm:pt>
    <dgm:pt modelId="{E896FF8F-115F-4B11-A6BC-F0BB0BADF7FF}" type="sibTrans" cxnId="{7EED1B12-C477-47A5-862F-B1AE28670E20}">
      <dgm:prSet/>
      <dgm:spPr/>
      <dgm:t>
        <a:bodyPr/>
        <a:lstStyle/>
        <a:p>
          <a:endParaRPr lang="fr-FR"/>
        </a:p>
      </dgm:t>
    </dgm:pt>
    <dgm:pt modelId="{A46E4E45-6964-472E-9296-F5A1FD294064}" type="pres">
      <dgm:prSet presAssocID="{DC282125-B6FE-47DA-B24D-D7CDD7D6CE1D}" presName="Name0" presStyleCnt="0">
        <dgm:presLayoutVars>
          <dgm:dir/>
          <dgm:animLvl val="lvl"/>
          <dgm:resizeHandles val="exact"/>
        </dgm:presLayoutVars>
      </dgm:prSet>
      <dgm:spPr/>
    </dgm:pt>
    <dgm:pt modelId="{350ECCAB-5BF9-449D-BB73-8BC643891403}" type="pres">
      <dgm:prSet presAssocID="{63D53A95-D386-4476-9A96-EF8911E6FD0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98BAC32-8114-466A-A57B-0AFE0F2D7C16}" type="pres">
      <dgm:prSet presAssocID="{367A720B-1D07-4201-A9F7-60C345A5658C}" presName="parTxOnlySpace" presStyleCnt="0"/>
      <dgm:spPr/>
    </dgm:pt>
    <dgm:pt modelId="{426B7DD2-402B-4780-814D-30CBA906B94C}" type="pres">
      <dgm:prSet presAssocID="{797E707F-1041-4BD3-8098-F96C9DCAFBDB}" presName="parTxOnly" presStyleLbl="node1" presStyleIdx="1" presStyleCnt="3" custScaleX="127472">
        <dgm:presLayoutVars>
          <dgm:chMax val="0"/>
          <dgm:chPref val="0"/>
          <dgm:bulletEnabled val="1"/>
        </dgm:presLayoutVars>
      </dgm:prSet>
      <dgm:spPr/>
    </dgm:pt>
    <dgm:pt modelId="{885E6C96-8F1D-4C8A-8EB6-7218FBF114DD}" type="pres">
      <dgm:prSet presAssocID="{0D6E1D5C-C424-4DC3-A2F8-FFF336D323BA}" presName="parTxOnlySpace" presStyleCnt="0"/>
      <dgm:spPr/>
    </dgm:pt>
    <dgm:pt modelId="{680C4E60-F451-453E-AFE4-877B5E688336}" type="pres">
      <dgm:prSet presAssocID="{1DE6CFA3-0963-46C9-BF0F-42E7907E2744}" presName="parTxOnly" presStyleLbl="node1" presStyleIdx="2" presStyleCnt="3" custScaleX="115982">
        <dgm:presLayoutVars>
          <dgm:chMax val="0"/>
          <dgm:chPref val="0"/>
          <dgm:bulletEnabled val="1"/>
        </dgm:presLayoutVars>
      </dgm:prSet>
      <dgm:spPr/>
    </dgm:pt>
  </dgm:ptLst>
  <dgm:cxnLst>
    <dgm:cxn modelId="{97A5BA0D-0408-4D10-8C89-F381A27A1F90}" srcId="{DC282125-B6FE-47DA-B24D-D7CDD7D6CE1D}" destId="{797E707F-1041-4BD3-8098-F96C9DCAFBDB}" srcOrd="1" destOrd="0" parTransId="{D8469309-2B9C-409D-AAD5-A0E7BFF0C9B8}" sibTransId="{0D6E1D5C-C424-4DC3-A2F8-FFF336D323BA}"/>
    <dgm:cxn modelId="{7EED1B12-C477-47A5-862F-B1AE28670E20}" srcId="{DC282125-B6FE-47DA-B24D-D7CDD7D6CE1D}" destId="{1DE6CFA3-0963-46C9-BF0F-42E7907E2744}" srcOrd="2" destOrd="0" parTransId="{D27D62EF-22CD-4530-863D-3AE4A7127246}" sibTransId="{E896FF8F-115F-4B11-A6BC-F0BB0BADF7FF}"/>
    <dgm:cxn modelId="{4F84224A-EACC-4256-9D7D-34E362E7BE82}" srcId="{DC282125-B6FE-47DA-B24D-D7CDD7D6CE1D}" destId="{63D53A95-D386-4476-9A96-EF8911E6FD05}" srcOrd="0" destOrd="0" parTransId="{B480F31A-0ABE-4AB5-9EFD-D2E471968810}" sibTransId="{367A720B-1D07-4201-A9F7-60C345A5658C}"/>
    <dgm:cxn modelId="{ED7C4555-A706-4EF4-9F11-A078607610FA}" type="presOf" srcId="{797E707F-1041-4BD3-8098-F96C9DCAFBDB}" destId="{426B7DD2-402B-4780-814D-30CBA906B94C}" srcOrd="0" destOrd="0" presId="urn:microsoft.com/office/officeart/2005/8/layout/chevron1"/>
    <dgm:cxn modelId="{8DCC3FBE-DCDD-45E6-83F0-6E4807A07933}" type="presOf" srcId="{1DE6CFA3-0963-46C9-BF0F-42E7907E2744}" destId="{680C4E60-F451-453E-AFE4-877B5E688336}" srcOrd="0" destOrd="0" presId="urn:microsoft.com/office/officeart/2005/8/layout/chevron1"/>
    <dgm:cxn modelId="{C270D0CF-0464-46BC-8EF2-BAF75809857D}" type="presOf" srcId="{DC282125-B6FE-47DA-B24D-D7CDD7D6CE1D}" destId="{A46E4E45-6964-472E-9296-F5A1FD294064}" srcOrd="0" destOrd="0" presId="urn:microsoft.com/office/officeart/2005/8/layout/chevron1"/>
    <dgm:cxn modelId="{C809A9FD-7C44-4275-B5A5-CF510E8E2182}" type="presOf" srcId="{63D53A95-D386-4476-9A96-EF8911E6FD05}" destId="{350ECCAB-5BF9-449D-BB73-8BC643891403}" srcOrd="0" destOrd="0" presId="urn:microsoft.com/office/officeart/2005/8/layout/chevron1"/>
    <dgm:cxn modelId="{093DABB7-91FD-4042-9C33-C68D1BF80580}" type="presParOf" srcId="{A46E4E45-6964-472E-9296-F5A1FD294064}" destId="{350ECCAB-5BF9-449D-BB73-8BC643891403}" srcOrd="0" destOrd="0" presId="urn:microsoft.com/office/officeart/2005/8/layout/chevron1"/>
    <dgm:cxn modelId="{EFB22A4F-7C41-40E3-BC3D-4DC7A7FB8992}" type="presParOf" srcId="{A46E4E45-6964-472E-9296-F5A1FD294064}" destId="{198BAC32-8114-466A-A57B-0AFE0F2D7C16}" srcOrd="1" destOrd="0" presId="urn:microsoft.com/office/officeart/2005/8/layout/chevron1"/>
    <dgm:cxn modelId="{A521309B-A25F-4606-A28C-CA99AC1D24FA}" type="presParOf" srcId="{A46E4E45-6964-472E-9296-F5A1FD294064}" destId="{426B7DD2-402B-4780-814D-30CBA906B94C}" srcOrd="2" destOrd="0" presId="urn:microsoft.com/office/officeart/2005/8/layout/chevron1"/>
    <dgm:cxn modelId="{9EDB055F-406F-410F-8ACA-8E49DAB9BFD6}" type="presParOf" srcId="{A46E4E45-6964-472E-9296-F5A1FD294064}" destId="{885E6C96-8F1D-4C8A-8EB6-7218FBF114DD}" srcOrd="3" destOrd="0" presId="urn:microsoft.com/office/officeart/2005/8/layout/chevron1"/>
    <dgm:cxn modelId="{7483DF20-47B6-401C-B26D-BD3BD0F48143}" type="presParOf" srcId="{A46E4E45-6964-472E-9296-F5A1FD294064}" destId="{680C4E60-F451-453E-AFE4-877B5E68833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0ECCAB-5BF9-449D-BB73-8BC643891403}">
      <dsp:nvSpPr>
        <dsp:cNvPr id="0" name=""/>
        <dsp:cNvSpPr/>
      </dsp:nvSpPr>
      <dsp:spPr>
        <a:xfrm>
          <a:off x="1131" y="1013148"/>
          <a:ext cx="2670765" cy="106830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Evaluation</a:t>
          </a:r>
          <a:endParaRPr lang="fr-FR" sz="4900" b="1" kern="1200" dirty="0"/>
        </a:p>
      </dsp:txBody>
      <dsp:txXfrm>
        <a:off x="535284" y="1013148"/>
        <a:ext cx="1602459" cy="1068306"/>
      </dsp:txXfrm>
    </dsp:sp>
    <dsp:sp modelId="{426B7DD2-402B-4780-814D-30CBA906B94C}">
      <dsp:nvSpPr>
        <dsp:cNvPr id="0" name=""/>
        <dsp:cNvSpPr/>
      </dsp:nvSpPr>
      <dsp:spPr>
        <a:xfrm>
          <a:off x="2404820" y="1013148"/>
          <a:ext cx="3404478" cy="106830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Mise en place</a:t>
          </a:r>
          <a:endParaRPr lang="fr-FR" sz="1800" b="1" kern="1200" dirty="0"/>
        </a:p>
      </dsp:txBody>
      <dsp:txXfrm>
        <a:off x="2938973" y="1013148"/>
        <a:ext cx="2336172" cy="1068306"/>
      </dsp:txXfrm>
    </dsp:sp>
    <dsp:sp modelId="{680C4E60-F451-453E-AFE4-877B5E688336}">
      <dsp:nvSpPr>
        <dsp:cNvPr id="0" name=""/>
        <dsp:cNvSpPr/>
      </dsp:nvSpPr>
      <dsp:spPr>
        <a:xfrm>
          <a:off x="5542221" y="1013148"/>
          <a:ext cx="3097607" cy="106830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Impact</a:t>
          </a:r>
        </a:p>
      </dsp:txBody>
      <dsp:txXfrm>
        <a:off x="6076374" y="1013148"/>
        <a:ext cx="2029301" cy="10683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0ECCAB-5BF9-449D-BB73-8BC643891403}">
      <dsp:nvSpPr>
        <dsp:cNvPr id="0" name=""/>
        <dsp:cNvSpPr/>
      </dsp:nvSpPr>
      <dsp:spPr>
        <a:xfrm>
          <a:off x="1131" y="1013148"/>
          <a:ext cx="2670765" cy="106830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Evaluation</a:t>
          </a:r>
          <a:endParaRPr lang="fr-FR" sz="4900" b="1" kern="1200" dirty="0"/>
        </a:p>
      </dsp:txBody>
      <dsp:txXfrm>
        <a:off x="535284" y="1013148"/>
        <a:ext cx="1602459" cy="1068306"/>
      </dsp:txXfrm>
    </dsp:sp>
    <dsp:sp modelId="{426B7DD2-402B-4780-814D-30CBA906B94C}">
      <dsp:nvSpPr>
        <dsp:cNvPr id="0" name=""/>
        <dsp:cNvSpPr/>
      </dsp:nvSpPr>
      <dsp:spPr>
        <a:xfrm>
          <a:off x="2404820" y="1013148"/>
          <a:ext cx="3404478" cy="1068306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Mise en place</a:t>
          </a:r>
          <a:endParaRPr lang="fr-FR" sz="1800" b="1" kern="1200" dirty="0"/>
        </a:p>
      </dsp:txBody>
      <dsp:txXfrm>
        <a:off x="2938973" y="1013148"/>
        <a:ext cx="2336172" cy="1068306"/>
      </dsp:txXfrm>
    </dsp:sp>
    <dsp:sp modelId="{680C4E60-F451-453E-AFE4-877B5E688336}">
      <dsp:nvSpPr>
        <dsp:cNvPr id="0" name=""/>
        <dsp:cNvSpPr/>
      </dsp:nvSpPr>
      <dsp:spPr>
        <a:xfrm>
          <a:off x="5542221" y="1013148"/>
          <a:ext cx="3097607" cy="1068306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Impact</a:t>
          </a:r>
        </a:p>
      </dsp:txBody>
      <dsp:txXfrm>
        <a:off x="6076374" y="1013148"/>
        <a:ext cx="2029301" cy="10683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0ECCAB-5BF9-449D-BB73-8BC643891403}">
      <dsp:nvSpPr>
        <dsp:cNvPr id="0" name=""/>
        <dsp:cNvSpPr/>
      </dsp:nvSpPr>
      <dsp:spPr>
        <a:xfrm>
          <a:off x="1131" y="1013148"/>
          <a:ext cx="2670765" cy="1068306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Evaluation</a:t>
          </a:r>
          <a:endParaRPr lang="fr-FR" sz="4900" b="1" kern="1200" dirty="0"/>
        </a:p>
      </dsp:txBody>
      <dsp:txXfrm>
        <a:off x="535284" y="1013148"/>
        <a:ext cx="1602459" cy="1068306"/>
      </dsp:txXfrm>
    </dsp:sp>
    <dsp:sp modelId="{426B7DD2-402B-4780-814D-30CBA906B94C}">
      <dsp:nvSpPr>
        <dsp:cNvPr id="0" name=""/>
        <dsp:cNvSpPr/>
      </dsp:nvSpPr>
      <dsp:spPr>
        <a:xfrm>
          <a:off x="2404820" y="1013148"/>
          <a:ext cx="3404478" cy="1068306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Mise en place</a:t>
          </a:r>
          <a:endParaRPr lang="fr-FR" sz="1800" b="1" kern="1200" dirty="0"/>
        </a:p>
      </dsp:txBody>
      <dsp:txXfrm>
        <a:off x="2938973" y="1013148"/>
        <a:ext cx="2336172" cy="1068306"/>
      </dsp:txXfrm>
    </dsp:sp>
    <dsp:sp modelId="{680C4E60-F451-453E-AFE4-877B5E688336}">
      <dsp:nvSpPr>
        <dsp:cNvPr id="0" name=""/>
        <dsp:cNvSpPr/>
      </dsp:nvSpPr>
      <dsp:spPr>
        <a:xfrm>
          <a:off x="5542221" y="1013148"/>
          <a:ext cx="3097607" cy="1068306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Impact</a:t>
          </a:r>
        </a:p>
      </dsp:txBody>
      <dsp:txXfrm>
        <a:off x="6076374" y="1013148"/>
        <a:ext cx="2029301" cy="10683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D01D4-73BF-4EFE-8E72-F052AAEA20E4}">
      <dsp:nvSpPr>
        <dsp:cNvPr id="0" name=""/>
        <dsp:cNvSpPr/>
      </dsp:nvSpPr>
      <dsp:spPr>
        <a:xfrm>
          <a:off x="2109798" y="257979"/>
          <a:ext cx="1959741" cy="1959741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b="1" kern="1200" dirty="0"/>
        </a:p>
      </dsp:txBody>
      <dsp:txXfrm>
        <a:off x="2683793" y="831974"/>
        <a:ext cx="1385746" cy="1385746"/>
      </dsp:txXfrm>
    </dsp:sp>
    <dsp:sp modelId="{9F357750-BEF1-4161-8FFE-82F36281E871}">
      <dsp:nvSpPr>
        <dsp:cNvPr id="0" name=""/>
        <dsp:cNvSpPr/>
      </dsp:nvSpPr>
      <dsp:spPr>
        <a:xfrm rot="5400000">
          <a:off x="4160059" y="257979"/>
          <a:ext cx="1959741" cy="1959741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b="1" kern="1200" dirty="0"/>
        </a:p>
      </dsp:txBody>
      <dsp:txXfrm rot="-5400000">
        <a:off x="4160059" y="831974"/>
        <a:ext cx="1385746" cy="1385746"/>
      </dsp:txXfrm>
    </dsp:sp>
    <dsp:sp modelId="{AA5419EB-502C-481A-8E0A-690DA28A96C2}">
      <dsp:nvSpPr>
        <dsp:cNvPr id="0" name=""/>
        <dsp:cNvSpPr/>
      </dsp:nvSpPr>
      <dsp:spPr>
        <a:xfrm rot="10800000">
          <a:off x="4160059" y="2308241"/>
          <a:ext cx="1959741" cy="1959741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b="1" kern="1200" dirty="0"/>
        </a:p>
      </dsp:txBody>
      <dsp:txXfrm rot="10800000">
        <a:off x="4160059" y="2308241"/>
        <a:ext cx="1385746" cy="1385746"/>
      </dsp:txXfrm>
    </dsp:sp>
    <dsp:sp modelId="{8362A994-AC3A-4A68-B1DE-CECBA7B5CF5F}">
      <dsp:nvSpPr>
        <dsp:cNvPr id="0" name=""/>
        <dsp:cNvSpPr/>
      </dsp:nvSpPr>
      <dsp:spPr>
        <a:xfrm rot="16200000">
          <a:off x="2109798" y="2308241"/>
          <a:ext cx="1959741" cy="1959741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35386B-24BD-4FBB-88DC-EC9D9849131A}">
      <dsp:nvSpPr>
        <dsp:cNvPr id="0" name=""/>
        <dsp:cNvSpPr/>
      </dsp:nvSpPr>
      <dsp:spPr>
        <a:xfrm>
          <a:off x="3776484" y="1855644"/>
          <a:ext cx="676631" cy="588375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78ADBA-2236-4C5C-8342-1529E5022A58}">
      <dsp:nvSpPr>
        <dsp:cNvPr id="0" name=""/>
        <dsp:cNvSpPr/>
      </dsp:nvSpPr>
      <dsp:spPr>
        <a:xfrm rot="10800000">
          <a:off x="3776484" y="2081942"/>
          <a:ext cx="676631" cy="588375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0ECCAB-5BF9-449D-BB73-8BC643891403}">
      <dsp:nvSpPr>
        <dsp:cNvPr id="0" name=""/>
        <dsp:cNvSpPr/>
      </dsp:nvSpPr>
      <dsp:spPr>
        <a:xfrm>
          <a:off x="1131" y="1013148"/>
          <a:ext cx="2670765" cy="1068306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Evaluation</a:t>
          </a:r>
          <a:endParaRPr lang="fr-FR" sz="4900" b="1" kern="1200" dirty="0"/>
        </a:p>
      </dsp:txBody>
      <dsp:txXfrm>
        <a:off x="535284" y="1013148"/>
        <a:ext cx="1602459" cy="1068306"/>
      </dsp:txXfrm>
    </dsp:sp>
    <dsp:sp modelId="{426B7DD2-402B-4780-814D-30CBA906B94C}">
      <dsp:nvSpPr>
        <dsp:cNvPr id="0" name=""/>
        <dsp:cNvSpPr/>
      </dsp:nvSpPr>
      <dsp:spPr>
        <a:xfrm>
          <a:off x="2404820" y="1013148"/>
          <a:ext cx="3404478" cy="1068306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Mise en place</a:t>
          </a:r>
          <a:endParaRPr lang="fr-FR" sz="1800" b="1" kern="1200" dirty="0"/>
        </a:p>
      </dsp:txBody>
      <dsp:txXfrm>
        <a:off x="2938973" y="1013148"/>
        <a:ext cx="2336172" cy="1068306"/>
      </dsp:txXfrm>
    </dsp:sp>
    <dsp:sp modelId="{680C4E60-F451-453E-AFE4-877B5E688336}">
      <dsp:nvSpPr>
        <dsp:cNvPr id="0" name=""/>
        <dsp:cNvSpPr/>
      </dsp:nvSpPr>
      <dsp:spPr>
        <a:xfrm>
          <a:off x="5542221" y="1013148"/>
          <a:ext cx="3097607" cy="1068306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Impact</a:t>
          </a:r>
        </a:p>
      </dsp:txBody>
      <dsp:txXfrm>
        <a:off x="6076374" y="1013148"/>
        <a:ext cx="2029301" cy="10683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1C661-528B-493A-8112-7E2875559D7D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4DC52-79C6-4D67-BDBE-960A0A4356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833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56232-683B-4022-ACCA-54FDCD3F803A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5CB50-0BAC-4725-85B1-4C34B043AC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59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65FBC-4AA6-413B-876A-BA292F751AF7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6102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12E32-7F38-4965-9482-A95F18E4436C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5500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562EF-92AC-4EBA-9E8F-94C7A8AC0145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FD55E-5AED-4DDE-B52B-7D8AFCD0681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6365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C83C-A2D7-47A9-BA5A-B4B13A2326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2548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C83C-A2D7-47A9-BA5A-B4B13A2326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528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C83C-A2D7-47A9-BA5A-B4B13A2326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262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C83C-A2D7-47A9-BA5A-B4B13A2326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9107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C83C-A2D7-47A9-BA5A-B4B13A2326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1849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C83C-A2D7-47A9-BA5A-B4B13A2326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140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C83C-A2D7-47A9-BA5A-B4B13A2326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871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C83C-A2D7-47A9-BA5A-B4B13A2326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47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C83C-A2D7-47A9-BA5A-B4B13A2326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81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A076B-FC78-4210-B87F-53AADDF6FBEA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35280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C83C-A2D7-47A9-BA5A-B4B13A2326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390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C83C-A2D7-47A9-BA5A-B4B13A2326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755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0CE3-C78A-4AA2-82B8-A05830342C75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727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23B0-864C-46A4-82EF-5E06E6BD9A8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201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E517-86EF-44D3-B62F-BA0E0AE4C76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6287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D140-A94C-4DC5-8C05-47AFC3E20BD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437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B936-D763-4A86-B40F-CAD9B72590B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534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9D9C-F18C-4F58-B135-5164E662349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4622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A7C9-10F0-4948-A20B-CA847EA8D24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2183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EAB-3D01-4C9C-AEE4-5DA553D8B5D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611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90B5-5888-4EFC-8B97-22417A2AEFB1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69377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4157-4E01-4CBF-AC51-E6399217914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276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4CB2-AA4C-43A5-84F5-8C02118E231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63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6D11-1AC6-4BA7-A4CC-0754BFFFBFA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966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F954-4275-4CE1-A3EF-7CD97E41289B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9243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4616-679F-4FF7-A238-80F9A1331E25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8719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7679-16C0-4AE8-B2CC-9CC0E8ED1B7D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28060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FD61-3EC3-4763-BE9A-E6B01DBF0E36}" type="datetime1">
              <a:rPr lang="fr-FR" smtClean="0"/>
              <a:t>23/11/2022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27597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253F7-EA6E-4000-9B39-BB523F3CF85A}" type="datetime1">
              <a:rPr lang="fr-FR" smtClean="0"/>
              <a:t>23/11/2022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8333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1A61-E079-415E-A13D-6471FD7FC466}" type="datetime1">
              <a:rPr lang="fr-FR" smtClean="0"/>
              <a:t>23/11/2022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26450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132A-EF80-47AF-BB04-A84E009B1B03}" type="datetime1">
              <a:rPr lang="fr-FR" smtClean="0"/>
              <a:t>23/11/2022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0274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90B5-5888-4EFC-8B97-22417A2AEFB1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58407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B44A-E8D0-47F8-A563-1E03346085A6}" type="datetime1">
              <a:rPr lang="fr-FR" smtClean="0"/>
              <a:t>23/11/2022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2296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025E-9F21-4ED4-A29E-B5C6F588F9BA}" type="datetime1">
              <a:rPr lang="fr-FR" smtClean="0"/>
              <a:t>23/11/2022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46420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23044-7629-46E6-B9C7-043780BEED14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19996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8033-9461-4BA8-B080-D8B0DBA04312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158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90B5-5888-4EFC-8B97-22417A2AEFB1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163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90B5-5888-4EFC-8B97-22417A2AEFB1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742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90B5-5888-4EFC-8B97-22417A2AEFB1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2526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90B5-5888-4EFC-8B97-22417A2AEFB1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04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90B5-5888-4EFC-8B97-22417A2AEFB1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8996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90B5-5888-4EFC-8B97-22417A2AEFB1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89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1D1C-CF51-4F02-B891-99D6858BBE36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963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90B5-5888-4EFC-8B97-22417A2AEFB1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57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90B5-5888-4EFC-8B97-22417A2AEFB1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1595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90B5-5888-4EFC-8B97-22417A2AEFB1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217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95AEC-FE12-478A-B79C-53FAC21B987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32D1-E195-451A-8298-528401B6F22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5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6B66-4ABD-4CB6-9795-3ED2E9801F4D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32D1-E195-451A-8298-528401B6F22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45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966B-FF30-4F28-A291-AF2738B8223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32D1-E195-451A-8298-528401B6F22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36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FA2E-4F3B-43B1-BE01-3A8854B16B85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32D1-E195-451A-8298-528401B6F22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55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8CE9A-B9F3-4D75-945E-AE6B927D6E2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32D1-E195-451A-8298-528401B6F22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36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1E824-AD1B-4193-B660-B133B366411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32D1-E195-451A-8298-528401B6F22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03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B686-5F97-4FF5-AC2D-D906543C9B5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32D1-E195-451A-8298-528401B6F22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29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2D12-7B51-432B-A583-29B3BCF483FC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963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6176-0D55-4630-8C8B-A570C833881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32D1-E195-451A-8298-528401B6F22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486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AFD9-50C8-45B3-B1EE-3DA8D29A2A2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32D1-E195-451A-8298-528401B6F22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25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46-8DAC-4B1F-9CDB-855F968D726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32D1-E195-451A-8298-528401B6F22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77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C42B-83B3-428B-AC02-3B686ED2CD23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32D1-E195-451A-8298-528401B6F22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742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95AEC-FE12-478A-B79C-53FAC21B987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32D1-E195-451A-8298-528401B6F224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038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6B66-4ABD-4CB6-9795-3ED2E9801F4D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32D1-E195-451A-8298-528401B6F224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510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966B-FF30-4F28-A291-AF2738B8223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32D1-E195-451A-8298-528401B6F224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5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FA2E-4F3B-43B1-BE01-3A8854B16B85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32D1-E195-451A-8298-528401B6F224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50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8CE9A-B9F3-4D75-945E-AE6B927D6E2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32D1-E195-451A-8298-528401B6F224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368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1E824-AD1B-4193-B660-B133B366411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32D1-E195-451A-8298-528401B6F224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72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3D644-26BF-4382-AD7B-13AD07AF59BA}" type="datetime1">
              <a:rPr lang="fr-FR" smtClean="0"/>
              <a:t>23/11/2022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1649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B686-5F97-4FF5-AC2D-D906543C9B5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32D1-E195-451A-8298-528401B6F224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066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6176-0D55-4630-8C8B-A570C833881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32D1-E195-451A-8298-528401B6F224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371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AFD9-50C8-45B3-B1EE-3DA8D29A2A2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32D1-E195-451A-8298-528401B6F224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033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46-8DAC-4B1F-9CDB-855F968D726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32D1-E195-451A-8298-528401B6F224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369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C42B-83B3-428B-AC02-3B686ED2CD23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32D1-E195-451A-8298-528401B6F224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183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D8922418-09FC-4D21-BA4A-3AC7822299B0}" type="datetime1">
              <a:rPr lang="fr-FR" smtClean="0"/>
              <a:pPr>
                <a:defRPr/>
              </a:pPr>
              <a:t>23/11/2022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3CC0189B-1ADA-4D55-A3CE-96862310BCC0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69951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C3BC261A-BF5C-4B5B-BE6D-2F6DD2475B89}" type="datetime1">
              <a:rPr lang="fr-FR" smtClean="0"/>
              <a:pPr>
                <a:defRPr/>
              </a:pPr>
              <a:t>23/11/2022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D4CFD3A7-7270-4BA1-8ACD-F98287CA95E9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29584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6C413971-076C-4B28-BA82-32D120F4FD03}" type="datetime1">
              <a:rPr lang="fr-FR" smtClean="0"/>
              <a:pPr>
                <a:defRPr/>
              </a:pPr>
              <a:t>23/11/2022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B5F54B65-1C8D-4B9B-BC5C-B2B65A36EC9A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1847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F09DBA11-4F66-4602-AB10-92DC13D69A9A}" type="datetime1">
              <a:rPr lang="fr-FR" smtClean="0"/>
              <a:pPr>
                <a:defRPr/>
              </a:pPr>
              <a:t>23/11/2022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159458B7-1908-4D0F-B12C-DB2F0648FC11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22792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EC0F9A43-51A8-4FBC-B2A1-B2D1FA2BF088}" type="datetime1">
              <a:rPr lang="fr-FR" smtClean="0"/>
              <a:pPr>
                <a:defRPr/>
              </a:pPr>
              <a:t>23/11/2022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CFDCB9D7-AA1D-40BE-AB14-C4CE40489805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026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5A82-BFEC-4704-90A4-1D96331837A8}" type="datetime1">
              <a:rPr lang="fr-FR" smtClean="0"/>
              <a:t>23/11/2022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3040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81E77-1DC8-495C-B8A7-89BD4DA6EADD}" type="datetime1">
              <a:rPr lang="fr-FR" smtClean="0"/>
              <a:t>23/11/2022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75B2D-93A0-4FE9-B6B9-963D4A7F8CB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23402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A254A-03C8-4AA0-B568-5B23D47EA8CF}" type="datetime1">
              <a:rPr lang="fr-FR" smtClean="0"/>
              <a:t>23/11/2022</a:t>
            </a:fld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3A08D-9E69-4910-86E7-C26201D8415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9007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C14C5EEB-EED3-47E6-B599-D2C9BF4E8772}" type="datetime1">
              <a:rPr lang="fr-FR" smtClean="0"/>
              <a:pPr>
                <a:defRPr/>
              </a:pPr>
              <a:t>23/11/2022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172C9A60-3FEE-488D-A509-2D3A99C38550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17100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8A300DA8-BD60-4D22-91BF-6E85DD44DA96}" type="datetime1">
              <a:rPr lang="fr-FR" smtClean="0"/>
              <a:pPr>
                <a:defRPr/>
              </a:pPr>
              <a:t>23/11/2022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8A8CFC14-8E2A-4914-8D50-E94624E57C2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59407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BA0827AB-2058-4044-8BF7-359B352EDB19}" type="datetime1">
              <a:rPr lang="fr-FR" smtClean="0"/>
              <a:pPr>
                <a:defRPr/>
              </a:pPr>
              <a:t>23/11/2022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5F425C92-13CA-4E3B-8168-5087ABD3730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5465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DA395690-6C3A-4C06-8EBF-AD05C31BAD0B}" type="datetime1">
              <a:rPr lang="fr-FR" smtClean="0"/>
              <a:pPr>
                <a:defRPr/>
              </a:pPr>
              <a:t>23/11/2022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D16FD55E-5AED-4DDE-B52B-7D8AFCD06811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27985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1346-0C76-4D59-BA52-03BF22F1F1A5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5353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DC7D-B587-4FB0-A259-27846C54B6B4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3367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D32F-0499-4B6C-82E7-9ED4338EF69C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07502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3CB2-3970-49E3-823F-54AFB6E85A6B}" type="datetime1">
              <a:rPr lang="fr-FR" smtClean="0"/>
              <a:t>23/11/2022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527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7CC14-5689-4DDA-9825-B04A84B53C03}" type="datetime1">
              <a:rPr lang="fr-FR" smtClean="0"/>
              <a:t>23/11/2022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8648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8163C-5C87-4161-9DC8-918750BC429A}" type="datetime1">
              <a:rPr lang="fr-FR" smtClean="0"/>
              <a:t>23/11/2022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7202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7792-CAAF-480D-91A6-062DE1ACEE82}" type="datetime1">
              <a:rPr lang="fr-FR" smtClean="0"/>
              <a:t>23/11/2022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65287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E43B-EFA3-4C55-A7CA-3FA94A6743F0}" type="datetime1">
              <a:rPr lang="fr-FR" smtClean="0"/>
              <a:t>23/11/2022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55038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21A26-7865-4A1C-964E-6F7F082EA161}" type="datetime1">
              <a:rPr lang="fr-FR" smtClean="0"/>
              <a:t>23/11/2022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7809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C1FC-D203-4D61-8D44-B6BACB59646E}" type="datetime1">
              <a:rPr lang="fr-FR" smtClean="0"/>
              <a:t>23/11/2022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447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CFD5-ACC3-4BB5-B58E-888AC0D55EEF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6001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5E408-7951-453E-BBEB-A52B58B39D8D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55570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90B5-5888-4EFC-8B97-22417A2AEFB1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0255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90B5-5888-4EFC-8B97-22417A2AEFB1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80389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90B5-5888-4EFC-8B97-22417A2AEFB1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83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23637-A390-48C3-BF92-4C94DC080D89}" type="datetime1">
              <a:rPr lang="fr-FR" smtClean="0"/>
              <a:t>23/11/2022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2318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90B5-5888-4EFC-8B97-22417A2AEFB1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83757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90B5-5888-4EFC-8B97-22417A2AEFB1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2453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90B5-5888-4EFC-8B97-22417A2AEFB1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628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90B5-5888-4EFC-8B97-22417A2AEFB1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09028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90B5-5888-4EFC-8B97-22417A2AEFB1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4636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90B5-5888-4EFC-8B97-22417A2AEFB1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61677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90B5-5888-4EFC-8B97-22417A2AEFB1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9077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590B5-5888-4EFC-8B97-22417A2AEFB1}" type="datetimeFigureOut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465A0-06A5-4B7F-8AAB-B7081FAB3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35469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402DE-E8A4-4AE3-B292-67019F1EEA8B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F2547-AFF2-4E78-9540-36129421483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557749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82FC9-4FB4-4288-AD77-ED81506F3E03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BC240-D945-4EFD-A495-BDD2934C83E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31067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68CB-AA44-4D3D-87D8-0E2BE487DCD8}" type="datetime1">
              <a:rPr lang="fr-FR" smtClean="0"/>
              <a:t>23/11/2022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39145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E1C09-00F7-4947-B6F7-AF691B8E9D7C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11C5C-DE7B-4331-BD9B-E445D04EF46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937063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7163A-0C15-45A6-A984-427283176FBB}" type="datetime1">
              <a:rPr lang="fr-FR" smtClean="0"/>
              <a:t>23/11/2022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86D14-4ABF-4A33-8808-0324F6C3880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450696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091FC-D569-4DA8-9DE2-16276B7C1EB4}" type="datetime1">
              <a:rPr lang="fr-FR" smtClean="0"/>
              <a:t>23/11/2022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10B8D-EDCA-4068-B079-94086360CAA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84089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37F4C-C497-4895-9006-9E2DADFCD5DC}" type="datetime1">
              <a:rPr lang="fr-FR" smtClean="0"/>
              <a:t>23/11/2022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FF3377-DE98-494E-9253-99588020421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269552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A5222-5075-45AD-9C49-D5C14B52B76A}" type="datetime1">
              <a:rPr lang="fr-FR" smtClean="0"/>
              <a:t>23/11/2022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E19FB-8BB2-499F-BA6A-B0F0C5C9710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298929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39B01-BD87-4510-8A0F-9ADF1017193C}" type="datetime1">
              <a:rPr lang="fr-FR" smtClean="0"/>
              <a:t>23/11/2022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5E4F0-63AB-4D65-8337-A9C481962BD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17466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25C06-CD0C-4A55-B3FB-E02A44798992}" type="datetime1">
              <a:rPr lang="fr-FR" smtClean="0"/>
              <a:t>23/11/2022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2ADD97-DA86-4FEE-BC44-9814C7F3624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15347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0EB00-AF3D-4760-A659-FDFF81E6E4CE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FB2C7-FBB7-4365-A958-829B2B33453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584831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A93EF-0B14-4473-A786-B207201A9331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2CEE4-9EAC-4DFB-BEBD-C09B5D38087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085201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7E380-0CDB-40A8-A310-D02FF197D5E9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85177D-F9E5-4932-989F-606D20BA3B5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71333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9E280-13DE-425C-9408-6C2F63EC338D}" type="datetime1">
              <a:rPr lang="fr-FR" smtClean="0"/>
              <a:t>23/11/2022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08846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F2F1A-F3E4-4A46-8DC1-D5CE818C5ADF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0189B-1ADA-4D55-A3CE-96862310BCC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85780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E2BD9-C9D3-4466-9CA2-BC8F5B201486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FD3A7-7270-4BA1-8ACD-F98287CA95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39809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6BB69-7796-4303-A928-6A53813C955F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54B65-1C8D-4B9B-BC5C-B2B65A36EC9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8645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E5223-FCE1-45DA-83E7-97ECE27C2C5C}" type="datetime1">
              <a:rPr lang="fr-FR" smtClean="0"/>
              <a:t>23/11/2022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458B7-1908-4D0F-B12C-DB2F0648FC1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5846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7C347-30DA-44EB-B4AD-D3374FB9D737}" type="datetime1">
              <a:rPr lang="fr-FR" smtClean="0"/>
              <a:t>23/11/2022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CB9D7-AA1D-40BE-AB14-C4CE4048980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803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4E227-4973-4B51-B4A4-928D5B19CD44}" type="datetime1">
              <a:rPr lang="fr-FR" smtClean="0"/>
              <a:t>23/11/2022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75B2D-93A0-4FE9-B6B9-963D4A7F8CB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53498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F28C3-C210-444A-A611-AAF49962477B}" type="datetime1">
              <a:rPr lang="fr-FR" smtClean="0"/>
              <a:t>23/11/2022</a:t>
            </a:fld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3A08D-9E69-4910-86E7-C26201D8415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3772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E7D7A-B8E5-4653-98BB-43547ADBC66D}" type="datetime1">
              <a:rPr lang="fr-FR" smtClean="0"/>
              <a:t>23/11/2022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C9A60-3FEE-488D-A509-2D3A99C3855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7413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E2143-09E3-40AB-B6FB-301D9EA24BC1}" type="datetime1">
              <a:rPr lang="fr-FR" smtClean="0"/>
              <a:t>23/11/2022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CFC14-8E2A-4914-8D50-E94624E57C2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3494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80D5E-B345-4CBF-BDAD-C562695B53CB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25C92-13CA-4E3B-8168-5087ABD3730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162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0354A-0E30-4C94-8AA8-F1CC243DB9F2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17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AC83C-A2D7-47A9-BA5A-B4B13A2326E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1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8D588-9CA4-4A95-8AA9-0803DFA0409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6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hf hdr="0" ftr="0" dt="0"/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3ABF4-9AC1-4F5C-B31B-5BFEE7737159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58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0354A-0E30-4C94-8AA8-F1CC243DB9F2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48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0354A-0E30-4C94-8AA8-F1CC243DB9F2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94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B3E10-D8FE-4321-BD47-9950E27006E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C32D1-E195-451A-8298-528401B6F22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8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2251FA19-ADB0-4FA8-8E9C-CA98A72914AF}" type="datetime1">
              <a:rPr lang="fr-FR" smtClean="0"/>
              <a:pPr>
                <a:defRPr/>
              </a:pPr>
              <a:t>23/11/2022</a:t>
            </a:fld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FD646444-7619-4BA0-92DD-089C490CC10D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40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A47FD-30EF-4E49-B6A2-A60013792B0B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424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0354A-0E30-4C94-8AA8-F1CC243DB9F2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26129-0352-4D88-9583-2F6AFE50DD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989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8FD8906-B35C-4EA8-A783-5645AAE164A2}" type="datetime1">
              <a:rPr lang="fr-FR" smtClean="0"/>
              <a:t>23/11/2022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30159E9-BBC5-43DE-9131-BF9D0FFE62C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7950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>
              <a:defRPr/>
            </a:pPr>
            <a:fld id="{2C82FECF-3AD6-4A21-A53B-3FE82680CC5C}" type="datetime1">
              <a:rPr lang="fr-FR" smtClean="0"/>
              <a:t>23/11/2022</a:t>
            </a:fld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>
              <a:defRPr/>
            </a:pPr>
            <a:fld id="{FD646444-7619-4BA0-92DD-089C490CC10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289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actgroup.org/toolbox/about-the-toolbox/how-to-use-the-toolbox/" TargetMode="External"/><Relationship Id="rId2" Type="http://schemas.openxmlformats.org/officeDocument/2006/relationships/hyperlink" Target="http://ecdc.europa.eu/en/healthtopics/Healthcare-associated_infections/guidance-infection-prevention-control/Pages/guidance-antimicrobial-stewardship.aspx" TargetMode="Externa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solidarites-sante.gouv.fr/prevention-en-sante/les-antibiotiques-des-medicaments-essentiels-a-preserver/" TargetMode="External"/><Relationship Id="rId5" Type="http://schemas.openxmlformats.org/officeDocument/2006/relationships/hyperlink" Target="https://www.infectiologie.com/fr/bon-usage-atb.html" TargetMode="External"/><Relationship Id="rId4" Type="http://schemas.openxmlformats.org/officeDocument/2006/relationships/hyperlink" Target="http://www.bsac-arc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hyperlink" Target="https://www.infectiologie.com/fr/bon-usage-atb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135560" y="2564904"/>
            <a:ext cx="799288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fr-FR" sz="3200" b="1" kern="0" dirty="0">
                <a:solidFill>
                  <a:srgbClr val="333399"/>
                </a:solidFill>
                <a:latin typeface="Calibri" pitchFamily="34" charset="0"/>
              </a:rPr>
              <a:t>Programmes de bon usage des antibiotiques</a:t>
            </a:r>
            <a:b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</a:rPr>
            </a:b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</a:endParaRPr>
          </a:p>
          <a:p>
            <a:pPr lvl="0"/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Pr Solen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Kernéis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  <a:p>
            <a:pPr lvl="0"/>
            <a:endParaRPr lang="fr-FR" sz="2000" kern="0" dirty="0">
              <a:solidFill>
                <a:srgbClr val="333399"/>
              </a:solidFill>
              <a:latin typeface="Calibri" pitchFamily="34" charset="0"/>
            </a:endParaRPr>
          </a:p>
          <a:p>
            <a:pPr lvl="0"/>
            <a:r>
              <a:rPr lang="fr-FR" sz="2000" kern="0" dirty="0">
                <a:solidFill>
                  <a:srgbClr val="333399"/>
                </a:solidFill>
                <a:latin typeface="Calibri" pitchFamily="34" charset="0"/>
              </a:rPr>
              <a:t>Equipe de Prévention du Risque Infectieux</a:t>
            </a:r>
            <a:b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</a:b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Université Paris Cité –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APHP.Nord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Hôpital Bichat</a:t>
            </a:r>
            <a:b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</a:b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  <a:p>
            <a:pPr lvl="0"/>
            <a:endParaRPr lang="fr-FR" sz="2000" kern="0" dirty="0">
              <a:solidFill>
                <a:srgbClr val="333399"/>
              </a:solidFill>
              <a:latin typeface="Calibri" pitchFamily="34" charset="0"/>
            </a:endParaRPr>
          </a:p>
          <a:p>
            <a:pPr lvl="0"/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Séminaire Programme de Bon Usage SPILF</a:t>
            </a:r>
          </a:p>
          <a:p>
            <a:pPr lvl="0"/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Novembre 2022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40" y="637091"/>
            <a:ext cx="2502413" cy="86563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576" y="269802"/>
            <a:ext cx="3429744" cy="130763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7A7E49C-2237-44F0-8CE9-8A06A0795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705" y="8053"/>
            <a:ext cx="2036590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04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6129-0352-4D88-9583-2F6AFE50DD6A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8544272" y="5831026"/>
            <a:ext cx="270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Davey 2017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Barlam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CID 2016</a:t>
            </a:r>
          </a:p>
        </p:txBody>
      </p:sp>
      <p:sp>
        <p:nvSpPr>
          <p:cNvPr id="6" name="Espace réservé du contenu 6"/>
          <p:cNvSpPr>
            <a:spLocks noGrp="1"/>
          </p:cNvSpPr>
          <p:nvPr/>
        </p:nvSpPr>
        <p:spPr>
          <a:xfrm>
            <a:off x="578606" y="1346751"/>
            <a:ext cx="4342763" cy="53747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j-cs"/>
              </a:rPr>
              <a:t>« Stratégies éducatives »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+mj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Visites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 au lit du patient et discussion avec les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prescripteurs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Formation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lors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réunions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 et distribution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matériel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pédagogique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Audits et feedback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Rappels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informatisés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ou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 par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voie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d’affichage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Tests de diagnostic rapide, biomarqueurs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j-cs"/>
              </a:rPr>
              <a:t>	</a:t>
            </a:r>
          </a:p>
        </p:txBody>
      </p:sp>
      <p:sp>
        <p:nvSpPr>
          <p:cNvPr id="7" name="Espace réservé du contenu 7"/>
          <p:cNvSpPr txBox="1">
            <a:spLocks/>
          </p:cNvSpPr>
          <p:nvPr/>
        </p:nvSpPr>
        <p:spPr>
          <a:xfrm>
            <a:off x="5048932" y="1328110"/>
            <a:ext cx="4967413" cy="25922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« Stratégies coercitives »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Antibiogrammes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ciblés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Prescriptions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contrôlées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Arrêt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automatique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des prescriptions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25593" t="35700" r="47239" b="49600"/>
          <a:stretch/>
        </p:blipFill>
        <p:spPr>
          <a:xfrm>
            <a:off x="8598622" y="332656"/>
            <a:ext cx="3270782" cy="9954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0FF62B-6E3A-45DB-A7E4-F3C68C9B50CA}"/>
              </a:ext>
            </a:extLst>
          </p:cNvPr>
          <p:cNvSpPr/>
          <p:nvPr/>
        </p:nvSpPr>
        <p:spPr>
          <a:xfrm>
            <a:off x="5447928" y="4329561"/>
            <a:ext cx="547392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altLang="ja-JP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“We found </a:t>
            </a:r>
            <a:r>
              <a:rPr lang="en-US" altLang="ja-JP" b="1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high-certainty evidence</a:t>
            </a:r>
            <a:r>
              <a:rPr lang="en-US" altLang="ja-JP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that interventions are effective in increasing compliance with antibiotic policy and reducing duration of antibiotic treatment. </a:t>
            </a:r>
          </a:p>
          <a:p>
            <a:pPr defTabSz="685800">
              <a:defRPr/>
            </a:pPr>
            <a:r>
              <a:rPr lang="fr-FR" b="1" dirty="0" err="1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Additional</a:t>
            </a:r>
            <a:r>
              <a:rPr lang="fr-FR" b="1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trials </a:t>
            </a:r>
            <a:r>
              <a:rPr lang="en-US" b="1" dirty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are unlikely to change our conclusions”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                                                                                                                                                  </a:t>
            </a:r>
            <a:endParaRPr lang="fr-FR" b="1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65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8"/>
          <a:stretch/>
        </p:blipFill>
        <p:spPr bwMode="auto">
          <a:xfrm>
            <a:off x="721397" y="382013"/>
            <a:ext cx="4947546" cy="2197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84" y="3068223"/>
            <a:ext cx="2264569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7" b="10604"/>
          <a:stretch/>
        </p:blipFill>
        <p:spPr bwMode="auto">
          <a:xfrm>
            <a:off x="6926500" y="1142050"/>
            <a:ext cx="2727536" cy="15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0" b="7476"/>
          <a:stretch/>
        </p:blipFill>
        <p:spPr bwMode="auto">
          <a:xfrm>
            <a:off x="6927722" y="2794328"/>
            <a:ext cx="2840250" cy="149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3" b="11489"/>
          <a:stretch/>
        </p:blipFill>
        <p:spPr bwMode="auto">
          <a:xfrm>
            <a:off x="6883326" y="4401108"/>
            <a:ext cx="2884646" cy="150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7616793" y="319730"/>
            <a:ext cx="2611722" cy="369332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kern="0" dirty="0">
                <a:solidFill>
                  <a:prstClr val="white"/>
                </a:solidFill>
                <a:latin typeface="Calibri" panose="020F0502020204030204"/>
              </a:rPr>
              <a:t>Formation prescripteurs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783E19FB-8BB2-499F-BA6A-B0F0C5C97108}" type="slidenum">
              <a:rPr lang="fr-FR" altLang="fr-FR">
                <a:solidFill>
                  <a:srgbClr val="898989"/>
                </a:solidFill>
                <a:latin typeface="Calibri" panose="020F0502020204030204" pitchFamily="34" charset="0"/>
              </a:rPr>
              <a:pPr defTabSz="457200">
                <a:defRPr/>
              </a:pPr>
              <a:t>11</a:t>
            </a:fld>
            <a:endParaRPr lang="fr-FR" altLang="fr-FR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21397" y="3611263"/>
            <a:ext cx="5215819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dirty="0">
                <a:latin typeface="Calibri"/>
                <a:ea typeface="ＭＳ Ｐゴシック" panose="020B0600070205080204" pitchFamily="34" charset="-128"/>
              </a:rPr>
              <a:t>Equipe multidisciplinaire (10 personnes pour 1200 lits)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400" b="1" dirty="0">
              <a:latin typeface="Calibri"/>
              <a:ea typeface="ＭＳ Ｐゴシック" panose="020B0600070205080204" pitchFamily="34" charset="-128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latin typeface="Calibri"/>
                <a:ea typeface="ＭＳ Ｐゴシック" panose="020B0600070205080204" pitchFamily="34" charset="-128"/>
              </a:rPr>
              <a:t>Approche pédagogique+++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31813" algn="l"/>
              </a:tabLst>
              <a:defRPr/>
            </a:pPr>
            <a:r>
              <a:rPr lang="fr-FR" sz="1400" b="1" dirty="0">
                <a:latin typeface="Calibri"/>
                <a:ea typeface="ＭＳ Ｐゴシック" panose="020B0600070205080204" pitchFamily="34" charset="-128"/>
              </a:rPr>
              <a:t>Tirage au sort des prescriptions et discussion avec prescripteurs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400" dirty="0"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14" name="ZoneTexte 6"/>
          <p:cNvSpPr txBox="1">
            <a:spLocks noChangeArrowheads="1"/>
          </p:cNvSpPr>
          <p:nvPr/>
        </p:nvSpPr>
        <p:spPr bwMode="auto">
          <a:xfrm>
            <a:off x="9255846" y="866054"/>
            <a:ext cx="1387473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400" b="1" dirty="0">
                <a:solidFill>
                  <a:prstClr val="black"/>
                </a:solidFill>
                <a:latin typeface="Calibri"/>
              </a:rPr>
              <a:t>Consommation antibiotiques</a:t>
            </a:r>
          </a:p>
        </p:txBody>
      </p:sp>
      <p:sp>
        <p:nvSpPr>
          <p:cNvPr id="15" name="ZoneTexte 8"/>
          <p:cNvSpPr txBox="1">
            <a:spLocks noChangeArrowheads="1"/>
          </p:cNvSpPr>
          <p:nvPr/>
        </p:nvSpPr>
        <p:spPr bwMode="auto">
          <a:xfrm>
            <a:off x="9000070" y="2701024"/>
            <a:ext cx="1643249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400" b="1" dirty="0">
                <a:solidFill>
                  <a:prstClr val="black"/>
                </a:solidFill>
                <a:latin typeface="Calibri"/>
              </a:rPr>
              <a:t>Mortalité bactériémies BMR</a:t>
            </a:r>
          </a:p>
        </p:txBody>
      </p:sp>
      <p:sp>
        <p:nvSpPr>
          <p:cNvPr id="16" name="ZoneTexte 7"/>
          <p:cNvSpPr txBox="1">
            <a:spLocks noChangeArrowheads="1"/>
          </p:cNvSpPr>
          <p:nvPr/>
        </p:nvSpPr>
        <p:spPr bwMode="auto">
          <a:xfrm>
            <a:off x="8625802" y="4386722"/>
            <a:ext cx="2017517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400" b="1" dirty="0">
                <a:solidFill>
                  <a:prstClr val="black"/>
                </a:solidFill>
                <a:latin typeface="Calibri"/>
              </a:rPr>
              <a:t>Incidence bactériémies BMR et </a:t>
            </a:r>
            <a:r>
              <a:rPr lang="fr-FR" altLang="fr-FR" sz="1400" b="1" dirty="0" err="1">
                <a:solidFill>
                  <a:prstClr val="black"/>
                </a:solidFill>
                <a:latin typeface="Calibri"/>
              </a:rPr>
              <a:t>candidémies</a:t>
            </a:r>
            <a:endParaRPr lang="fr-FR" altLang="fr-FR" sz="1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974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739" t="33188" r="51739" b="30870"/>
          <a:stretch/>
        </p:blipFill>
        <p:spPr>
          <a:xfrm>
            <a:off x="551384" y="190686"/>
            <a:ext cx="4835858" cy="2101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7029652" y="261197"/>
            <a:ext cx="3006358" cy="369332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kern="0" dirty="0">
                <a:solidFill>
                  <a:prstClr val="white"/>
                </a:solidFill>
                <a:latin typeface="Calibri" panose="020F0502020204030204"/>
              </a:rPr>
              <a:t>Programmes « multifacettes »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032928" y="1278563"/>
            <a:ext cx="3003082" cy="369332"/>
          </a:xfrm>
          <a:prstGeom prst="rect">
            <a:avLst/>
          </a:prstGeom>
          <a:solidFill>
            <a:srgbClr val="FF00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fr-FR" dirty="0">
                <a:solidFill>
                  <a:prstClr val="black"/>
                </a:solidFill>
                <a:latin typeface="Calibri"/>
              </a:rPr>
              <a:t>Essai randomisé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028" y="2487656"/>
            <a:ext cx="3847210" cy="426012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744789" y="2375732"/>
            <a:ext cx="4671529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fr-FR" sz="1600" b="1" dirty="0">
                <a:solidFill>
                  <a:prstClr val="black"/>
                </a:solidFill>
                <a:latin typeface="Calibri"/>
              </a:rPr>
              <a:t>Intervention de bon usage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: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Calibri"/>
              </a:rPr>
              <a:t>Webinaire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introductive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d’une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heure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Calibri"/>
              </a:rPr>
              <a:t>Recommandations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(format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poche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Calibri"/>
              </a:rPr>
              <a:t>Cas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cliniques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pédagogiques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Appels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mensuels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de “coaching” des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équipes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Rapports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trimestriels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sur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l’incidence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des infections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urinaires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l’adhésion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aux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recommandations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5744788" y="4307744"/>
          <a:ext cx="4664824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283">
                  <a:extLst>
                    <a:ext uri="{9D8B030D-6E8A-4147-A177-3AD203B41FA5}">
                      <a16:colId xmlns:a16="http://schemas.microsoft.com/office/drawing/2014/main" val="1039230084"/>
                    </a:ext>
                  </a:extLst>
                </a:gridCol>
                <a:gridCol w="672353">
                  <a:extLst>
                    <a:ext uri="{9D8B030D-6E8A-4147-A177-3AD203B41FA5}">
                      <a16:colId xmlns:a16="http://schemas.microsoft.com/office/drawing/2014/main" val="541233727"/>
                    </a:ext>
                  </a:extLst>
                </a:gridCol>
                <a:gridCol w="968188">
                  <a:extLst>
                    <a:ext uri="{9D8B030D-6E8A-4147-A177-3AD203B41FA5}">
                      <a16:colId xmlns:a16="http://schemas.microsoft.com/office/drawing/2014/main" val="14309767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Incidence de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l’utilisation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des ATB pour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une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infection non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confirmée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fr-F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-27%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 = .004</a:t>
                      </a:r>
                      <a:endParaRPr lang="fr-F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291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Taux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d’infection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à </a:t>
                      </a: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C difficile</a:t>
                      </a:r>
                      <a:endParaRPr lang="fr-F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-65%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 &lt; .001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944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Consommation ATB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-17%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 = .04</a:t>
                      </a:r>
                      <a:endParaRPr lang="fr-F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286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Hospitalisation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toutes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causes</a:t>
                      </a:r>
                      <a:endParaRPr lang="fr-F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-5%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 = .63</a:t>
                      </a:r>
                      <a:endParaRPr lang="fr-F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769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Décès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toutes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causes</a:t>
                      </a:r>
                      <a:endParaRPr lang="fr-F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-8%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 = .48</a:t>
                      </a:r>
                      <a:endParaRPr lang="fr-F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965639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5744788" y="4312356"/>
            <a:ext cx="4671529" cy="9472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EBC240-D945-4EFD-A495-BDD2934C83E1}" type="slidenum">
              <a:rPr lang="fr-FR" altLang="fr-FR">
                <a:solidFill>
                  <a:srgbClr val="898989"/>
                </a:solidFill>
                <a:latin typeface="Calibri" panose="020F0502020204030204" pitchFamily="34" charset="0"/>
              </a:rPr>
              <a:pPr defTabSz="457200">
                <a:defRPr/>
              </a:pPr>
              <a:t>12</a:t>
            </a:fld>
            <a:endParaRPr lang="fr-FR" altLang="fr-FR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372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364136" y="2500275"/>
            <a:ext cx="874353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60645">
              <a:lnSpc>
                <a:spcPct val="110000"/>
              </a:lnSpc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ＭＳ Ｐゴシック"/>
                <a:cs typeface="Arial" panose="020B0604020202020204" pitchFamily="34" charset="0"/>
              </a:rPr>
              <a:t>159 episodes of pneumonia</a:t>
            </a:r>
          </a:p>
          <a:p>
            <a:pPr lvl="0">
              <a:defRPr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  <a:ea typeface="ＭＳ Ｐゴシック"/>
                <a:cs typeface="Arial" panose="020B0604020202020204" pitchFamily="34" charset="0"/>
              </a:rPr>
              <a:t>Rapid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  <a:ea typeface="ＭＳ Ｐゴシック"/>
                <a:cs typeface="Arial" panose="020B0604020202020204" pitchFamily="34" charset="0"/>
              </a:rPr>
              <a:t>syndromic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  <a:ea typeface="ＭＳ Ｐゴシック"/>
                <a:cs typeface="Arial" panose="020B0604020202020204" pitchFamily="34" charset="0"/>
              </a:rPr>
              <a:t> test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  <a:ea typeface="ＭＳ Ｐゴシック"/>
                <a:cs typeface="Arial" panose="020B0604020202020204" pitchFamily="34" charset="0"/>
              </a:rPr>
              <a:t>that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  <a:ea typeface="ＭＳ Ｐゴシック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  <a:ea typeface="ＭＳ Ｐゴシック"/>
                <a:cs typeface="Arial" panose="020B0604020202020204" pitchFamily="34" charset="0"/>
              </a:rPr>
              <a:t>detects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  <a:ea typeface="ＭＳ Ｐゴシック"/>
                <a:cs typeface="Arial" panose="020B0604020202020204" pitchFamily="34" charset="0"/>
              </a:rPr>
              <a:t> 18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  <a:ea typeface="ＭＳ Ｐゴシック"/>
                <a:cs typeface="Arial" panose="020B0604020202020204" pitchFamily="34" charset="0"/>
              </a:rPr>
              <a:t>bacteria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  <a:ea typeface="ＭＳ Ｐゴシック"/>
                <a:cs typeface="Arial" panose="020B0604020202020204" pitchFamily="34" charset="0"/>
              </a:rPr>
              <a:t>, 9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  <a:ea typeface="ＭＳ Ｐゴシック"/>
                <a:cs typeface="Arial" panose="020B0604020202020204" pitchFamily="34" charset="0"/>
              </a:rPr>
              <a:t>viruses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  <a:ea typeface="ＭＳ Ｐゴシック"/>
                <a:cs typeface="Arial" panose="020B0604020202020204" pitchFamily="34" charset="0"/>
              </a:rPr>
              <a:t>, 7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  <a:ea typeface="ＭＳ Ｐゴシック"/>
                <a:cs typeface="Arial" panose="020B0604020202020204" pitchFamily="34" charset="0"/>
              </a:rPr>
              <a:t>resistance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  <a:ea typeface="ＭＳ Ｐゴシック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  <a:ea typeface="ＭＳ Ｐゴシック"/>
                <a:cs typeface="Arial" panose="020B0604020202020204" pitchFamily="34" charset="0"/>
              </a:rPr>
              <a:t>genes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  <a:ea typeface="ＭＳ Ｐゴシック"/>
                <a:cs typeface="Arial" panose="020B0604020202020204" pitchFamily="34" charset="0"/>
              </a:rPr>
              <a:t> in 45 minutes</a:t>
            </a:r>
          </a:p>
          <a:p>
            <a:pPr defTabSz="4260645">
              <a:lnSpc>
                <a:spcPct val="110000"/>
              </a:lnSpc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ＭＳ Ｐゴシック"/>
                <a:cs typeface="Arial" panose="020B0604020202020204" pitchFamily="34" charset="0"/>
              </a:rPr>
              <a:t>Retrospective assessment of impact of the test results on antibiotic choice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/>
          <a:srcRect l="16519" t="38498" r="17725" b="12502"/>
          <a:stretch/>
        </p:blipFill>
        <p:spPr>
          <a:xfrm>
            <a:off x="437977" y="272586"/>
            <a:ext cx="4443512" cy="186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/>
          <a:srcRect l="15750" t="42700" r="16920" b="27488"/>
          <a:stretch/>
        </p:blipFill>
        <p:spPr>
          <a:xfrm>
            <a:off x="756960" y="3598069"/>
            <a:ext cx="10596840" cy="263921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3724699" y="4227726"/>
            <a:ext cx="792088" cy="360040"/>
          </a:xfrm>
          <a:prstGeom prst="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2400" baseline="300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4BEB9-5993-4820-A3FA-E03207ADD27E}" type="slidenum">
              <a:rPr lang="fr-F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13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838174" y="319730"/>
            <a:ext cx="2390341" cy="369332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kern="0" dirty="0">
                <a:solidFill>
                  <a:prstClr val="white"/>
                </a:solidFill>
                <a:latin typeface="Calibri" panose="020F0502020204030204"/>
              </a:rPr>
              <a:t>Diagnostic rapide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AA5F934-561A-40FD-8D53-8CFE43A078D2}"/>
              </a:ext>
            </a:extLst>
          </p:cNvPr>
          <p:cNvSpPr txBox="1"/>
          <p:nvPr/>
        </p:nvSpPr>
        <p:spPr>
          <a:xfrm>
            <a:off x="5257800" y="1543535"/>
            <a:ext cx="1671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i="1" dirty="0">
                <a:solidFill>
                  <a:prstClr val="black"/>
                </a:solidFill>
                <a:latin typeface="Calibri" panose="020F0502020204030204"/>
              </a:rPr>
              <a:t>Crit Care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93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4CFD3A7-7270-4BA1-8ACD-F98287CA95E9}" type="slidenum">
              <a:rPr lang="fr-FR">
                <a:solidFill>
                  <a:srgbClr val="000000"/>
                </a:solidFill>
                <a:latin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fr-FR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1" t="21050" r="2750" b="4348"/>
          <a:stretch/>
        </p:blipFill>
        <p:spPr>
          <a:xfrm>
            <a:off x="6666920" y="3584505"/>
            <a:ext cx="2700300" cy="23805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61818" t="39558" r="17707" b="20421"/>
          <a:stretch/>
        </p:blipFill>
        <p:spPr>
          <a:xfrm>
            <a:off x="2495600" y="1119255"/>
            <a:ext cx="1802214" cy="19815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28801" y="551852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Enquêtes de prévalence un jour donné :</a:t>
            </a:r>
          </a:p>
          <a:p>
            <a:pPr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1 patient /4 immunodéprimé</a:t>
            </a:r>
          </a:p>
          <a:p>
            <a:pPr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1 patient /4 sous antibiotiques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828802" y="313765"/>
            <a:ext cx="365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 petite expérience personnelle…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921115" y="4056725"/>
            <a:ext cx="3741356" cy="132343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dirty="0">
                <a:solidFill>
                  <a:srgbClr val="FFFFFF"/>
                </a:solidFill>
                <a:latin typeface="Calibri" panose="020F0502020204030204" pitchFamily="34" charset="0"/>
              </a:rPr>
              <a:t>1500 lits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dirty="0">
                <a:solidFill>
                  <a:srgbClr val="FFFFFF"/>
                </a:solidFill>
                <a:latin typeface="Calibri" panose="020F0502020204030204" pitchFamily="34" charset="0"/>
              </a:rPr>
              <a:t>51 services, 3 réanimations , 3 USI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dirty="0">
                <a:solidFill>
                  <a:srgbClr val="FFFFFF"/>
                </a:solidFill>
                <a:latin typeface="Calibri" panose="020F0502020204030204" pitchFamily="34" charset="0"/>
              </a:rPr>
              <a:t>5300 naissances par an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dirty="0">
                <a:solidFill>
                  <a:srgbClr val="FFFFFF"/>
                </a:solidFill>
                <a:latin typeface="Calibri" panose="020F0502020204030204" pitchFamily="34" charset="0"/>
              </a:rPr>
              <a:t>7200 professionnels de santé dont 1300 personnels médicaux</a:t>
            </a:r>
          </a:p>
        </p:txBody>
      </p:sp>
      <p:pic>
        <p:nvPicPr>
          <p:cNvPr id="13" name="Picture 2" descr="Portes Ouvertes 2019 à l'hôpital Cochin-Port-Royal | APHP">
            <a:extLst>
              <a:ext uri="{FF2B5EF4-FFF2-40B4-BE49-F238E27FC236}">
                <a16:creationId xmlns:a16="http://schemas.microsoft.com/office/drawing/2014/main" id="{56998E34-C3CC-4907-8D9C-CB56FBDB3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892968"/>
            <a:ext cx="3470750" cy="195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133E7E6-8872-4F33-8608-9D6536C77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6526" y="2845266"/>
            <a:ext cx="2864532" cy="131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29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112" y="1041012"/>
            <a:ext cx="5334336" cy="54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1812567" y="540130"/>
            <a:ext cx="3196405" cy="682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 fontAlgn="base">
              <a:spcAft>
                <a:spcPct val="0"/>
              </a:spcAft>
              <a:defRPr/>
            </a:pPr>
            <a:r>
              <a:rPr lang="fr-FR" sz="1800" dirty="0">
                <a:solidFill>
                  <a:prstClr val="white"/>
                </a:solidFill>
                <a:latin typeface="Calibri"/>
              </a:rPr>
              <a:t>Programme de bon usage des anti-infectieux</a:t>
            </a:r>
            <a:endParaRPr lang="fr-FR" sz="16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1B29960-848B-4DA5-964A-3FC861923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43" y="5409726"/>
            <a:ext cx="2864532" cy="131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97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53A08D-9E69-4910-86E7-C26201D84152}" type="slidenum">
              <a:rPr lang="fr-FR">
                <a:solidFill>
                  <a:srgbClr val="000000"/>
                </a:solidFill>
                <a:latin typeface="Calibri"/>
              </a:rPr>
              <a:pPr defTabSz="685800">
                <a:defRPr/>
              </a:pPr>
              <a:t>16</a:t>
            </a:fld>
            <a:endParaRPr lang="fr-FR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245816" y="874581"/>
            <a:ext cx="26887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FR" sz="1350" i="1" dirty="0">
                <a:solidFill>
                  <a:prstClr val="black"/>
                </a:solidFill>
                <a:latin typeface="Calibri" panose="020F0502020204030204" pitchFamily="34" charset="0"/>
              </a:rPr>
              <a:t>Journal of </a:t>
            </a:r>
            <a:r>
              <a:rPr lang="fr-FR" sz="1350" i="1" dirty="0" err="1">
                <a:solidFill>
                  <a:prstClr val="black"/>
                </a:solidFill>
                <a:latin typeface="Calibri" panose="020F0502020204030204" pitchFamily="34" charset="0"/>
              </a:rPr>
              <a:t>Hospital</a:t>
            </a:r>
            <a:r>
              <a:rPr lang="fr-FR" sz="1350" i="1" dirty="0">
                <a:solidFill>
                  <a:prstClr val="black"/>
                </a:solidFill>
                <a:latin typeface="Calibri" panose="020F0502020204030204" pitchFamily="34" charset="0"/>
              </a:rPr>
              <a:t> Infection </a:t>
            </a:r>
            <a:r>
              <a:rPr lang="fr-FR" sz="1350" dirty="0">
                <a:solidFill>
                  <a:prstClr val="black"/>
                </a:solidFill>
                <a:latin typeface="Calibri" panose="020F0502020204030204" pitchFamily="34" charset="0"/>
              </a:rPr>
              <a:t>2019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89735" y="2192674"/>
            <a:ext cx="3955365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dirty="0" err="1">
                <a:latin typeface="Calibri" panose="020F0502020204030204" pitchFamily="34" charset="0"/>
              </a:rPr>
              <a:t>Deux</a:t>
            </a:r>
            <a:r>
              <a:rPr lang="en-US" sz="1350" dirty="0">
                <a:latin typeface="Calibri" panose="020F0502020204030204" pitchFamily="34" charset="0"/>
              </a:rPr>
              <a:t> </a:t>
            </a:r>
            <a:r>
              <a:rPr lang="en-US" sz="1350" dirty="0" err="1">
                <a:latin typeface="Calibri" panose="020F0502020204030204" pitchFamily="34" charset="0"/>
              </a:rPr>
              <a:t>stratégies</a:t>
            </a:r>
            <a:r>
              <a:rPr lang="en-US" sz="1350" dirty="0">
                <a:latin typeface="Calibri" panose="020F0502020204030204" pitchFamily="34" charset="0"/>
              </a:rPr>
              <a:t> </a:t>
            </a:r>
            <a:r>
              <a:rPr lang="en-US" sz="1350" dirty="0" err="1">
                <a:latin typeface="Calibri" panose="020F0502020204030204" pitchFamily="34" charset="0"/>
              </a:rPr>
              <a:t>mises</a:t>
            </a:r>
            <a:r>
              <a:rPr lang="en-US" sz="1350" dirty="0">
                <a:latin typeface="Calibri" panose="020F0502020204030204" pitchFamily="34" charset="0"/>
              </a:rPr>
              <a:t> en place </a:t>
            </a:r>
            <a:r>
              <a:rPr lang="en-US" sz="1350" dirty="0" err="1">
                <a:latin typeface="Calibri" panose="020F0502020204030204" pitchFamily="34" charset="0"/>
              </a:rPr>
              <a:t>successivement</a:t>
            </a:r>
            <a:r>
              <a:rPr lang="en-US" sz="1350" dirty="0">
                <a:latin typeface="Calibri" panose="020F0502020204030204" pitchFamily="34" charset="0"/>
              </a:rPr>
              <a:t> pour les prescriptions de </a:t>
            </a:r>
            <a:r>
              <a:rPr lang="en-US" sz="1350" dirty="0" err="1">
                <a:latin typeface="Calibri" panose="020F0502020204030204" pitchFamily="34" charset="0"/>
              </a:rPr>
              <a:t>carbapénèmes</a:t>
            </a:r>
            <a:r>
              <a:rPr lang="en-US" sz="1350" dirty="0">
                <a:latin typeface="Calibri" panose="020F0502020204030204" pitchFamily="34" charset="0"/>
              </a:rPr>
              <a:t> :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latin typeface="Calibri" panose="020F0502020204030204" pitchFamily="34" charset="0"/>
              </a:rPr>
              <a:t>2012: Dispensation nominative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latin typeface="Calibri" panose="020F0502020204030204" pitchFamily="34" charset="0"/>
              </a:rPr>
              <a:t>2016: </a:t>
            </a:r>
            <a:r>
              <a:rPr lang="en-US" sz="1350" dirty="0" err="1">
                <a:latin typeface="Calibri" panose="020F0502020204030204" pitchFamily="34" charset="0"/>
              </a:rPr>
              <a:t>Réévaluation</a:t>
            </a:r>
            <a:r>
              <a:rPr lang="en-US" sz="1350" dirty="0">
                <a:latin typeface="Calibri" panose="020F0502020204030204" pitchFamily="34" charset="0"/>
              </a:rPr>
              <a:t> </a:t>
            </a:r>
            <a:r>
              <a:rPr lang="en-US" sz="1350" dirty="0" err="1">
                <a:latin typeface="Calibri" panose="020F0502020204030204" pitchFamily="34" charset="0"/>
              </a:rPr>
              <a:t>systématique</a:t>
            </a:r>
            <a:endParaRPr lang="en-US" sz="1350" dirty="0">
              <a:latin typeface="Calibri" panose="020F050202020403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6528048" y="1451294"/>
            <a:ext cx="3547662" cy="4428984"/>
            <a:chOff x="6361720" y="1453932"/>
            <a:chExt cx="4198776" cy="5287436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84032" y="1453932"/>
              <a:ext cx="4176464" cy="1740324"/>
            </a:xfrm>
            <a:prstGeom prst="rect">
              <a:avLst/>
            </a:prstGeom>
          </p:spPr>
        </p:pic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4033" y="3194256"/>
              <a:ext cx="4054207" cy="1728000"/>
            </a:xfrm>
            <a:prstGeom prst="rect">
              <a:avLst/>
            </a:prstGeom>
          </p:spPr>
        </p:pic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1720" y="5013368"/>
              <a:ext cx="4053625" cy="1728000"/>
            </a:xfrm>
            <a:prstGeom prst="rect">
              <a:avLst/>
            </a:prstGeom>
          </p:spPr>
        </p:pic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93" y="3759932"/>
            <a:ext cx="3509636" cy="5299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5" name="ZoneTexte 44"/>
          <p:cNvSpPr txBox="1"/>
          <p:nvPr/>
        </p:nvSpPr>
        <p:spPr>
          <a:xfrm>
            <a:off x="1689735" y="4648722"/>
            <a:ext cx="4428492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fr-FR" sz="1500" b="1" dirty="0">
                <a:latin typeface="Calibri" panose="020F0502020204030204" pitchFamily="34" charset="0"/>
              </a:rPr>
              <a:t>L’effet sur les consommations est modéré et surtout variable selon l’unité de réanimation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fr-FR" sz="1500" b="1" dirty="0">
                <a:latin typeface="Calibri" panose="020F0502020204030204" pitchFamily="34" charset="0"/>
              </a:rPr>
              <a:t>Pas d’impact clair sur la résistance de </a:t>
            </a:r>
            <a:r>
              <a:rPr lang="fr-FR" sz="1500" b="1" i="1" dirty="0">
                <a:latin typeface="Calibri" panose="020F0502020204030204" pitchFamily="34" charset="0"/>
              </a:rPr>
              <a:t>Pseudomonas </a:t>
            </a:r>
            <a:r>
              <a:rPr lang="fr-FR" sz="1500" b="1" i="1" dirty="0" err="1">
                <a:latin typeface="Calibri" panose="020F0502020204030204" pitchFamily="34" charset="0"/>
              </a:rPr>
              <a:t>aeruginosa</a:t>
            </a:r>
            <a:r>
              <a:rPr lang="fr-FR" sz="1500" b="1" dirty="0">
                <a:latin typeface="Calibri" panose="020F0502020204030204" pitchFamily="34" charset="0"/>
              </a:rPr>
              <a:t> aux </a:t>
            </a:r>
            <a:r>
              <a:rPr lang="fr-FR" sz="1500" b="1" dirty="0" err="1">
                <a:latin typeface="Calibri" panose="020F0502020204030204" pitchFamily="34" charset="0"/>
              </a:rPr>
              <a:t>carbapénèmes</a:t>
            </a:r>
            <a:endParaRPr lang="fr-FR" sz="1500" b="1" dirty="0">
              <a:latin typeface="Calibri" panose="020F0502020204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/>
          <a:srcRect l="20466" t="48730" r="25260" b="28417"/>
          <a:stretch/>
        </p:blipFill>
        <p:spPr>
          <a:xfrm>
            <a:off x="1667508" y="506231"/>
            <a:ext cx="4377522" cy="1036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04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580" y="2719846"/>
            <a:ext cx="3892722" cy="299947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565912" y="1077668"/>
            <a:ext cx="1691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/>
            <a:r>
              <a:rPr lang="fr-FR" sz="1400" b="1" dirty="0">
                <a:solidFill>
                  <a:prstClr val="black"/>
                </a:solidFill>
                <a:latin typeface="Calibri"/>
              </a:rPr>
              <a:t>ARIC 2021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467645" y="2724635"/>
            <a:ext cx="7217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/>
            <a:r>
              <a:rPr lang="fr-FR" sz="1050" b="1" dirty="0" err="1">
                <a:solidFill>
                  <a:srgbClr val="C0504D"/>
                </a:solidFill>
                <a:latin typeface="Calibri"/>
              </a:rPr>
              <a:t>Pénèmes</a:t>
            </a:r>
            <a:endParaRPr lang="fr-FR" sz="1050" b="1" dirty="0">
              <a:solidFill>
                <a:srgbClr val="C0504D"/>
              </a:solidFill>
              <a:latin typeface="Calibri"/>
            </a:endParaRPr>
          </a:p>
        </p:txBody>
      </p:sp>
      <p:pic>
        <p:nvPicPr>
          <p:cNvPr id="9" name="Imag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83"/>
          <a:stretch/>
        </p:blipFill>
        <p:spPr>
          <a:xfrm>
            <a:off x="6768137" y="2851593"/>
            <a:ext cx="3358174" cy="33238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70228" y="2743933"/>
            <a:ext cx="1819175" cy="8273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88157" y="4717065"/>
            <a:ext cx="98296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fr-FR" sz="1050" b="1" dirty="0" err="1">
                <a:solidFill>
                  <a:srgbClr val="9BBB59"/>
                </a:solidFill>
                <a:latin typeface="Calibri"/>
              </a:rPr>
              <a:t>Glycopeptides</a:t>
            </a:r>
            <a:endParaRPr lang="fr-FR" sz="1050" b="1" dirty="0">
              <a:solidFill>
                <a:srgbClr val="9BBB59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70228" y="4725943"/>
            <a:ext cx="1819175" cy="841009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198230" y="1490123"/>
            <a:ext cx="5586402" cy="738664"/>
          </a:xfrm>
          <a:prstGeom prst="rect">
            <a:avLst/>
          </a:prstGeom>
          <a:solidFill>
            <a:srgbClr val="DCE6F2"/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fr-FR" sz="1400" dirty="0">
                <a:solidFill>
                  <a:prstClr val="black"/>
                </a:solidFill>
                <a:latin typeface="Calibri"/>
              </a:rPr>
              <a:t>Service d’hématologie adulte</a:t>
            </a:r>
          </a:p>
          <a:p>
            <a:pPr defTabSz="342900"/>
            <a:r>
              <a:rPr lang="fr-FR" sz="1400" dirty="0">
                <a:solidFill>
                  <a:prstClr val="black"/>
                </a:solidFill>
                <a:latin typeface="Calibri"/>
              </a:rPr>
              <a:t>Stratégie de désescalade/arrêt des ATB en cas de </a:t>
            </a:r>
            <a:r>
              <a:rPr lang="fr-FR" sz="1400" b="1" dirty="0">
                <a:solidFill>
                  <a:prstClr val="black"/>
                </a:solidFill>
                <a:latin typeface="Calibri"/>
              </a:rPr>
              <a:t>neutropénie fébrile</a:t>
            </a:r>
          </a:p>
          <a:p>
            <a:pPr defTabSz="342900"/>
            <a:r>
              <a:rPr lang="fr-FR" sz="1400" dirty="0">
                <a:solidFill>
                  <a:prstClr val="black"/>
                </a:solidFill>
                <a:latin typeface="Calibri"/>
              </a:rPr>
              <a:t>Comparaison 2 périodes 2018 et 2019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279624" y="2500300"/>
            <a:ext cx="31880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FR" sz="1350" b="1" dirty="0">
                <a:solidFill>
                  <a:prstClr val="black"/>
                </a:solidFill>
                <a:latin typeface="Calibri"/>
              </a:rPr>
              <a:t>Consommation par classe d’antibiotiques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007192" y="2638799"/>
            <a:ext cx="21368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FR" sz="1050" b="1" dirty="0">
                <a:solidFill>
                  <a:prstClr val="black"/>
                </a:solidFill>
                <a:latin typeface="Calibri"/>
              </a:rPr>
              <a:t>Décès ou transfert en réa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378387" y="3429444"/>
            <a:ext cx="10223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FR" sz="1050" dirty="0">
                <a:solidFill>
                  <a:prstClr val="black"/>
                </a:solidFill>
                <a:latin typeface="Calibri"/>
              </a:rPr>
              <a:t>Aminosides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716163" y="3762067"/>
            <a:ext cx="107939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fr-FR" sz="1050" dirty="0" err="1">
                <a:solidFill>
                  <a:prstClr val="black"/>
                </a:solidFill>
                <a:latin typeface="Calibri"/>
              </a:rPr>
              <a:t>Blactamines</a:t>
            </a:r>
            <a:r>
              <a:rPr lang="fr-FR" sz="1050" dirty="0">
                <a:solidFill>
                  <a:prstClr val="black"/>
                </a:solidFill>
                <a:latin typeface="Calibri"/>
              </a:rPr>
              <a:t> cl 3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378387" y="5649191"/>
            <a:ext cx="13228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FR" sz="1050" dirty="0" err="1">
                <a:solidFill>
                  <a:prstClr val="black"/>
                </a:solidFill>
                <a:latin typeface="Calibri"/>
              </a:rPr>
              <a:t>Fluoroquinolones</a:t>
            </a:r>
            <a:endParaRPr lang="fr-FR" sz="10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130674" y="4342740"/>
            <a:ext cx="1058727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342900"/>
            <a:r>
              <a:rPr lang="fr-FR" sz="1050" dirty="0" err="1">
                <a:solidFill>
                  <a:prstClr val="black"/>
                </a:solidFill>
                <a:latin typeface="Calibri"/>
              </a:rPr>
              <a:t>Blactamines</a:t>
            </a:r>
            <a:r>
              <a:rPr lang="fr-FR" sz="1050" dirty="0">
                <a:solidFill>
                  <a:prstClr val="black"/>
                </a:solidFill>
                <a:latin typeface="Calibri"/>
              </a:rPr>
              <a:t> cl 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B07519AA-BC8F-4ADA-BB3F-652583970AE4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42900"/>
              <a:t>17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2A76A78-0208-416F-B8F0-0943972E79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85" t="21749" r="11270" b="39024"/>
          <a:stretch/>
        </p:blipFill>
        <p:spPr>
          <a:xfrm>
            <a:off x="240385" y="221460"/>
            <a:ext cx="4858088" cy="190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692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/>
      <p:bldP spid="12" grpId="0" animBg="1"/>
      <p:bldP spid="14" grpId="0"/>
      <p:bldP spid="15" grpId="0"/>
      <p:bldP spid="16" grpId="0"/>
      <p:bldP spid="17" grpId="0" animBg="1"/>
      <p:bldP spid="18" grpId="0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>
                <a:solidFill>
                  <a:srgbClr val="5B9BD5">
                    <a:lumMod val="75000"/>
                  </a:srgbClr>
                </a:solidFill>
                <a:latin typeface="Calibri" pitchFamily="34" charset="0"/>
              </a:rPr>
              <a:t>Etapes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</p:nvPr>
        </p:nvGraphicFramePr>
        <p:xfrm>
          <a:off x="1919536" y="1268761"/>
          <a:ext cx="8640960" cy="3094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6363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</p:nvPr>
        </p:nvGraphicFramePr>
        <p:xfrm>
          <a:off x="1919536" y="1268761"/>
          <a:ext cx="8640960" cy="3094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>
                <a:latin typeface="+mn-lt"/>
              </a:rPr>
              <a:t>Un conseil : ne passez pas cette étape</a:t>
            </a:r>
            <a:endParaRPr lang="fr-FR" dirty="0">
              <a:latin typeface="+mn-lt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CC2FECA-5E5B-4641-873F-01A97BBA3BC3}"/>
              </a:ext>
            </a:extLst>
          </p:cNvPr>
          <p:cNvSpPr txBox="1">
            <a:spLocks/>
          </p:cNvSpPr>
          <p:nvPr/>
        </p:nvSpPr>
        <p:spPr>
          <a:xfrm>
            <a:off x="694792" y="3625133"/>
            <a:ext cx="11090448" cy="2828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Formez-vous!</a:t>
            </a:r>
          </a:p>
          <a:p>
            <a:pPr lvl="1"/>
            <a:r>
              <a:rPr lang="fr-FR" dirty="0"/>
              <a:t>Quelles exigences / quelles stratégies nationales?</a:t>
            </a:r>
          </a:p>
          <a:p>
            <a:pPr lvl="1"/>
            <a:r>
              <a:rPr lang="fr-FR" sz="1800" dirty="0"/>
              <a:t>Identifiez les outils, ressources disponibles localement et au niveau régional, partagez les expériences</a:t>
            </a:r>
          </a:p>
          <a:p>
            <a:r>
              <a:rPr lang="fr-FR" sz="1800" dirty="0"/>
              <a:t>Cherchez les sources d’information : sur la prescription des ATM, contrôle de l’infection, données microbiologiques</a:t>
            </a:r>
          </a:p>
          <a:p>
            <a:r>
              <a:rPr lang="fr-FR" sz="1800" dirty="0"/>
              <a:t>Allez à la rencontre des différents acteurs, essayez d’identifier leurs attentes et leurs difficultés</a:t>
            </a:r>
          </a:p>
          <a:p>
            <a:r>
              <a:rPr lang="fr-FR" sz="1800" dirty="0"/>
              <a:t>Identifiez un « champion » dans chaque service</a:t>
            </a:r>
          </a:p>
          <a:p>
            <a:r>
              <a:rPr lang="fr-FR" sz="1800" dirty="0"/>
              <a:t>Accordez-vous avec votre direction sur un plan d’action (pas sur des résultats++)</a:t>
            </a:r>
          </a:p>
          <a:p>
            <a:r>
              <a:rPr lang="fr-FR" sz="1800" dirty="0"/>
              <a:t>Construisez votre plan d’actions en fonction du contexte local+++</a:t>
            </a: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564497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2026025" y="274639"/>
            <a:ext cx="8229600" cy="478397"/>
          </a:xfrm>
        </p:spPr>
        <p:txBody>
          <a:bodyPr/>
          <a:lstStyle/>
          <a:p>
            <a:r>
              <a:rPr lang="fr-FR" sz="3200" dirty="0">
                <a:solidFill>
                  <a:schemeClr val="tx1"/>
                </a:solidFill>
              </a:rPr>
              <a:t>Lutte contre l’</a:t>
            </a:r>
            <a:r>
              <a:rPr lang="fr-FR" sz="3200" dirty="0" err="1">
                <a:solidFill>
                  <a:schemeClr val="tx1"/>
                </a:solidFill>
              </a:rPr>
              <a:t>antibiorésistance</a:t>
            </a:r>
            <a:endParaRPr lang="fr-FR" sz="3200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CFD3A7-7270-4BA1-8ACD-F98287CA95E9}" type="slidenum">
              <a:rPr lang="fr-FR">
                <a:solidFill>
                  <a:srgbClr val="333399"/>
                </a:solidFill>
              </a:rPr>
              <a:pPr>
                <a:defRPr/>
              </a:pPr>
              <a:t>2</a:t>
            </a:fld>
            <a:endParaRPr lang="fr-FR" dirty="0">
              <a:solidFill>
                <a:srgbClr val="333399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2559565" y="1146564"/>
            <a:ext cx="2877671" cy="149710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Améliorer l’utilisation des anti-infectieux</a:t>
            </a:r>
            <a:endParaRPr lang="fr-FR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6924972" y="1146564"/>
            <a:ext cx="2877671" cy="149710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Prévenir la transmission</a:t>
            </a:r>
            <a:endParaRPr lang="fr-FR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849973" y="3542475"/>
            <a:ext cx="2321341" cy="14465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fr-FR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Bon usage des antibiotiques</a:t>
            </a:r>
          </a:p>
          <a:p>
            <a:pPr algn="ctr" defTabSz="457200">
              <a:defRPr/>
            </a:pP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</a:rPr>
              <a:t>= </a:t>
            </a:r>
            <a:r>
              <a:rPr lang="fr-FR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Antimicrobial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  <a:r>
              <a:rPr lang="fr-FR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Stewardship</a:t>
            </a:r>
            <a:endParaRPr lang="fr-FR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859836" y="3542475"/>
            <a:ext cx="3007940" cy="144655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fr-FR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Prévention et contrôle de l’infection</a:t>
            </a:r>
          </a:p>
          <a:p>
            <a:pPr algn="ctr" defTabSz="457200">
              <a:defRPr/>
            </a:pP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</a:rPr>
              <a:t>= Infection </a:t>
            </a:r>
            <a:r>
              <a:rPr lang="fr-FR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Prevention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</a:rPr>
              <a:t> and  Control</a:t>
            </a:r>
          </a:p>
        </p:txBody>
      </p:sp>
      <p:sp>
        <p:nvSpPr>
          <p:cNvPr id="2" name="Flèche droite 1"/>
          <p:cNvSpPr/>
          <p:nvPr/>
        </p:nvSpPr>
        <p:spPr>
          <a:xfrm rot="5400000">
            <a:off x="3708132" y="3092647"/>
            <a:ext cx="605025" cy="18288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Flèche droite 11"/>
          <p:cNvSpPr/>
          <p:nvPr/>
        </p:nvSpPr>
        <p:spPr>
          <a:xfrm rot="5400000">
            <a:off x="8061295" y="3092648"/>
            <a:ext cx="605025" cy="18288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139671" y="5168007"/>
            <a:ext cx="3717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“</a:t>
            </a:r>
            <a:r>
              <a:rPr lang="en-US" sz="1600" i="1" dirty="0">
                <a:solidFill>
                  <a:prstClr val="black"/>
                </a:solidFill>
                <a:latin typeface="Calibri"/>
              </a:rPr>
              <a:t>A coherent set of actions which </a:t>
            </a:r>
            <a:r>
              <a:rPr lang="en-US" sz="1600" b="1" i="1" dirty="0">
                <a:solidFill>
                  <a:prstClr val="black"/>
                </a:solidFill>
                <a:latin typeface="Calibri"/>
              </a:rPr>
              <a:t>promote using antimicrobials responsibly</a:t>
            </a:r>
            <a:r>
              <a:rPr lang="en-US" sz="1600" i="1" dirty="0">
                <a:solidFill>
                  <a:prstClr val="black"/>
                </a:solidFill>
                <a:latin typeface="Calibri"/>
              </a:rPr>
              <a:t>, i.e. in ways that ensure sustainable access to effective therapy for all who need them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”</a:t>
            </a:r>
            <a:endParaRPr lang="fr-FR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68379" y="6424207"/>
            <a:ext cx="4188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i="1" dirty="0" err="1">
                <a:solidFill>
                  <a:prstClr val="black"/>
                </a:solidFill>
                <a:latin typeface="Calibri"/>
              </a:rPr>
              <a:t>Dyar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 CMI 2017, WHO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509962" y="5168007"/>
            <a:ext cx="3890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“Practical, evidence-based approach which </a:t>
            </a:r>
            <a:r>
              <a:rPr lang="en-US" sz="1600" b="1" i="1" dirty="0">
                <a:solidFill>
                  <a:srgbClr val="000000"/>
                </a:solidFill>
                <a:latin typeface="Calibri" panose="020F0502020204030204" pitchFamily="34" charset="0"/>
              </a:rPr>
              <a:t>prevents patients and health workers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 from being harmed by</a:t>
            </a:r>
            <a:r>
              <a:rPr lang="en-US" sz="16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avoidable infection 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and as a result of </a:t>
            </a:r>
            <a:r>
              <a:rPr lang="en-US" sz="1600" b="1" i="1" dirty="0">
                <a:solidFill>
                  <a:srgbClr val="000000"/>
                </a:solidFill>
                <a:latin typeface="Calibri" panose="020F0502020204030204" pitchFamily="34" charset="0"/>
              </a:rPr>
              <a:t>antimicrobial resistance”</a:t>
            </a:r>
            <a:endParaRPr lang="fr-FR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432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>
                <a:latin typeface="+mn-lt"/>
              </a:rPr>
              <a:t>Core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elements</a:t>
            </a:r>
            <a:r>
              <a:rPr lang="fr-FR" dirty="0">
                <a:latin typeface="+mn-lt"/>
              </a:rPr>
              <a:t> and checklist items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5249732"/>
            <a:ext cx="8229600" cy="1399390"/>
          </a:xfrm>
        </p:spPr>
        <p:txBody>
          <a:bodyPr/>
          <a:lstStyle/>
          <a:p>
            <a:r>
              <a:rPr lang="fr-FR" dirty="0"/>
              <a:t>Group of 15 international experts</a:t>
            </a:r>
          </a:p>
          <a:p>
            <a:r>
              <a:rPr lang="fr-FR" dirty="0"/>
              <a:t>Set of </a:t>
            </a:r>
            <a:r>
              <a:rPr lang="fr-FR" dirty="0" err="1"/>
              <a:t>globally</a:t>
            </a:r>
            <a:r>
              <a:rPr lang="fr-FR" dirty="0"/>
              <a:t> applicable essential </a:t>
            </a:r>
            <a:r>
              <a:rPr lang="fr-FR" dirty="0" err="1"/>
              <a:t>core</a:t>
            </a:r>
            <a:r>
              <a:rPr lang="fr-FR" dirty="0"/>
              <a:t> </a:t>
            </a:r>
            <a:r>
              <a:rPr lang="fr-FR" dirty="0" err="1"/>
              <a:t>elements</a:t>
            </a:r>
            <a:r>
              <a:rPr lang="fr-FR" dirty="0"/>
              <a:t> and checklist items for </a:t>
            </a:r>
            <a:r>
              <a:rPr lang="fr-FR" dirty="0" err="1"/>
              <a:t>hospital</a:t>
            </a:r>
            <a:r>
              <a:rPr lang="fr-FR" dirty="0"/>
              <a:t> AMS programmes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73DF983-44B4-5645-B153-ECF0B1D15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1412776"/>
            <a:ext cx="8039100" cy="339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8989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Outils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400" dirty="0">
                <a:ea typeface="+mj-ea"/>
                <a:cs typeface="+mj-cs"/>
              </a:rPr>
              <a:t>ECDC : </a:t>
            </a:r>
            <a:r>
              <a:rPr lang="fr-FR" u="sng" dirty="0">
                <a:hlinkClick r:id="rId2"/>
              </a:rPr>
              <a:t>http://ecdc.europa.eu/en/healthtopics/Healthcare-associated_infections/guidance-infection-prevention-control/Pages/guidance-antimicrobial-stewardship.aspx</a:t>
            </a:r>
            <a:endParaRPr lang="fr-FR" dirty="0"/>
          </a:p>
          <a:p>
            <a:endParaRPr lang="fr-FR" dirty="0"/>
          </a:p>
          <a:p>
            <a:r>
              <a:rPr lang="fr-FR" sz="2400" dirty="0">
                <a:ea typeface="+mj-ea"/>
                <a:cs typeface="+mj-cs"/>
              </a:rPr>
              <a:t>REACT :</a:t>
            </a:r>
            <a:r>
              <a:rPr lang="fr-FR" sz="4000" dirty="0">
                <a:ea typeface="+mj-ea"/>
                <a:cs typeface="+mj-cs"/>
              </a:rPr>
              <a:t> </a:t>
            </a:r>
            <a:r>
              <a:rPr lang="fr-FR" u="sng" dirty="0">
                <a:hlinkClick r:id="rId3"/>
              </a:rPr>
              <a:t>https://www.reactgroup.org/toolbox/about-the-toolbox/how-to-use-the-toolbox/</a:t>
            </a:r>
            <a:endParaRPr lang="fr-FR" dirty="0"/>
          </a:p>
          <a:p>
            <a:endParaRPr lang="fr-FR" dirty="0"/>
          </a:p>
          <a:p>
            <a:r>
              <a:rPr lang="fr-FR" sz="2400" dirty="0">
                <a:ea typeface="+mj-ea"/>
                <a:cs typeface="+mj-cs"/>
              </a:rPr>
              <a:t>BSAC : </a:t>
            </a:r>
            <a:r>
              <a:rPr lang="fr-FR" u="sng" dirty="0">
                <a:hlinkClick r:id="rId4"/>
              </a:rPr>
              <a:t>http://www.bsac-arc.com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sz="2400" dirty="0">
                <a:ea typeface="+mj-ea"/>
                <a:cs typeface="+mj-cs"/>
              </a:rPr>
              <a:t>SPILF :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dirty="0">
                <a:hlinkClick r:id="rId5"/>
              </a:rPr>
              <a:t>https://www.infectiologie.com/fr/bon-usage-atb.html</a:t>
            </a:r>
            <a:endParaRPr lang="fr-FR" dirty="0"/>
          </a:p>
          <a:p>
            <a:endParaRPr lang="fr-FR" dirty="0"/>
          </a:p>
          <a:p>
            <a:r>
              <a:rPr lang="fr-FR" sz="2400" dirty="0">
                <a:ea typeface="+mj-ea"/>
                <a:cs typeface="+mj-cs"/>
              </a:rPr>
              <a:t>French Ministry of </a:t>
            </a:r>
            <a:r>
              <a:rPr lang="fr-FR" sz="2400" dirty="0" err="1">
                <a:ea typeface="+mj-ea"/>
                <a:cs typeface="+mj-cs"/>
              </a:rPr>
              <a:t>Health</a:t>
            </a:r>
            <a:r>
              <a:rPr lang="fr-FR" sz="2400" dirty="0">
                <a:ea typeface="+mj-ea"/>
                <a:cs typeface="+mj-cs"/>
              </a:rPr>
              <a:t> : </a:t>
            </a:r>
            <a:r>
              <a:rPr lang="fr-FR" dirty="0">
                <a:hlinkClick r:id="rId6"/>
              </a:rPr>
              <a:t>https://solidarites-sante.gouv.fr/prevention-en-sante/les-antibiotiques-des-medicaments-essentiels-a-preserver/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6749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</p:nvPr>
        </p:nvGraphicFramePr>
        <p:xfrm>
          <a:off x="1919536" y="1268761"/>
          <a:ext cx="8640960" cy="3094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E92B5D5-DFFA-4B40-9177-792651D26FFD}"/>
              </a:ext>
            </a:extLst>
          </p:cNvPr>
          <p:cNvSpPr txBox="1">
            <a:spLocks/>
          </p:cNvSpPr>
          <p:nvPr/>
        </p:nvSpPr>
        <p:spPr>
          <a:xfrm>
            <a:off x="839416" y="3543178"/>
            <a:ext cx="10972800" cy="3008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Ne soyez pas trop ambitieux au début</a:t>
            </a:r>
          </a:p>
          <a:p>
            <a:r>
              <a:rPr lang="fr-FR" sz="1800" dirty="0"/>
              <a:t>Appuyez-vous sur les techniques d’amélioration de la qualité, les théories de changement du comportement</a:t>
            </a:r>
          </a:p>
          <a:p>
            <a:r>
              <a:rPr lang="fr-FR" sz="1800" dirty="0"/>
              <a:t>Commencez avec les personnes les plus enthousiastes (« champions »)</a:t>
            </a:r>
          </a:p>
          <a:p>
            <a:r>
              <a:rPr lang="fr-FR" sz="1800" dirty="0"/>
              <a:t>Créez la demande en aidant les cliniciens dans les situations complexes, ce qui aidera à faire accepter des mesures plus restrictives </a:t>
            </a:r>
            <a:r>
              <a:rPr lang="fr-FR" sz="1800" dirty="0">
                <a:solidFill>
                  <a:srgbClr val="FF0000"/>
                </a:solidFill>
              </a:rPr>
              <a:t>en EVITANT de vous laisser submerger par les avis individuels</a:t>
            </a:r>
          </a:p>
          <a:p>
            <a:r>
              <a:rPr lang="fr-FR" sz="1800" dirty="0"/>
              <a:t>Valorisez votre valeur ajoutée pour les cliniciens : simplifiez-leur la vie, insistez sur votre plus-value clinique</a:t>
            </a:r>
          </a:p>
          <a:p>
            <a:r>
              <a:rPr lang="fr-FR" sz="1800" dirty="0"/>
              <a:t>Travaillez en équipe avec les pharmaciens, les microbiologistes</a:t>
            </a:r>
          </a:p>
          <a:p>
            <a:r>
              <a:rPr lang="fr-FR" sz="1800" dirty="0"/>
              <a:t>Prévoyez du temps pour la mise en place et du temps pour faire le bilan de vos actions</a:t>
            </a:r>
          </a:p>
          <a:p>
            <a:r>
              <a:rPr lang="fr-FR" sz="1800" dirty="0"/>
              <a:t>Soyez patients et persévérants…</a:t>
            </a:r>
          </a:p>
        </p:txBody>
      </p:sp>
    </p:spTree>
    <p:extLst>
      <p:ext uri="{BB962C8B-B14F-4D97-AF65-F5344CB8AC3E}">
        <p14:creationId xmlns:p14="http://schemas.microsoft.com/office/powerpoint/2010/main" val="4267155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2D753B-4876-E144-968D-9AB7D3AD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F526129-0352-4D88-9583-2F6AFE50DD6A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23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3F1B371-1863-3F41-AD8A-167A89602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" b="11552"/>
          <a:stretch/>
        </p:blipFill>
        <p:spPr>
          <a:xfrm>
            <a:off x="2505091" y="2476740"/>
            <a:ext cx="7181818" cy="2932661"/>
          </a:xfrm>
          <a:prstGeom prst="rect">
            <a:avLst/>
          </a:prstGeom>
        </p:spPr>
      </p:pic>
      <p:sp>
        <p:nvSpPr>
          <p:cNvPr id="6" name="ZoneTexte 6">
            <a:extLst>
              <a:ext uri="{FF2B5EF4-FFF2-40B4-BE49-F238E27FC236}">
                <a16:creationId xmlns:a16="http://schemas.microsoft.com/office/drawing/2014/main" id="{CC474593-AC28-AD4F-9ADD-BDF28E5B1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511" y="6138087"/>
            <a:ext cx="4714752" cy="30008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/>
            <a:r>
              <a:rPr lang="fr-FR" sz="1350" i="1" dirty="0" err="1">
                <a:solidFill>
                  <a:prstClr val="black"/>
                </a:solidFill>
              </a:rPr>
              <a:t>Pulcini</a:t>
            </a:r>
            <a:r>
              <a:rPr lang="fr-FR" sz="1350" i="1" dirty="0">
                <a:solidFill>
                  <a:prstClr val="black"/>
                </a:solidFill>
              </a:rPr>
              <a:t> et al., </a:t>
            </a:r>
            <a:r>
              <a:rPr lang="fr-FR" sz="1350" i="1" dirty="0" err="1">
                <a:solidFill>
                  <a:prstClr val="black"/>
                </a:solidFill>
              </a:rPr>
              <a:t>Disease</a:t>
            </a:r>
            <a:r>
              <a:rPr lang="fr-FR" sz="1350" i="1" dirty="0">
                <a:solidFill>
                  <a:prstClr val="black"/>
                </a:solidFill>
              </a:rPr>
              <a:t> Management </a:t>
            </a:r>
            <a:r>
              <a:rPr lang="fr-FR" sz="1350" i="1" dirty="0" err="1">
                <a:solidFill>
                  <a:prstClr val="black"/>
                </a:solidFill>
              </a:rPr>
              <a:t>Health</a:t>
            </a:r>
            <a:r>
              <a:rPr lang="fr-FR" sz="1350" i="1" dirty="0">
                <a:solidFill>
                  <a:prstClr val="black"/>
                </a:solidFill>
              </a:rPr>
              <a:t> </a:t>
            </a:r>
            <a:r>
              <a:rPr lang="fr-FR" sz="1350" i="1" dirty="0" err="1">
                <a:solidFill>
                  <a:prstClr val="black"/>
                </a:solidFill>
              </a:rPr>
              <a:t>Outcomes</a:t>
            </a:r>
            <a:r>
              <a:rPr lang="fr-FR" sz="1350" i="1" dirty="0">
                <a:solidFill>
                  <a:prstClr val="black"/>
                </a:solidFill>
              </a:rPr>
              <a:t> 2007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9260" r="8489"/>
          <a:stretch/>
        </p:blipFill>
        <p:spPr>
          <a:xfrm>
            <a:off x="2679492" y="689090"/>
            <a:ext cx="975374" cy="142007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607" y="503746"/>
            <a:ext cx="1202514" cy="160541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22" y="860504"/>
            <a:ext cx="1268376" cy="126837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18" y="860504"/>
            <a:ext cx="1248660" cy="12486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4" r="7470"/>
          <a:stretch/>
        </p:blipFill>
        <p:spPr>
          <a:xfrm>
            <a:off x="3903022" y="860504"/>
            <a:ext cx="1490278" cy="1248660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4213230" y="3505876"/>
            <a:ext cx="1091487" cy="6698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5656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1981200" y="2058033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6129-0352-4D88-9583-2F6AFE50DD6A}" type="slidenum"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31309" y="2723644"/>
            <a:ext cx="2760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Dosages, interactions, switch IV-oral,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molécules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sous prescription nominative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782683" y="2050538"/>
            <a:ext cx="4255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Consultations au lit du patient,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partage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de la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responsabilité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de la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décision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médicale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, importance de la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crédibilité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et des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capacités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de communication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auprès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des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prescripteurs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879391" y="5309796"/>
            <a:ext cx="2476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Guident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la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réalisation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des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examens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microbiologiques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et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leur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interprétation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812851" y="5309797"/>
            <a:ext cx="2246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Leaders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d’opinion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locaux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des services fortement prescripteurs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re 1"/>
          <p:cNvSpPr>
            <a:spLocks noGrp="1"/>
          </p:cNvSpPr>
          <p:nvPr/>
        </p:nvSpPr>
        <p:spPr>
          <a:xfrm>
            <a:off x="609600" y="447660"/>
            <a:ext cx="5781200" cy="34561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j-ea"/>
              </a:rPr>
              <a:t>Equipe multidisciplinaire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287AB21-00B3-3746-8FCE-1623A6B31D14}"/>
              </a:ext>
            </a:extLst>
          </p:cNvPr>
          <p:cNvSpPr txBox="1">
            <a:spLocks/>
          </p:cNvSpPr>
          <p:nvPr/>
        </p:nvSpPr>
        <p:spPr>
          <a:xfrm>
            <a:off x="609600" y="1134228"/>
            <a:ext cx="5161623" cy="987522"/>
          </a:xfrm>
          <a:prstGeom prst="rect">
            <a:avLst/>
          </a:prstGeom>
          <a:solidFill>
            <a:srgbClr val="95B3D7">
              <a:alpha val="49020"/>
            </a:srgbClr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 officiel de la Direction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Travail d’équipe (crédibilité, traçabilité)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Prise en charge globale (diagnostic, traitement,  prévention)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093944" y="4693420"/>
            <a:ext cx="196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Microbiologistes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306466" y="4706902"/>
            <a:ext cx="1555943" cy="4001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Cliniciens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234451" y="3346593"/>
            <a:ext cx="1699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Infectiologues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356080" y="3349069"/>
            <a:ext cx="1699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Pharmaciens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0F2ED14-4C4C-4E56-9F6B-A7FDDE687684}"/>
              </a:ext>
            </a:extLst>
          </p:cNvPr>
          <p:cNvSpPr txBox="1"/>
          <p:nvPr/>
        </p:nvSpPr>
        <p:spPr>
          <a:xfrm>
            <a:off x="6816080" y="447660"/>
            <a:ext cx="5375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Composition flexible</a:t>
            </a:r>
          </a:p>
          <a:p>
            <a:r>
              <a:rPr lang="fr-FR" dirty="0"/>
              <a:t>Intégrer IDE</a:t>
            </a:r>
          </a:p>
          <a:p>
            <a:r>
              <a:rPr lang="fr-FR" dirty="0"/>
              <a:t>Travaillez en équipe avec EOH = équipe de gestion du risque infectieux (diagnostic, traitement, prévention)</a:t>
            </a:r>
          </a:p>
        </p:txBody>
      </p:sp>
    </p:spTree>
    <p:extLst>
      <p:ext uri="{BB962C8B-B14F-4D97-AF65-F5344CB8AC3E}">
        <p14:creationId xmlns:p14="http://schemas.microsoft.com/office/powerpoint/2010/main" val="340078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6129-0352-4D88-9583-2F6AFE50DD6A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7" name="Espace réservé du contenu 5"/>
          <p:cNvGraphicFramePr>
            <a:graphicFrameLocks/>
          </p:cNvGraphicFramePr>
          <p:nvPr/>
        </p:nvGraphicFramePr>
        <p:xfrm>
          <a:off x="1919536" y="1268761"/>
          <a:ext cx="8640960" cy="3094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FB62C84-5A2B-6E41-9811-8360EFC7A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261" y="3501305"/>
            <a:ext cx="6028928" cy="2736007"/>
          </a:xfrm>
        </p:spPr>
        <p:txBody>
          <a:bodyPr>
            <a:normAutofit/>
          </a:bodyPr>
          <a:lstStyle/>
          <a:p>
            <a:r>
              <a:rPr lang="fr-FR" sz="1800" dirty="0"/>
              <a:t>Que mesurer?</a:t>
            </a:r>
          </a:p>
          <a:p>
            <a:pPr lvl="1"/>
            <a:r>
              <a:rPr lang="fr-FR" sz="1400" dirty="0"/>
              <a:t>Structure</a:t>
            </a:r>
          </a:p>
          <a:p>
            <a:pPr lvl="1"/>
            <a:r>
              <a:rPr lang="fr-FR" sz="1400" dirty="0"/>
              <a:t>Process</a:t>
            </a:r>
          </a:p>
          <a:p>
            <a:pPr lvl="1"/>
            <a:r>
              <a:rPr lang="fr-FR" sz="1400" dirty="0"/>
              <a:t>Résultats</a:t>
            </a:r>
          </a:p>
          <a:p>
            <a:endParaRPr lang="fr-FR" sz="1800" dirty="0"/>
          </a:p>
          <a:p>
            <a:r>
              <a:rPr lang="fr-FR" sz="1800" dirty="0"/>
              <a:t>Comment? Système d’information++</a:t>
            </a:r>
          </a:p>
          <a:p>
            <a:r>
              <a:rPr lang="fr-FR" sz="1800" dirty="0"/>
              <a:t>A qui rendre les résultats? Prescripteurs, COMAI, Direction</a:t>
            </a:r>
            <a:endParaRPr lang="fr-FR" sz="1800" i="1" dirty="0"/>
          </a:p>
          <a:p>
            <a:r>
              <a:rPr lang="fr-FR" sz="1800" dirty="0"/>
              <a:t>Modifiez votre stratégie en fonction de votre analyse</a:t>
            </a:r>
          </a:p>
        </p:txBody>
      </p:sp>
    </p:spTree>
    <p:extLst>
      <p:ext uri="{BB962C8B-B14F-4D97-AF65-F5344CB8AC3E}">
        <p14:creationId xmlns:p14="http://schemas.microsoft.com/office/powerpoint/2010/main" val="1675687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9356" y="760577"/>
            <a:ext cx="11593288" cy="5336846"/>
          </a:xfrm>
        </p:spPr>
        <p:txBody>
          <a:bodyPr wrap="square">
            <a:spAutoFit/>
          </a:bodyPr>
          <a:lstStyle/>
          <a:p>
            <a:r>
              <a:rPr lang="fr-FR" sz="1800" dirty="0"/>
              <a:t>Données nombreuses et concordantes en faveur d’une efficacité des programmes de bon usage sur l’impact clinique, la qualité des prescriptions</a:t>
            </a:r>
          </a:p>
          <a:p>
            <a:endParaRPr lang="fr-FR" sz="1800" dirty="0"/>
          </a:p>
          <a:p>
            <a:r>
              <a:rPr lang="fr-FR" sz="1800" dirty="0"/>
              <a:t>Mais </a:t>
            </a:r>
            <a:r>
              <a:rPr lang="fr-FR" sz="1800" b="1" dirty="0"/>
              <a:t>impact variable </a:t>
            </a:r>
            <a:r>
              <a:rPr lang="fr-FR" sz="1800" dirty="0"/>
              <a:t>et problématiques pratiques, logistiques, financières</a:t>
            </a:r>
          </a:p>
          <a:p>
            <a:pPr lvl="1"/>
            <a:r>
              <a:rPr lang="fr-FR" sz="1400" dirty="0"/>
              <a:t>Stratégies « classiques » coûteuses, maintien de l’efficacité sur le long terme ?</a:t>
            </a:r>
          </a:p>
          <a:p>
            <a:pPr lvl="1"/>
            <a:r>
              <a:rPr lang="fr-FR" sz="1600" dirty="0"/>
              <a:t>Probablement pas transposable partout: quid des pays à ressources limitées?</a:t>
            </a:r>
          </a:p>
          <a:p>
            <a:pPr marL="457200" lvl="1" indent="0">
              <a:buNone/>
            </a:pPr>
            <a:endParaRPr lang="fr-FR" sz="1000" dirty="0"/>
          </a:p>
          <a:p>
            <a:r>
              <a:rPr lang="fr-FR" sz="1600" dirty="0"/>
              <a:t>Stratégies les plus efficaces:</a:t>
            </a:r>
          </a:p>
          <a:p>
            <a:pPr lvl="1"/>
            <a:r>
              <a:rPr lang="fr-FR" sz="1400" dirty="0"/>
              <a:t>Approches pédagogiques : Objectif = autonomiser les prescripteurs</a:t>
            </a:r>
          </a:p>
          <a:p>
            <a:pPr lvl="1"/>
            <a:r>
              <a:rPr lang="fr-FR" sz="1400" dirty="0"/>
              <a:t>Programmes multifacettes</a:t>
            </a:r>
          </a:p>
          <a:p>
            <a:pPr lvl="1"/>
            <a:r>
              <a:rPr lang="fr-FR" sz="1400" dirty="0"/>
              <a:t>Sciences de l’implémentation, stratégies de changement de comportement</a:t>
            </a:r>
          </a:p>
          <a:p>
            <a:pPr lvl="1"/>
            <a:endParaRPr lang="fr-FR" sz="1400" dirty="0"/>
          </a:p>
          <a:p>
            <a:pPr marL="0" indent="0">
              <a:buNone/>
            </a:pPr>
            <a:r>
              <a:rPr lang="fr-FR" sz="1600" dirty="0"/>
              <a:t>Quelques conseils de base</a:t>
            </a:r>
          </a:p>
          <a:p>
            <a:r>
              <a:rPr lang="fr-FR" sz="1600" dirty="0"/>
              <a:t>Parler d’une seule voix avec votre équipe</a:t>
            </a:r>
          </a:p>
          <a:p>
            <a:r>
              <a:rPr lang="fr-FR" sz="1600" dirty="0"/>
              <a:t>Travailler en équipe avec les autres spécialistes, notamment microbiologistes, pharmaciens</a:t>
            </a:r>
          </a:p>
          <a:p>
            <a:r>
              <a:rPr lang="fr-FR" sz="1600" dirty="0"/>
              <a:t>Identifiez les cliniciens leaders de chaque unité, mettre en place des référentiels communs, quitte à faire des concessions</a:t>
            </a:r>
          </a:p>
          <a:p>
            <a:r>
              <a:rPr lang="fr-FR" sz="1600" dirty="0"/>
              <a:t>Accepter qu’il faut du temps pour que les cliniciens aient confiance, nécessité de se refaire connaître à chaque changement d’équipe</a:t>
            </a:r>
          </a:p>
          <a:p>
            <a:pPr marL="0" lvl="1" indent="0">
              <a:buNone/>
            </a:pPr>
            <a:endParaRPr lang="fr-FR" sz="1000" dirty="0"/>
          </a:p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519AA-BC8F-4ADA-BB3F-652583970A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86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3392" y="731521"/>
            <a:ext cx="11233248" cy="5445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/>
              <a:t>Un point clef: </a:t>
            </a:r>
          </a:p>
          <a:p>
            <a:pPr marL="0" indent="0">
              <a:buNone/>
            </a:pPr>
            <a:r>
              <a:rPr lang="fr-FR" sz="2400" b="1" dirty="0"/>
              <a:t>Bon usage des antibiotiques ≠ conseil individuel en infectiologie</a:t>
            </a:r>
          </a:p>
          <a:p>
            <a:pPr lvl="1"/>
            <a:r>
              <a:rPr lang="fr-FR" sz="1800" dirty="0"/>
              <a:t>Ne pas se laisser déborder par les demandes d’avis</a:t>
            </a:r>
          </a:p>
          <a:p>
            <a:pPr lvl="1"/>
            <a:r>
              <a:rPr lang="fr-FR" sz="1800" dirty="0"/>
              <a:t>Approche collective++ : nécessite de dédier du temps au programme de bon usage</a:t>
            </a:r>
          </a:p>
          <a:p>
            <a:pPr lvl="1"/>
            <a:r>
              <a:rPr lang="fr-FR" sz="1800" dirty="0">
                <a:sym typeface="Wingdings" panose="05000000000000000000" pitchFamily="2" charset="2"/>
              </a:rPr>
              <a:t> formation++</a:t>
            </a:r>
            <a:endParaRPr lang="fr-FR" sz="1800" dirty="0"/>
          </a:p>
          <a:p>
            <a:pPr marL="457200" lvl="1" indent="0">
              <a:buNone/>
            </a:pPr>
            <a:endParaRPr lang="fr-FR" sz="1800" dirty="0"/>
          </a:p>
          <a:p>
            <a:pPr marL="457200" lvl="1" indent="0">
              <a:buNone/>
            </a:pPr>
            <a:endParaRPr lang="fr-FR" sz="1800" dirty="0"/>
          </a:p>
          <a:p>
            <a:pPr marL="457200" lvl="1" indent="0">
              <a:buNone/>
            </a:pPr>
            <a:endParaRPr lang="fr-FR" sz="1800" dirty="0"/>
          </a:p>
          <a:p>
            <a:pPr marL="0" lvl="1" indent="0">
              <a:buNone/>
            </a:pPr>
            <a:r>
              <a:rPr lang="fr-FR" sz="1800" dirty="0"/>
              <a:t>Si vous êtes intéressés</a:t>
            </a:r>
          </a:p>
          <a:p>
            <a:pPr marL="0" lvl="1" indent="0">
              <a:buNone/>
            </a:pPr>
            <a:r>
              <a:rPr lang="fr-FR" sz="1800" dirty="0"/>
              <a:t>Groupe Bon Usage de la SPILF</a:t>
            </a:r>
          </a:p>
          <a:p>
            <a:pPr marL="0" lvl="1" indent="0">
              <a:buNone/>
            </a:pPr>
            <a:r>
              <a:rPr lang="fr-FR" sz="1800" dirty="0">
                <a:hlinkClick r:id="rId2"/>
              </a:rPr>
              <a:t>https://www.infectiologie.com/fr/bon-usage-atb.html</a:t>
            </a:r>
            <a:r>
              <a:rPr lang="fr-FR" sz="1800" dirty="0"/>
              <a:t> </a:t>
            </a:r>
          </a:p>
          <a:p>
            <a:pPr marL="285750" lvl="1"/>
            <a:r>
              <a:rPr lang="fr-FR" sz="1800" dirty="0"/>
              <a:t>Journée des Référents en Antibiothérapie : juin 2023</a:t>
            </a:r>
          </a:p>
          <a:p>
            <a:pPr marL="285750" lvl="1"/>
            <a:r>
              <a:rPr lang="fr-FR" sz="1800" dirty="0"/>
              <a:t>Bourse B. Garo : 1</a:t>
            </a:r>
            <a:r>
              <a:rPr lang="fr-FR" sz="1800" baseline="30000" dirty="0"/>
              <a:t>er</a:t>
            </a:r>
            <a:r>
              <a:rPr lang="fr-FR" sz="1800" dirty="0"/>
              <a:t> TM 2023</a:t>
            </a:r>
          </a:p>
          <a:p>
            <a:pPr marL="0" lvl="1" indent="0">
              <a:buNone/>
            </a:pPr>
            <a:endParaRPr lang="fr-FR" sz="1800" dirty="0"/>
          </a:p>
          <a:p>
            <a:pPr lvl="1"/>
            <a:endParaRPr lang="fr-FR" sz="1800" dirty="0"/>
          </a:p>
          <a:p>
            <a:pPr lvl="1"/>
            <a:endParaRPr lang="fr-FR" sz="1800" dirty="0"/>
          </a:p>
          <a:p>
            <a:pPr lvl="1"/>
            <a:endParaRPr lang="fr-FR" sz="1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3437001"/>
            <a:ext cx="914400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68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6447" y="479766"/>
            <a:ext cx="5202455" cy="1143000"/>
          </a:xfrm>
        </p:spPr>
        <p:txBody>
          <a:bodyPr>
            <a:noAutofit/>
          </a:bodyPr>
          <a:lstStyle/>
          <a:p>
            <a:pPr algn="l"/>
            <a:r>
              <a:rPr lang="fr-FR" sz="3200" b="1" dirty="0" err="1">
                <a:solidFill>
                  <a:srgbClr val="5B9BD5">
                    <a:lumMod val="75000"/>
                  </a:srgbClr>
                </a:solidFill>
                <a:latin typeface="Calibri" pitchFamily="34" charset="0"/>
              </a:rPr>
              <a:t>Antimicrobial</a:t>
            </a:r>
            <a:r>
              <a:rPr lang="fr-FR" sz="3200" b="1" dirty="0">
                <a:solidFill>
                  <a:srgbClr val="5B9BD5">
                    <a:lumMod val="75000"/>
                  </a:srgbClr>
                </a:solidFill>
                <a:latin typeface="Calibri" pitchFamily="34" charset="0"/>
              </a:rPr>
              <a:t> </a:t>
            </a:r>
            <a:r>
              <a:rPr lang="fr-FR" sz="3200" b="1" dirty="0" err="1">
                <a:solidFill>
                  <a:srgbClr val="5B9BD5">
                    <a:lumMod val="75000"/>
                  </a:srgbClr>
                </a:solidFill>
                <a:latin typeface="Calibri" pitchFamily="34" charset="0"/>
              </a:rPr>
              <a:t>stewardship</a:t>
            </a:r>
            <a:r>
              <a:rPr lang="fr-FR" sz="3200" b="1" dirty="0">
                <a:solidFill>
                  <a:srgbClr val="5B9BD5">
                    <a:lumMod val="75000"/>
                  </a:srgbClr>
                </a:solidFill>
                <a:latin typeface="Calibri" pitchFamily="34" charset="0"/>
              </a:rPr>
              <a:t>/</a:t>
            </a:r>
            <a:br>
              <a:rPr lang="fr-FR" sz="3200" b="1" dirty="0">
                <a:solidFill>
                  <a:srgbClr val="5B9BD5">
                    <a:lumMod val="75000"/>
                  </a:srgbClr>
                </a:solidFill>
                <a:latin typeface="Calibri" pitchFamily="34" charset="0"/>
              </a:rPr>
            </a:br>
            <a:r>
              <a:rPr lang="fr-FR" sz="3200" b="1" dirty="0">
                <a:solidFill>
                  <a:srgbClr val="5B9BD5">
                    <a:lumMod val="75000"/>
                  </a:srgbClr>
                </a:solidFill>
                <a:latin typeface="Calibri" pitchFamily="34" charset="0"/>
              </a:rPr>
              <a:t>Bon usage des antibiotiques</a:t>
            </a:r>
            <a:br>
              <a:rPr lang="fr-FR" sz="3200" b="1" dirty="0">
                <a:solidFill>
                  <a:srgbClr val="5B9BD5">
                    <a:lumMod val="75000"/>
                  </a:srgbClr>
                </a:solidFill>
                <a:latin typeface="Calibri" pitchFamily="34" charset="0"/>
              </a:rPr>
            </a:br>
            <a:r>
              <a:rPr lang="fr-FR" sz="3200" b="1" dirty="0">
                <a:solidFill>
                  <a:srgbClr val="5B9BD5">
                    <a:lumMod val="75000"/>
                  </a:srgbClr>
                </a:solidFill>
                <a:latin typeface="Calibri" pitchFamily="34" charset="0"/>
              </a:rPr>
              <a:t>De quoi parle-t-on?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45108" y="2016596"/>
            <a:ext cx="4190357" cy="6765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dirty="0"/>
              <a:t>Première mention dans </a:t>
            </a:r>
            <a:r>
              <a:rPr lang="fr-FR" sz="1800" dirty="0" err="1"/>
              <a:t>Pubmed</a:t>
            </a:r>
            <a:r>
              <a:rPr lang="fr-FR" sz="1800" dirty="0"/>
              <a:t> en 1996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26129-0352-4D88-9583-2F6AFE50DD6A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645762" y="5798145"/>
            <a:ext cx="2804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prstClr val="black"/>
                </a:solidFill>
                <a:latin typeface="Calibri"/>
              </a:rPr>
              <a:t>Cambridge Dictionary</a:t>
            </a:r>
          </a:p>
          <a:p>
            <a:pPr>
              <a:defRPr/>
            </a:pPr>
            <a:r>
              <a:rPr lang="en-US" i="1" dirty="0" err="1">
                <a:solidFill>
                  <a:prstClr val="black"/>
                </a:solidFill>
                <a:latin typeface="Calibri"/>
              </a:rPr>
              <a:t>Dyar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 CMI 2017</a:t>
            </a:r>
          </a:p>
          <a:p>
            <a:pPr>
              <a:defRPr/>
            </a:pPr>
            <a:r>
              <a:rPr lang="en-US" i="1" dirty="0">
                <a:solidFill>
                  <a:prstClr val="black"/>
                </a:solidFill>
                <a:latin typeface="Calibri"/>
              </a:rPr>
              <a:t>McGowan New </a:t>
            </a:r>
            <a:r>
              <a:rPr lang="en-US" i="1" dirty="0" err="1">
                <a:solidFill>
                  <a:prstClr val="black"/>
                </a:solidFill>
                <a:latin typeface="Calibri"/>
              </a:rPr>
              <a:t>Horiz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 1996</a:t>
            </a:r>
            <a:endParaRPr lang="fr-FR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50141" y="2949495"/>
            <a:ext cx="7878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“</a:t>
            </a:r>
            <a:r>
              <a:rPr lang="en-US" sz="2000" i="1" dirty="0">
                <a:solidFill>
                  <a:prstClr val="black"/>
                </a:solidFill>
                <a:latin typeface="Calibri"/>
              </a:rPr>
              <a:t>Antimicrobial stewardship is a </a:t>
            </a:r>
            <a:r>
              <a:rPr lang="en-US" sz="2000" b="1" i="1" dirty="0">
                <a:solidFill>
                  <a:prstClr val="black"/>
                </a:solidFill>
                <a:latin typeface="Calibri"/>
              </a:rPr>
              <a:t>coherent set of actions which promote using antimicrobials responsibly</a:t>
            </a:r>
            <a:r>
              <a:rPr lang="en-US" sz="2000" i="1" dirty="0">
                <a:solidFill>
                  <a:prstClr val="black"/>
                </a:solidFill>
                <a:latin typeface="Calibri"/>
              </a:rPr>
              <a:t>, i.e. in ways that ensure sustainable access to effective therapy for all who need them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”</a:t>
            </a:r>
            <a:endParaRPr lang="fr-FR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74638"/>
            <a:ext cx="968188" cy="121023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048901" y="1658471"/>
            <a:ext cx="3484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400" i="1" dirty="0">
                <a:solidFill>
                  <a:prstClr val="black"/>
                </a:solidFill>
                <a:latin typeface="Calibri"/>
              </a:rPr>
              <a:t>A person whose job is to </a:t>
            </a:r>
            <a:r>
              <a:rPr lang="en-US" sz="1400" b="1" i="1" dirty="0">
                <a:solidFill>
                  <a:srgbClr val="FF0000"/>
                </a:solidFill>
                <a:latin typeface="Calibri"/>
              </a:rPr>
              <a:t>organize</a:t>
            </a:r>
            <a:r>
              <a:rPr lang="en-US" sz="1400" i="1" dirty="0">
                <a:solidFill>
                  <a:prstClr val="black"/>
                </a:solidFill>
                <a:latin typeface="Calibri"/>
              </a:rPr>
              <a:t> a particular event, or to provide services to particular people, or to </a:t>
            </a:r>
            <a:r>
              <a:rPr lang="en-US" sz="1400" b="1" i="1" dirty="0">
                <a:solidFill>
                  <a:srgbClr val="FF0000"/>
                </a:solidFill>
                <a:latin typeface="Calibri"/>
              </a:rPr>
              <a:t>take care of </a:t>
            </a:r>
            <a:r>
              <a:rPr lang="en-US" sz="1400" i="1" dirty="0">
                <a:solidFill>
                  <a:prstClr val="black"/>
                </a:solidFill>
                <a:latin typeface="Calibri"/>
              </a:rPr>
              <a:t>particular place</a:t>
            </a:r>
            <a:endParaRPr lang="fr-FR" sz="105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50142" y="4372830"/>
            <a:ext cx="7609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fr-FR" sz="2400" b="1" dirty="0">
                <a:solidFill>
                  <a:srgbClr val="FF0000"/>
                </a:solidFill>
                <a:latin typeface="Calibri"/>
              </a:rPr>
              <a:t>Avis individuels en infectiologie ≠ </a:t>
            </a:r>
            <a:r>
              <a:rPr lang="fr-FR" sz="2400" b="1" dirty="0" err="1">
                <a:solidFill>
                  <a:srgbClr val="FF0000"/>
                </a:solidFill>
                <a:latin typeface="Calibri"/>
              </a:rPr>
              <a:t>Antimicrobial</a:t>
            </a:r>
            <a:r>
              <a:rPr lang="fr-FR" sz="24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Calibri"/>
              </a:rPr>
              <a:t>stewarship</a:t>
            </a:r>
            <a:endParaRPr lang="fr-FR" sz="2400" b="1" dirty="0">
              <a:solidFill>
                <a:srgbClr val="FF0000"/>
              </a:solidFill>
              <a:latin typeface="Calibri"/>
            </a:endParaRPr>
          </a:p>
          <a:p>
            <a:pPr algn="ctr" defTabSz="457200">
              <a:defRPr/>
            </a:pPr>
            <a:r>
              <a:rPr lang="fr-FR" sz="2400" dirty="0">
                <a:solidFill>
                  <a:prstClr val="black"/>
                </a:solidFill>
                <a:latin typeface="Calibri"/>
              </a:rPr>
              <a:t>En tous cas, ne se limite pas à cela++</a:t>
            </a:r>
          </a:p>
        </p:txBody>
      </p:sp>
    </p:spTree>
    <p:extLst>
      <p:ext uri="{BB962C8B-B14F-4D97-AF65-F5344CB8AC3E}">
        <p14:creationId xmlns:p14="http://schemas.microsoft.com/office/powerpoint/2010/main" val="4060570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22010" t="46039" r="28316" b="38309"/>
          <a:stretch/>
        </p:blipFill>
        <p:spPr>
          <a:xfrm>
            <a:off x="1991981" y="266115"/>
            <a:ext cx="5637527" cy="999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7555376" y="967724"/>
            <a:ext cx="2842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>
              <a:defRPr/>
            </a:pP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Hulscher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Clin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Microbiol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Infect 2017</a:t>
            </a:r>
          </a:p>
          <a:p>
            <a:pPr algn="r" defTabSz="342900">
              <a:defRPr/>
            </a:pP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Dyar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Clin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Microbiol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Infect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2017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77F465A0-06A5-4B7F-8AAB-B7081FAB39F1}" type="slidenum">
              <a:rPr lang="fr-F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457200">
                <a:defRPr/>
              </a:pPr>
              <a:t>4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914771" y="2646044"/>
            <a:ext cx="1859821" cy="923330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kern="0" dirty="0">
                <a:solidFill>
                  <a:prstClr val="white"/>
                </a:solidFill>
                <a:latin typeface="Calibri" panose="020F0502020204030204"/>
              </a:rPr>
              <a:t>Amélioration de la qualité des prescriptions ATB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044622" y="2648215"/>
            <a:ext cx="2238119" cy="923330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kern="0" dirty="0">
                <a:solidFill>
                  <a:prstClr val="white"/>
                </a:solidFill>
                <a:latin typeface="Calibri" panose="020F0502020204030204"/>
              </a:rPr>
              <a:t>Effets bénéfiques sur résistance, morbidité, mortalité, coûts</a:t>
            </a:r>
          </a:p>
        </p:txBody>
      </p:sp>
      <p:cxnSp>
        <p:nvCxnSpPr>
          <p:cNvPr id="13" name="Connecteur droit avec flèche 12"/>
          <p:cNvCxnSpPr>
            <a:stCxn id="10" idx="3"/>
            <a:endCxn id="11" idx="1"/>
          </p:cNvCxnSpPr>
          <p:nvPr/>
        </p:nvCxnSpPr>
        <p:spPr>
          <a:xfrm>
            <a:off x="6774591" y="3096169"/>
            <a:ext cx="270031" cy="2171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4722362" y="2457905"/>
            <a:ext cx="4698522" cy="1242138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028564" y="3708679"/>
            <a:ext cx="3010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</a:rPr>
              <a:t>Pronostic</a:t>
            </a:r>
          </a:p>
          <a:p>
            <a:pPr defTabSz="685800"/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</a:rPr>
              <a:t>Résistance aux antibiotiques</a:t>
            </a:r>
          </a:p>
          <a:p>
            <a:pPr defTabSz="685800"/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</a:rPr>
              <a:t>Infections associées aux soins</a:t>
            </a:r>
          </a:p>
          <a:p>
            <a:pPr defTabSz="685800"/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</a:rPr>
              <a:t>Coûts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670134" y="5283106"/>
            <a:ext cx="1782198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kern="0" dirty="0">
                <a:solidFill>
                  <a:prstClr val="white"/>
                </a:solidFill>
                <a:latin typeface="Calibri" panose="020F0502020204030204"/>
              </a:rPr>
              <a:t>Stratégies de modification de comportement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914771" y="5283105"/>
            <a:ext cx="1859821" cy="923330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kern="0" dirty="0">
                <a:solidFill>
                  <a:prstClr val="white"/>
                </a:solidFill>
                <a:latin typeface="Calibri" panose="020F0502020204030204"/>
              </a:rPr>
              <a:t>Amélioration de la qualité des prescriptions ATB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044622" y="5285276"/>
            <a:ext cx="2238119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kern="0" dirty="0">
                <a:solidFill>
                  <a:prstClr val="white"/>
                </a:solidFill>
                <a:latin typeface="Calibri" panose="020F0502020204030204"/>
              </a:rPr>
              <a:t>Effets bénéfiques sur résistance, morbidité, mortalité, coûts</a:t>
            </a:r>
          </a:p>
        </p:txBody>
      </p:sp>
      <p:cxnSp>
        <p:nvCxnSpPr>
          <p:cNvPr id="19" name="Connecteur droit avec flèche 18"/>
          <p:cNvCxnSpPr>
            <a:stCxn id="16" idx="3"/>
            <a:endCxn id="17" idx="1"/>
          </p:cNvCxnSpPr>
          <p:nvPr/>
        </p:nvCxnSpPr>
        <p:spPr>
          <a:xfrm flipV="1">
            <a:off x="4452334" y="5733230"/>
            <a:ext cx="462437" cy="1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0" name="Connecteur droit avec flèche 19"/>
          <p:cNvCxnSpPr>
            <a:stCxn id="17" idx="3"/>
            <a:endCxn id="18" idx="1"/>
          </p:cNvCxnSpPr>
          <p:nvPr/>
        </p:nvCxnSpPr>
        <p:spPr>
          <a:xfrm>
            <a:off x="6774591" y="5733230"/>
            <a:ext cx="270031" cy="2171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2513088" y="5112160"/>
            <a:ext cx="4372644" cy="1242138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Titre 3"/>
          <p:cNvSpPr txBox="1">
            <a:spLocks/>
          </p:cNvSpPr>
          <p:nvPr/>
        </p:nvSpPr>
        <p:spPr>
          <a:xfrm>
            <a:off x="5477435" y="2037240"/>
            <a:ext cx="3594847" cy="496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</a:rPr>
              <a:t>Que veut-on faire = </a:t>
            </a:r>
            <a:r>
              <a:rPr lang="fr-FR" sz="2400" i="1" dirty="0" err="1">
                <a:solidFill>
                  <a:prstClr val="black"/>
                </a:solidFill>
                <a:latin typeface="Calibri" panose="020F0502020204030204" pitchFamily="34" charset="0"/>
              </a:rPr>
              <a:t>What</a:t>
            </a: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Titre 3"/>
          <p:cNvSpPr txBox="1">
            <a:spLocks/>
          </p:cNvSpPr>
          <p:nvPr/>
        </p:nvSpPr>
        <p:spPr>
          <a:xfrm>
            <a:off x="2513089" y="4544509"/>
            <a:ext cx="4261501" cy="765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</a:rPr>
              <a:t>Comment le faire = </a:t>
            </a:r>
            <a:r>
              <a:rPr lang="fr-FR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How</a:t>
            </a: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5673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853862" y="2026024"/>
            <a:ext cx="4698522" cy="896050"/>
          </a:xfrm>
        </p:spPr>
        <p:txBody>
          <a:bodyPr>
            <a:noAutofit/>
          </a:bodyPr>
          <a:lstStyle/>
          <a:p>
            <a:r>
              <a:rPr lang="fr-FR" sz="2800" dirty="0">
                <a:latin typeface="Calibri" panose="020F0502020204030204" pitchFamily="34" charset="0"/>
              </a:rPr>
              <a:t>Quels sont les bénéfices du bon usage des antibiotiques?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801634" y="3240883"/>
            <a:ext cx="1782198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kern="0" dirty="0">
                <a:solidFill>
                  <a:prstClr val="white"/>
                </a:solidFill>
                <a:latin typeface="Calibri" panose="020F0502020204030204"/>
              </a:rPr>
              <a:t>Stratégies de modification de comportement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046271" y="3240882"/>
            <a:ext cx="1859821" cy="923330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kern="0" dirty="0">
                <a:solidFill>
                  <a:prstClr val="white"/>
                </a:solidFill>
                <a:latin typeface="Calibri" panose="020F0502020204030204"/>
              </a:rPr>
              <a:t>Amélioration de la qualité des prescriptions ATB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176122" y="3243053"/>
            <a:ext cx="2238119" cy="923330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kern="0" dirty="0">
                <a:solidFill>
                  <a:prstClr val="white"/>
                </a:solidFill>
                <a:latin typeface="Calibri" panose="020F0502020204030204"/>
              </a:rPr>
              <a:t>Effets bénéfiques sur résistance, morbidité, mortalité, coûts</a:t>
            </a:r>
          </a:p>
        </p:txBody>
      </p:sp>
      <p:cxnSp>
        <p:nvCxnSpPr>
          <p:cNvPr id="10" name="Connecteur droit avec flèche 9"/>
          <p:cNvCxnSpPr>
            <a:stCxn id="7" idx="3"/>
            <a:endCxn id="8" idx="1"/>
          </p:cNvCxnSpPr>
          <p:nvPr/>
        </p:nvCxnSpPr>
        <p:spPr>
          <a:xfrm flipV="1">
            <a:off x="4583834" y="3691007"/>
            <a:ext cx="462437" cy="1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Connecteur droit avec flèche 10"/>
          <p:cNvCxnSpPr>
            <a:stCxn id="8" idx="3"/>
            <a:endCxn id="9" idx="1"/>
          </p:cNvCxnSpPr>
          <p:nvPr/>
        </p:nvCxnSpPr>
        <p:spPr>
          <a:xfrm>
            <a:off x="6906091" y="3691007"/>
            <a:ext cx="270031" cy="2171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" name="Rectangle 1"/>
          <p:cNvSpPr/>
          <p:nvPr/>
        </p:nvSpPr>
        <p:spPr>
          <a:xfrm>
            <a:off x="4853862" y="3052743"/>
            <a:ext cx="4698522" cy="1242138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176121" y="4485192"/>
            <a:ext cx="3010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</a:rPr>
              <a:t>Pronostic</a:t>
            </a:r>
          </a:p>
          <a:p>
            <a:pPr defTabSz="685800"/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</a:rPr>
              <a:t>Résistance aux antibiotiques</a:t>
            </a:r>
          </a:p>
          <a:p>
            <a:pPr defTabSz="685800"/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</a:rPr>
              <a:t>Infections associées aux soins</a:t>
            </a:r>
          </a:p>
          <a:p>
            <a:pPr defTabSz="685800"/>
            <a:r>
              <a:rPr lang="fr-FR" sz="1500" dirty="0">
                <a:solidFill>
                  <a:prstClr val="black"/>
                </a:solidFill>
                <a:latin typeface="Calibri" panose="020F0502020204030204" pitchFamily="34" charset="0"/>
              </a:rPr>
              <a:t>Coûts</a:t>
            </a:r>
          </a:p>
        </p:txBody>
      </p:sp>
    </p:spTree>
    <p:extLst>
      <p:ext uri="{BB962C8B-B14F-4D97-AF65-F5344CB8AC3E}">
        <p14:creationId xmlns:p14="http://schemas.microsoft.com/office/powerpoint/2010/main" val="3645836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23152" t="20241" r="23641" b="50387"/>
          <a:stretch/>
        </p:blipFill>
        <p:spPr>
          <a:xfrm>
            <a:off x="543487" y="319729"/>
            <a:ext cx="5954796" cy="184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30870" t="27923" r="32173" b="18406"/>
          <a:stretch/>
        </p:blipFill>
        <p:spPr>
          <a:xfrm>
            <a:off x="1002194" y="2678218"/>
            <a:ext cx="4285284" cy="350066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28859" t="31546" r="29891" b="39107"/>
          <a:stretch/>
        </p:blipFill>
        <p:spPr>
          <a:xfrm>
            <a:off x="5912039" y="2568439"/>
            <a:ext cx="5741548" cy="229765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012643" y="1595032"/>
            <a:ext cx="2096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 Infect Dis 2019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990396" y="319730"/>
            <a:ext cx="2238119" cy="369332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Mortalité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F3377-DE98-494E-9253-995880204216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25D4155-B817-4696-83D6-C0A4C3BF2495}"/>
              </a:ext>
            </a:extLst>
          </p:cNvPr>
          <p:cNvSpPr txBox="1"/>
          <p:nvPr/>
        </p:nvSpPr>
        <p:spPr>
          <a:xfrm>
            <a:off x="7048143" y="5337941"/>
            <a:ext cx="346934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Stratégies de bon usage pas associées</a:t>
            </a:r>
            <a:r>
              <a:rPr kumimoji="0" lang="fr-FR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à une augmentation de la mortalité (voire une diminution)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529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BC240-D945-4EFD-A495-BDD2934C83E1}" type="slidenum">
              <a:rPr kumimoji="0" lang="fr-FR" altLang="fr-F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altLang="fr-FR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9" name="Picture 6" descr="1-s2.0-S1473309917303250-gr4.jpg (941×42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4884352"/>
            <a:ext cx="4062924" cy="182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2675962" y="5395270"/>
            <a:ext cx="2194841" cy="80021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C. difficile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- 32%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(p&lt;0·0003)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ZoneTexte 1"/>
          <p:cNvSpPr txBox="1">
            <a:spLocks noChangeArrowheads="1"/>
          </p:cNvSpPr>
          <p:nvPr/>
        </p:nvSpPr>
        <p:spPr bwMode="auto">
          <a:xfrm>
            <a:off x="6379804" y="2780928"/>
            <a:ext cx="1079715" cy="80021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BGN MR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- 51%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p&lt;0·0001)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08" y="2397422"/>
            <a:ext cx="4194844" cy="2496400"/>
          </a:xfrm>
          <a:prstGeom prst="rect">
            <a:avLst/>
          </a:prstGeom>
        </p:spPr>
      </p:pic>
      <p:sp>
        <p:nvSpPr>
          <p:cNvPr id="15" name="ZoneTexte 1"/>
          <p:cNvSpPr txBox="1">
            <a:spLocks noChangeArrowheads="1"/>
          </p:cNvSpPr>
          <p:nvPr/>
        </p:nvSpPr>
        <p:spPr bwMode="auto">
          <a:xfrm>
            <a:off x="152115" y="2943487"/>
            <a:ext cx="1079715" cy="80021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SARM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- 37%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p&lt;0·0006)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35993" r="6190" b="37932"/>
          <a:stretch/>
        </p:blipFill>
        <p:spPr bwMode="auto">
          <a:xfrm>
            <a:off x="319718" y="333856"/>
            <a:ext cx="5382128" cy="1152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2"/>
          <p:cNvSpPr txBox="1">
            <a:spLocks noChangeArrowheads="1"/>
          </p:cNvSpPr>
          <p:nvPr/>
        </p:nvSpPr>
        <p:spPr bwMode="auto">
          <a:xfrm>
            <a:off x="6111295" y="254097"/>
            <a:ext cx="22398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Lancet Infect Dis 2017</a:t>
            </a:r>
          </a:p>
        </p:txBody>
      </p:sp>
      <p:pic>
        <p:nvPicPr>
          <p:cNvPr id="18" name="Picture 2" descr="1-s2.0-S1473309917303250-gr2.jpg (941×598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197" y="1956468"/>
            <a:ext cx="4061183" cy="258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11295" y="720742"/>
            <a:ext cx="26263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1102 papers screened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 in the meta-analysis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1004E9B-1307-47ED-B2C8-7CBB12376903}"/>
              </a:ext>
            </a:extLst>
          </p:cNvPr>
          <p:cNvSpPr txBox="1"/>
          <p:nvPr/>
        </p:nvSpPr>
        <p:spPr>
          <a:xfrm>
            <a:off x="9180156" y="285234"/>
            <a:ext cx="2456224" cy="369332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kern="0" dirty="0">
                <a:solidFill>
                  <a:prstClr val="white"/>
                </a:solidFill>
                <a:latin typeface="Calibri" panose="020F0502020204030204"/>
              </a:rPr>
              <a:t>Résistance</a:t>
            </a:r>
          </a:p>
        </p:txBody>
      </p:sp>
      <p:sp>
        <p:nvSpPr>
          <p:cNvPr id="21" name="ZoneTexte 1">
            <a:extLst>
              <a:ext uri="{FF2B5EF4-FFF2-40B4-BE49-F238E27FC236}">
                <a16:creationId xmlns:a16="http://schemas.microsoft.com/office/drawing/2014/main" id="{2F08D116-E94D-4585-9DAD-55CE05D45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97" y="1771802"/>
            <a:ext cx="2420470" cy="369332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prstClr val="black"/>
                </a:solidFill>
                <a:latin typeface="Calibri"/>
              </a:rPr>
              <a:t>Reduction d’incidence</a:t>
            </a:r>
          </a:p>
        </p:txBody>
      </p:sp>
    </p:spTree>
    <p:extLst>
      <p:ext uri="{BB962C8B-B14F-4D97-AF65-F5344CB8AC3E}">
        <p14:creationId xmlns:p14="http://schemas.microsoft.com/office/powerpoint/2010/main" val="4118795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-s2.0-S1473309917303250-gr5.gif (646×68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940" y="482443"/>
            <a:ext cx="5055710" cy="532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ZoneTexte 2"/>
          <p:cNvSpPr txBox="1">
            <a:spLocks noChangeArrowheads="1"/>
          </p:cNvSpPr>
          <p:nvPr/>
        </p:nvSpPr>
        <p:spPr bwMode="auto">
          <a:xfrm>
            <a:off x="1645304" y="6497464"/>
            <a:ext cx="23614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400" dirty="0">
                <a:solidFill>
                  <a:srgbClr val="000000"/>
                </a:solidFill>
                <a:latin typeface="Calibri"/>
              </a:rPr>
              <a:t>Baur D, Lancet Infect Dis 2017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94099" y="2035365"/>
            <a:ext cx="1810684" cy="39444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324166" y="1830519"/>
            <a:ext cx="3029039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2000" dirty="0" err="1">
                <a:solidFill>
                  <a:prstClr val="black"/>
                </a:solidFill>
                <a:latin typeface="Calibri"/>
              </a:rPr>
              <a:t>Programmes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BUA plus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efficaces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quand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associés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à des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programmes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de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prévention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de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l’infection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2EBC240-D945-4EFD-A495-BDD2934C83E1}" type="slidenum">
              <a:rPr lang="fr-FR" altLang="fr-FR"/>
              <a:pPr defTabSz="457200">
                <a:defRPr/>
              </a:pPr>
              <a:t>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99675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2459787" y="1768755"/>
            <a:ext cx="4710529" cy="1189918"/>
          </a:xfrm>
        </p:spPr>
        <p:txBody>
          <a:bodyPr>
            <a:noAutofit/>
          </a:bodyPr>
          <a:lstStyle/>
          <a:p>
            <a:r>
              <a:rPr lang="fr-FR" sz="2800" dirty="0">
                <a:latin typeface="Calibri" panose="020F0502020204030204" pitchFamily="34" charset="0"/>
              </a:rPr>
              <a:t>Comment promouvoir le bon usage des anti-infectieux?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801634" y="3240883"/>
            <a:ext cx="1782198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kern="0" dirty="0">
                <a:solidFill>
                  <a:prstClr val="white"/>
                </a:solidFill>
                <a:latin typeface="Calibri" panose="020F0502020204030204"/>
              </a:rPr>
              <a:t>Stratégies de modification de comportement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046271" y="3240882"/>
            <a:ext cx="1859821" cy="923330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kern="0" dirty="0">
                <a:solidFill>
                  <a:prstClr val="white"/>
                </a:solidFill>
                <a:latin typeface="Calibri" panose="020F0502020204030204"/>
              </a:rPr>
              <a:t>Amélioration de la qualité des prescriptions ATB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176122" y="3243053"/>
            <a:ext cx="2238119" cy="923330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kern="0" dirty="0">
                <a:solidFill>
                  <a:prstClr val="white"/>
                </a:solidFill>
                <a:latin typeface="Calibri" panose="020F0502020204030204"/>
              </a:rPr>
              <a:t>Effets bénéfiques sur résistance, morbidité, mortalité, coûts</a:t>
            </a:r>
          </a:p>
        </p:txBody>
      </p:sp>
      <p:cxnSp>
        <p:nvCxnSpPr>
          <p:cNvPr id="10" name="Connecteur droit avec flèche 9"/>
          <p:cNvCxnSpPr>
            <a:stCxn id="7" idx="3"/>
            <a:endCxn id="8" idx="1"/>
          </p:cNvCxnSpPr>
          <p:nvPr/>
        </p:nvCxnSpPr>
        <p:spPr>
          <a:xfrm flipV="1">
            <a:off x="4583834" y="3691007"/>
            <a:ext cx="462437" cy="1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Connecteur droit avec flèche 10"/>
          <p:cNvCxnSpPr>
            <a:stCxn id="8" idx="3"/>
            <a:endCxn id="9" idx="1"/>
          </p:cNvCxnSpPr>
          <p:nvPr/>
        </p:nvCxnSpPr>
        <p:spPr>
          <a:xfrm>
            <a:off x="6906091" y="3691007"/>
            <a:ext cx="270031" cy="2171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" name="Rectangle 1"/>
          <p:cNvSpPr/>
          <p:nvPr/>
        </p:nvSpPr>
        <p:spPr>
          <a:xfrm>
            <a:off x="2640531" y="3052743"/>
            <a:ext cx="4409281" cy="1242138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46250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2937</TotalTime>
  <Words>1580</Words>
  <Application>Microsoft Office PowerPoint</Application>
  <PresentationFormat>Grand écran</PresentationFormat>
  <Paragraphs>273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27</vt:i4>
      </vt:variant>
    </vt:vector>
  </HeadingPairs>
  <TitlesOfParts>
    <vt:vector size="42" baseType="lpstr">
      <vt:lpstr>Arial</vt:lpstr>
      <vt:lpstr>Calibri</vt:lpstr>
      <vt:lpstr>Calibri Light</vt:lpstr>
      <vt:lpstr>Thème Office</vt:lpstr>
      <vt:lpstr>3_Thème Office</vt:lpstr>
      <vt:lpstr>2_Thème Office</vt:lpstr>
      <vt:lpstr>5_Thème Office</vt:lpstr>
      <vt:lpstr>Modèle par défaut</vt:lpstr>
      <vt:lpstr>6_Thème Office</vt:lpstr>
      <vt:lpstr>8_Thème Office</vt:lpstr>
      <vt:lpstr>11_Thème Office</vt:lpstr>
      <vt:lpstr>2_Modèle par défaut</vt:lpstr>
      <vt:lpstr>13_Thème Office</vt:lpstr>
      <vt:lpstr>14_Thème Office</vt:lpstr>
      <vt:lpstr>12_Thème Office</vt:lpstr>
      <vt:lpstr>Présentation PowerPoint</vt:lpstr>
      <vt:lpstr>Lutte contre l’antibiorésistance</vt:lpstr>
      <vt:lpstr>Antimicrobial stewardship/ Bon usage des antibiotiques De quoi parle-t-on?</vt:lpstr>
      <vt:lpstr>Présentation PowerPoint</vt:lpstr>
      <vt:lpstr>Quels sont les bénéfices du bon usage des antibiotiques?</vt:lpstr>
      <vt:lpstr>Présentation PowerPoint</vt:lpstr>
      <vt:lpstr>Présentation PowerPoint</vt:lpstr>
      <vt:lpstr>Présentation PowerPoint</vt:lpstr>
      <vt:lpstr>Comment promouvoir le bon usage des anti-infectieux?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Etapes</vt:lpstr>
      <vt:lpstr>Un conseil : ne passez pas cette étape</vt:lpstr>
      <vt:lpstr>Core elements and checklist items</vt:lpstr>
      <vt:lpstr>Outils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APHP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Quand doit-on couvrir les BLSE en infection communautaire?</dc:title>
  <dc:creator>KERNEIS Solen</dc:creator>
  <cp:lastModifiedBy>Solen Kerneis</cp:lastModifiedBy>
  <cp:revision>354</cp:revision>
  <cp:lastPrinted>2017-12-18T09:52:52Z</cp:lastPrinted>
  <dcterms:created xsi:type="dcterms:W3CDTF">2016-11-22T16:53:47Z</dcterms:created>
  <dcterms:modified xsi:type="dcterms:W3CDTF">2022-11-23T21:31:59Z</dcterms:modified>
</cp:coreProperties>
</file>