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9"/>
  </p:notesMasterIdLst>
  <p:handoutMasterIdLst>
    <p:handoutMasterId r:id="rId40"/>
  </p:handoutMasterIdLst>
  <p:sldIdLst>
    <p:sldId id="285" r:id="rId4"/>
    <p:sldId id="271" r:id="rId5"/>
    <p:sldId id="275" r:id="rId6"/>
    <p:sldId id="273" r:id="rId7"/>
    <p:sldId id="309" r:id="rId8"/>
    <p:sldId id="310" r:id="rId9"/>
    <p:sldId id="311" r:id="rId10"/>
    <p:sldId id="297" r:id="rId11"/>
    <p:sldId id="278" r:id="rId12"/>
    <p:sldId id="298" r:id="rId13"/>
    <p:sldId id="299" r:id="rId14"/>
    <p:sldId id="300" r:id="rId15"/>
    <p:sldId id="301" r:id="rId16"/>
    <p:sldId id="267" r:id="rId17"/>
    <p:sldId id="286" r:id="rId18"/>
    <p:sldId id="323" r:id="rId19"/>
    <p:sldId id="325" r:id="rId20"/>
    <p:sldId id="292" r:id="rId21"/>
    <p:sldId id="270" r:id="rId22"/>
    <p:sldId id="312" r:id="rId23"/>
    <p:sldId id="313" r:id="rId24"/>
    <p:sldId id="321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261" r:id="rId33"/>
    <p:sldId id="324" r:id="rId34"/>
    <p:sldId id="287" r:id="rId35"/>
    <p:sldId id="293" r:id="rId36"/>
    <p:sldId id="303" r:id="rId37"/>
    <p:sldId id="308" r:id="rId38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451"/>
    <a:srgbClr val="DEE23C"/>
    <a:srgbClr val="FFFF99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0034" autoAdjust="0"/>
  </p:normalViewPr>
  <p:slideViewPr>
    <p:cSldViewPr snapToGrid="0">
      <p:cViewPr varScale="1">
        <p:scale>
          <a:sx n="71" d="100"/>
          <a:sy n="71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08C3AB7-6920-4B26-88DC-CFB5CB2D8E61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97EE4AD-7878-4EED-9437-414DC2B9D0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063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AE42AF2-53F6-4033-9AAE-5CA1521C8EA2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495" y="4821859"/>
            <a:ext cx="5511174" cy="394530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934" y="9518724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408B9D-C4A1-4952-A71F-B92C0EB511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43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3EC388B4-98A7-44AB-BBBF-075E7553B328}" type="slidenum">
              <a:rPr lang="fr-FR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22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88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3EC388B4-98A7-44AB-BBBF-075E7553B328}" type="slidenum">
              <a:rPr lang="fr-FR" sz="1300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23</a:t>
            </a:fld>
            <a:endParaRPr lang="fr-FR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91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63755">
              <a:defRPr/>
            </a:pPr>
            <a:r>
              <a:rPr lang="fr-FR" sz="1800" b="1" dirty="0">
                <a:solidFill>
                  <a:prstClr val="black"/>
                </a:solidFill>
              </a:rPr>
              <a:t>Pour  </a:t>
            </a:r>
            <a:r>
              <a:rPr lang="fr-FR" b="1" dirty="0">
                <a:solidFill>
                  <a:prstClr val="black"/>
                </a:solidFill>
              </a:rPr>
              <a:t>être Certifié , le score global des résultats des critères standards et impératifs doit être &gt; ou égal à 50%. </a:t>
            </a:r>
            <a:r>
              <a:rPr lang="fr-FR" b="1" u="sng" dirty="0">
                <a:solidFill>
                  <a:prstClr val="black"/>
                </a:solidFill>
              </a:rPr>
              <a:t>Pour être Certifié avec mention « Haute qualité des soins », </a:t>
            </a:r>
            <a:r>
              <a:rPr lang="fr-FR" dirty="0">
                <a:solidFill>
                  <a:prstClr val="black"/>
                </a:solidFill>
              </a:rPr>
              <a:t>l’ensemble des critères doit voir un bon niveau de résultats et homogènes (un niveau supérieur ou égal à 50% pour ¾ des critères dont au moins 2 critères avancés) . </a:t>
            </a:r>
            <a:r>
              <a:rPr lang="fr-FR" b="1" dirty="0">
                <a:solidFill>
                  <a:prstClr val="black"/>
                </a:solidFill>
              </a:rPr>
              <a:t>Lorsque l’établissement a un score global &lt; à 50%, </a:t>
            </a:r>
            <a:r>
              <a:rPr lang="fr-FR" dirty="0">
                <a:solidFill>
                  <a:prstClr val="black"/>
                </a:solidFill>
              </a:rPr>
              <a:t>la commission de certification peut décider soit d’une </a:t>
            </a:r>
            <a:r>
              <a:rPr lang="fr-FR" b="1" dirty="0">
                <a:solidFill>
                  <a:prstClr val="black"/>
                </a:solidFill>
              </a:rPr>
              <a:t>certification sous conditions, </a:t>
            </a:r>
            <a:r>
              <a:rPr lang="fr-FR" dirty="0">
                <a:solidFill>
                  <a:prstClr val="black"/>
                </a:solidFill>
              </a:rPr>
              <a:t>pas en péril la sécurité des </a:t>
            </a:r>
            <a:r>
              <a:rPr lang="fr-FR" b="1" dirty="0">
                <a:solidFill>
                  <a:prstClr val="black"/>
                </a:solidFill>
              </a:rPr>
              <a:t>patients,  soit d’une non certification</a:t>
            </a:r>
            <a:r>
              <a:rPr lang="fr-FR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3EC388B4-98A7-44AB-BBBF-075E7553B328}" type="slidenum">
              <a:rPr lang="fr-FR" sz="1300">
                <a:solidFill>
                  <a:prstClr val="black"/>
                </a:solidFill>
                <a:latin typeface="Calibri"/>
              </a:rPr>
              <a:pPr defTabSz="924458">
                <a:defRPr/>
              </a:pPr>
              <a:t>25</a:t>
            </a:fld>
            <a:endParaRPr lang="fr-FR" sz="13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4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1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2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28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3E956-9F2D-42A6-9341-7D95DAB66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07AD2-650C-49DA-9F24-574630530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DACB5B-BC88-4714-A577-E80D7C0E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119D52-BCE6-4399-A5D3-FAEF5685C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15EE1-43CE-4975-B656-BE5BA131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32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F51DA-DB8E-43F6-97B0-CB41F263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4803FE-34E0-4404-B2E8-095130729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1273F0-9C05-4654-8C5E-A677CD59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BAF741-06C2-48D8-8678-A31FE533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624CAA-7489-4B65-A657-1415D465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33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928DE-E37D-4FC9-8265-AB5B18487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2B9A2-1EE0-4E0C-9DCF-9C15F2F9B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AC270-A905-4535-B576-7E84B045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8B2D2-C0D8-4E27-AAEC-14924B443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61898E-7683-4874-A173-21E64F183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2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15D19C-E5F2-4EF4-87FA-51F67745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248422-AB0A-4BBC-964E-ECB140E4B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7754A-BE94-45D2-B44F-2EB94D9A0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82166A-5BED-4E70-85C9-E3B013D5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C9378-48EA-4A6A-BD88-DB71397A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F5150E-C7BF-4199-AB05-E07FB9CF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26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84C87-C72E-4972-9E19-4EC2C255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E6F168-8D60-42E1-9617-3B88CCC4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034214-6C0D-4AD7-9C42-C3C150B49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5623B4-48B5-4D9E-8DEB-419CD3F52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6F2A0A-B12D-4251-9324-6396DEB81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AECB35-9AE6-4CDA-AFA5-78E471ED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33373A-7096-455C-8D5D-FDBDE354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49D5CD-D099-48BC-B1F5-097A6785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844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B19174-D714-444D-93DF-B2D6C87F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839A9D-EB67-494A-BE3F-7B1C6DDA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55B2BC-708F-4B1E-86A9-CF8B0197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0FFC97-E056-49FD-9AC0-605BE0D4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44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E0EF4F-DB45-4905-A322-EB91EBDA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4DD16E-356C-4011-A7A6-01DA9F50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5A5D4F-176C-4A84-9D57-1BB27A95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451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2777A1-0DF5-40F3-8F5F-84BC4BE5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9FE332-7A2F-4301-BAC6-884C97991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88C86C-795B-4659-B8F7-BB5B91B33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8C7AAD-34DB-4B6C-8656-7ADCCAB90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A17193-13F1-4A4F-AD0C-7ED27992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75F406-41F9-4FFF-A679-A4379C11C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93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00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C6445-1523-4573-9EBD-B8586315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5AD88B-263C-4188-9CC5-83E79AE681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C9803C-DD1D-485D-B5DC-7B65948B0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C3BC5C-5C73-4DD5-8DBE-0A8E9E04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4B4B61-E349-44E7-BC97-6B54ECB3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F1C6C7-E8C2-4781-B3CD-FC7C8DFF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25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C4A1B-A2B9-4060-A912-2D10580F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864A64-0D83-4A2E-B3BB-DBDF6B78E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9B0E84-8086-4F09-B53A-18CFB49E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BB5201-2AC7-4847-8033-563C7950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F0498-B5D3-4AC0-B237-0DEE1622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38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3F15D4-0EFE-4791-97E9-62D5671A2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D4D7C3-7450-45AE-9158-ACF0D620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B15604-B781-4A8C-A1A7-4F0F2B61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002AFE-507D-422C-8394-A5BC207D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1FF66C-07F7-4BCF-B95D-A5507758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67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58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178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4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10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8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105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69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70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40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4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64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4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1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0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40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9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2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59ED02-D2CF-4A6F-9077-89726312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E79E53-A137-46AB-B8B2-8D59476B9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1133D4-466F-4122-8C58-729591CB2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141F9-960E-4693-B885-8C9766F95E17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EE2DB-59A1-4808-92C8-2B25C4531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CD5CA0-AC08-49CF-9F76-3A079C8FF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2338D-DD14-44B0-85C4-AEC82ADAB9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47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89D20-CE53-48FC-9A29-0494E5CCFD9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25/11/2022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4989-1E38-4537-8A16-22E1C81D0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2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emf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arites-sante.gouv.fr/IMG/pdf/infographie_atb_2017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7013" y="4851080"/>
            <a:ext cx="6230482" cy="1463040"/>
          </a:xfrm>
        </p:spPr>
        <p:txBody>
          <a:bodyPr>
            <a:noAutofit/>
          </a:bodyPr>
          <a:lstStyle/>
          <a:p>
            <a:r>
              <a:rPr lang="fr-FR" sz="4000" dirty="0">
                <a:cs typeface="Engravers MT"/>
              </a:rPr>
              <a:t>BON USAGE DES ANTIBIOTIQUES</a:t>
            </a:r>
            <a:br>
              <a:rPr lang="fr-FR" sz="5400" dirty="0">
                <a:cs typeface="Engravers MT"/>
              </a:rPr>
            </a:br>
            <a:r>
              <a:rPr lang="fr-FR" sz="4400" dirty="0">
                <a:cs typeface="Engravers MT"/>
              </a:rPr>
              <a:t>Démarche qualité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10600" y="4621161"/>
            <a:ext cx="3200400" cy="2104104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>
                <a:latin typeface="+mj-lt"/>
              </a:rPr>
              <a:t>Implémenter un programme de Bon Usage des Anti-infectieux</a:t>
            </a:r>
          </a:p>
          <a:p>
            <a:pPr algn="ctr"/>
            <a:r>
              <a:rPr lang="fr-FR" dirty="0">
                <a:latin typeface="+mj-lt"/>
              </a:rPr>
              <a:t>Maison de l’Infectiologie, Paris X, 18 octobre 2022</a:t>
            </a:r>
          </a:p>
          <a:p>
            <a:pPr algn="ctr"/>
            <a:r>
              <a:rPr lang="fr-FR" dirty="0">
                <a:latin typeface="+mj-lt"/>
              </a:rPr>
              <a:t>Catherine. Vignes</a:t>
            </a:r>
          </a:p>
          <a:p>
            <a:pPr algn="ctr"/>
            <a:r>
              <a:rPr lang="fr-FR" dirty="0">
                <a:latin typeface="+mj-lt"/>
              </a:rPr>
              <a:t>Sylvain </a:t>
            </a:r>
            <a:r>
              <a:rPr lang="fr-FR" dirty="0" err="1">
                <a:latin typeface="+mj-lt"/>
              </a:rPr>
              <a:t>Diamantis</a:t>
            </a:r>
            <a:endParaRPr lang="fr-FR" dirty="0">
              <a:latin typeface="+mj-lt"/>
            </a:endParaRPr>
          </a:p>
          <a:p>
            <a:pPr algn="ctr"/>
            <a:r>
              <a:rPr lang="fr-FR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38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7694" y="256540"/>
            <a:ext cx="11546621" cy="677863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COTATION DE LA gravité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024255" y="6611779"/>
            <a:ext cx="5167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Fiche 9, p103 et suivantes. Service de certification des établissements de santé, HAS 10/2018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305098" y="1227138"/>
            <a:ext cx="8505652" cy="5041598"/>
            <a:chOff x="1500" y="773"/>
            <a:chExt cx="4680" cy="277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0" y="773"/>
              <a:ext cx="4680" cy="2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" y="773"/>
              <a:ext cx="4686" cy="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66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317" y="164599"/>
            <a:ext cx="11523578" cy="677612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COTATION DE LA FREQUENCE : probabilité DE SURVENUE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88324"/>
              </p:ext>
            </p:extLst>
          </p:nvPr>
        </p:nvGraphicFramePr>
        <p:xfrm>
          <a:off x="5653762" y="3160039"/>
          <a:ext cx="6115928" cy="3235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73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7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r>
                        <a:rPr lang="fr-FR" b="0" dirty="0"/>
                        <a:t>GRAVITE</a:t>
                      </a:r>
                    </a:p>
                  </a:txBody>
                  <a:tcPr vert="vert270" anchor="ctr" anchorCtr="1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00"/>
                          </a:solidFill>
                        </a:rPr>
                        <a:t>CRITICITÉ</a:t>
                      </a:r>
                      <a:r>
                        <a:rPr lang="fr-FR" dirty="0"/>
                        <a:t>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BRUTE :</a:t>
                      </a:r>
                      <a:endParaRPr lang="fr-FR" b="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673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b="0" dirty="0"/>
                    </a:p>
                  </a:txBody>
                  <a:tcPr vert="vert27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G5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5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10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15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20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25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G4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4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8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12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16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20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G3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3</a:t>
                      </a:r>
                    </a:p>
                    <a:p>
                      <a:endParaRPr lang="fr-FR" b="0" dirty="0"/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6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9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12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15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G2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4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6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8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10</a:t>
                      </a:r>
                    </a:p>
                  </a:txBody>
                  <a:tcPr anchor="ctr" anchorCtr="1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G1</a:t>
                      </a:r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1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2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3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4</a:t>
                      </a:r>
                    </a:p>
                  </a:txBody>
                  <a:tcPr anchor="ctr" anchorCtr="1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5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b="0" dirty="0"/>
                    </a:p>
                  </a:txBody>
                  <a:tcPr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P1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P2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P3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P4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/>
                        <a:t>P5</a:t>
                      </a:r>
                    </a:p>
                  </a:txBody>
                  <a:tcPr anchor="ctr" anchorCtr="1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PROBABILITE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Flèche vers la droite 5"/>
          <p:cNvSpPr/>
          <p:nvPr/>
        </p:nvSpPr>
        <p:spPr>
          <a:xfrm>
            <a:off x="2149205" y="4778019"/>
            <a:ext cx="3342105" cy="1229895"/>
          </a:xfrm>
          <a:prstGeom prst="rightArrow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Criticité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brute =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Gravité x Probabilité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42759" y="6592681"/>
            <a:ext cx="53492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D’après le Diagramme de Farmer &amp; Service de certification des établissements de santé, HAS 10/2018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1251709" y="919842"/>
            <a:ext cx="3329364" cy="2811463"/>
            <a:chOff x="520" y="487"/>
            <a:chExt cx="2700" cy="228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0" y="487"/>
              <a:ext cx="2700" cy="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487"/>
              <a:ext cx="2705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9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3108" y="847224"/>
            <a:ext cx="10515600" cy="677612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CRITICITE FINALE </a:t>
            </a:r>
            <a:r>
              <a:rPr lang="mr-IN" sz="2800" b="1" dirty="0">
                <a:solidFill>
                  <a:srgbClr val="0070C0"/>
                </a:solidFill>
              </a:rPr>
              <a:t>–</a:t>
            </a:r>
            <a:r>
              <a:rPr lang="fr-FR" sz="2800" b="1" dirty="0">
                <a:solidFill>
                  <a:srgbClr val="0070C0"/>
                </a:solidFill>
              </a:rPr>
              <a:t> Niveau de maîtrise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84211" y="6611779"/>
            <a:ext cx="5507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i="1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007313" y="2312670"/>
            <a:ext cx="9720262" cy="2689225"/>
            <a:chOff x="645" y="1860"/>
            <a:chExt cx="6123" cy="169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45" y="1860"/>
              <a:ext cx="6123" cy="1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1860"/>
              <a:ext cx="6128" cy="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41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4127" y="471509"/>
            <a:ext cx="8228929" cy="87073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CRITICITE FINALE - hiérarchisation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690594"/>
              </p:ext>
            </p:extLst>
          </p:nvPr>
        </p:nvGraphicFramePr>
        <p:xfrm>
          <a:off x="722376" y="2405539"/>
          <a:ext cx="1035017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468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95104">
                <a:tc rowSpan="2"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48367" marR="48367"/>
                </a:tc>
                <a:tc rowSpan="2"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CRITICITE FINALE</a:t>
                      </a:r>
                    </a:p>
                  </a:txBody>
                  <a:tcPr marL="48367" marR="48367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754">
                <a:tc gridSpan="2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CB1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CB2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CB3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CB4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CB5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CB6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CB8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CB9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CB10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CB12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CB15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CB16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CB20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CB25</a:t>
                      </a:r>
                    </a:p>
                  </a:txBody>
                  <a:tcPr marL="48367" marR="483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754">
                <a:tc rowSpan="5">
                  <a:txBody>
                    <a:bodyPr/>
                    <a:lstStyle/>
                    <a:p>
                      <a:r>
                        <a:rPr lang="fr-FR" dirty="0"/>
                        <a:t>MAITRISE</a:t>
                      </a:r>
                    </a:p>
                  </a:txBody>
                  <a:tcPr marL="48367" marR="48367" vert="vert270" anchor="ctr" anchorCtr="1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M1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</a:t>
                      </a:r>
                    </a:p>
                  </a:txBody>
                  <a:tcPr marL="48367" marR="48367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75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M2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75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M3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27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48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75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75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M4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36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48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64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75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M5</a:t>
                      </a:r>
                    </a:p>
                  </a:txBody>
                  <a:tcPr marL="48367" marR="48367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</a:t>
                      </a:r>
                    </a:p>
                  </a:txBody>
                  <a:tcPr marL="48367" marR="48367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</a:t>
                      </a:r>
                    </a:p>
                  </a:txBody>
                  <a:tcPr marL="48367" marR="48367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</a:txBody>
                  <a:tcPr marL="48367" marR="48367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45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75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125</a:t>
                      </a:r>
                    </a:p>
                  </a:txBody>
                  <a:tcPr marL="48367" marR="48367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722375" y="1842608"/>
            <a:ext cx="10624497" cy="507686"/>
          </a:xfrm>
        </p:spPr>
        <p:txBody>
          <a:bodyPr>
            <a:normAutofit/>
          </a:bodyPr>
          <a:lstStyle/>
          <a:p>
            <a:r>
              <a:rPr lang="fr-FR" sz="2400" dirty="0"/>
              <a:t>Criticité finale = Gravité x Probabilité x Niveau de Maitrise</a:t>
            </a:r>
          </a:p>
        </p:txBody>
      </p:sp>
      <p:sp>
        <p:nvSpPr>
          <p:cNvPr id="5" name="Rectangle 4"/>
          <p:cNvSpPr/>
          <p:nvPr/>
        </p:nvSpPr>
        <p:spPr>
          <a:xfrm>
            <a:off x="935788" y="5831340"/>
            <a:ext cx="320843" cy="213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935789" y="6243233"/>
            <a:ext cx="320843" cy="213895"/>
          </a:xfrm>
          <a:prstGeom prst="rect">
            <a:avLst/>
          </a:prstGeom>
          <a:solidFill>
            <a:srgbClr val="FF66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334596" y="5729887"/>
            <a:ext cx="320843" cy="2138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34596" y="6243234"/>
            <a:ext cx="320843" cy="213895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411658" y="5740937"/>
            <a:ext cx="479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Risque à traiter à court terme (&gt;40)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11658" y="6165514"/>
            <a:ext cx="479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Risque à traiter à moyen terme (24-39)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10465" y="5646674"/>
            <a:ext cx="326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Risque à surveiller (10-23)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810465" y="6165514"/>
            <a:ext cx="479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Risque sous contrôle (&lt;10)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20545" y="6611779"/>
            <a:ext cx="3671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Service de certification des établissements de santé, HAS 10/2018</a:t>
            </a:r>
          </a:p>
        </p:txBody>
      </p:sp>
    </p:spTree>
    <p:extLst>
      <p:ext uri="{BB962C8B-B14F-4D97-AF65-F5344CB8AC3E}">
        <p14:creationId xmlns:p14="http://schemas.microsoft.com/office/powerpoint/2010/main" val="19291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BDB6D5-4C9E-4D45-AB80-FA89D2FC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88" y="262215"/>
            <a:ext cx="11574625" cy="689952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UNE FOIS VOS RISQUES Cotés vous pourrez les HYERARCHISER et TRAVAILLER SUR LES RISQUES PRIORITAIRES</a:t>
            </a:r>
            <a:br>
              <a:rPr lang="fr-FR" sz="2000" b="1" dirty="0">
                <a:solidFill>
                  <a:srgbClr val="0070C0"/>
                </a:solidFill>
                <a:latin typeface="Tw Cen MT Condensed" panose="020B0606020104020203" pitchFamily="34" charset="0"/>
              </a:rPr>
            </a:br>
            <a:r>
              <a:rPr lang="fr-FR" sz="20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a</a:t>
            </a:r>
            <a:r>
              <a:rPr lang="fr-FR" sz="2000" b="1" cap="none" dirty="0">
                <a:solidFill>
                  <a:srgbClr val="0070C0"/>
                </a:solidFill>
                <a:latin typeface="Tw Cen MT Condensed" panose="020B0606020104020203" pitchFamily="34" charset="0"/>
              </a:rPr>
              <a:t>ttention vous ne travaillez pas seuls mais avec l’équipe pluridisciplinaire; </a:t>
            </a:r>
            <a:endParaRPr lang="fr-FR" sz="2000" b="1" dirty="0">
              <a:solidFill>
                <a:srgbClr val="0070C0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E278F4-6E8D-4F65-9418-907128893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131" y="1180563"/>
            <a:ext cx="11083881" cy="54152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  </a:t>
            </a:r>
            <a:r>
              <a:rPr lang="fr-FR" u="sng" dirty="0">
                <a:latin typeface="+mj-lt"/>
              </a:rPr>
              <a:t>Ne pas sélectionner plus de 3 ou 4 risques mais ces risques doivent faire l’objet d’un plan d’actions qui sera ensuite évalué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+mj-lt"/>
              </a:rPr>
              <a:t> </a:t>
            </a:r>
            <a:r>
              <a:rPr lang="fr-FR" u="sng" dirty="0">
                <a:latin typeface="+mj-lt"/>
              </a:rPr>
              <a:t>(</a:t>
            </a:r>
            <a:r>
              <a:rPr lang="fr-FR" dirty="0">
                <a:latin typeface="+mj-lt"/>
              </a:rPr>
              <a:t>par un indicateur ou un audit 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r-FR" dirty="0"/>
          </a:p>
          <a:p>
            <a:endParaRPr lang="fr-FR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endParaRPr lang="fr-FR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600" dirty="0">
                <a:latin typeface="+mj-lt"/>
              </a:rPr>
              <a:t> </a:t>
            </a:r>
            <a:r>
              <a:rPr lang="fr-FR" sz="1600" u="sng" dirty="0">
                <a:latin typeface="+mj-lt"/>
              </a:rPr>
              <a:t>Exemple d’ indicateurs qualités en antibiothérapie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Indicateurs nationaux HAS  IQSS : ATBIR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Indicateurs recueillis en réseau : CONSORES (consommations ATB et Résistances Bactériennes)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latin typeface="+mj-lt"/>
              </a:rPr>
              <a:t>Indicateurs spécifiques à l’établissement : enquête de prévalence …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942A2F-ACB6-4709-BE07-7CDD7B3F19AE}"/>
              </a:ext>
            </a:extLst>
          </p:cNvPr>
          <p:cNvSpPr txBox="1"/>
          <p:nvPr/>
        </p:nvSpPr>
        <p:spPr>
          <a:xfrm>
            <a:off x="416169" y="2434728"/>
            <a:ext cx="5362550" cy="232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A6B7EF-C882-4F06-844F-28D8514479A3}"/>
              </a:ext>
            </a:extLst>
          </p:cNvPr>
          <p:cNvSpPr txBox="1"/>
          <p:nvPr/>
        </p:nvSpPr>
        <p:spPr>
          <a:xfrm>
            <a:off x="416169" y="2434728"/>
            <a:ext cx="5279551" cy="21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AED308-95CE-4F2C-A7FD-D988A12ADFD0}"/>
              </a:ext>
            </a:extLst>
          </p:cNvPr>
          <p:cNvSpPr txBox="1"/>
          <p:nvPr/>
        </p:nvSpPr>
        <p:spPr>
          <a:xfrm>
            <a:off x="253388" y="2434728"/>
            <a:ext cx="5525331" cy="2225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95651"/>
              </p:ext>
            </p:extLst>
          </p:nvPr>
        </p:nvGraphicFramePr>
        <p:xfrm>
          <a:off x="206898" y="2206332"/>
          <a:ext cx="11869917" cy="1841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42">
                  <a:extLst>
                    <a:ext uri="{9D8B030D-6E8A-4147-A177-3AD203B41FA5}">
                      <a16:colId xmlns:a16="http://schemas.microsoft.com/office/drawing/2014/main" val="3311275457"/>
                    </a:ext>
                  </a:extLst>
                </a:gridCol>
                <a:gridCol w="2128543">
                  <a:extLst>
                    <a:ext uri="{9D8B030D-6E8A-4147-A177-3AD203B41FA5}">
                      <a16:colId xmlns:a16="http://schemas.microsoft.com/office/drawing/2014/main" val="2302095059"/>
                    </a:ext>
                  </a:extLst>
                </a:gridCol>
                <a:gridCol w="249276">
                  <a:extLst>
                    <a:ext uri="{9D8B030D-6E8A-4147-A177-3AD203B41FA5}">
                      <a16:colId xmlns:a16="http://schemas.microsoft.com/office/drawing/2014/main" val="3115760431"/>
                    </a:ext>
                  </a:extLst>
                </a:gridCol>
                <a:gridCol w="327995">
                  <a:extLst>
                    <a:ext uri="{9D8B030D-6E8A-4147-A177-3AD203B41FA5}">
                      <a16:colId xmlns:a16="http://schemas.microsoft.com/office/drawing/2014/main" val="4099150780"/>
                    </a:ext>
                  </a:extLst>
                </a:gridCol>
                <a:gridCol w="354235">
                  <a:extLst>
                    <a:ext uri="{9D8B030D-6E8A-4147-A177-3AD203B41FA5}">
                      <a16:colId xmlns:a16="http://schemas.microsoft.com/office/drawing/2014/main" val="1346021438"/>
                    </a:ext>
                  </a:extLst>
                </a:gridCol>
                <a:gridCol w="1918388">
                  <a:extLst>
                    <a:ext uri="{9D8B030D-6E8A-4147-A177-3AD203B41FA5}">
                      <a16:colId xmlns:a16="http://schemas.microsoft.com/office/drawing/2014/main" val="1984879307"/>
                    </a:ext>
                  </a:extLst>
                </a:gridCol>
                <a:gridCol w="258377">
                  <a:extLst>
                    <a:ext uri="{9D8B030D-6E8A-4147-A177-3AD203B41FA5}">
                      <a16:colId xmlns:a16="http://schemas.microsoft.com/office/drawing/2014/main" val="34985649"/>
                    </a:ext>
                  </a:extLst>
                </a:gridCol>
                <a:gridCol w="250396">
                  <a:extLst>
                    <a:ext uri="{9D8B030D-6E8A-4147-A177-3AD203B41FA5}">
                      <a16:colId xmlns:a16="http://schemas.microsoft.com/office/drawing/2014/main" val="98912066"/>
                    </a:ext>
                  </a:extLst>
                </a:gridCol>
                <a:gridCol w="1908428">
                  <a:extLst>
                    <a:ext uri="{9D8B030D-6E8A-4147-A177-3AD203B41FA5}">
                      <a16:colId xmlns:a16="http://schemas.microsoft.com/office/drawing/2014/main" val="725408034"/>
                    </a:ext>
                  </a:extLst>
                </a:gridCol>
                <a:gridCol w="836507">
                  <a:extLst>
                    <a:ext uri="{9D8B030D-6E8A-4147-A177-3AD203B41FA5}">
                      <a16:colId xmlns:a16="http://schemas.microsoft.com/office/drawing/2014/main" val="3462367634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3155224801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1691512306"/>
                    </a:ext>
                  </a:extLst>
                </a:gridCol>
                <a:gridCol w="1127781">
                  <a:extLst>
                    <a:ext uri="{9D8B030D-6E8A-4147-A177-3AD203B41FA5}">
                      <a16:colId xmlns:a16="http://schemas.microsoft.com/office/drawing/2014/main" val="3830107462"/>
                    </a:ext>
                  </a:extLst>
                </a:gridCol>
                <a:gridCol w="1030863">
                  <a:extLst>
                    <a:ext uri="{9D8B030D-6E8A-4147-A177-3AD203B41FA5}">
                      <a16:colId xmlns:a16="http://schemas.microsoft.com/office/drawing/2014/main" val="848654923"/>
                    </a:ext>
                  </a:extLst>
                </a:gridCol>
              </a:tblGrid>
              <a:tr h="4545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CRITERE MANUEL HAS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RISQUE/CONSTAT/ECART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G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F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CB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DISPOSITIF DE MAITRISE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M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CF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ACTIONS D'AMELIORATION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RESPONSABLE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DATE DEBUT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DATE   FIN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MODALITE SUIVI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COMMENTAIRES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235258"/>
                  </a:ext>
                </a:extLst>
              </a:tr>
              <a:tr h="5252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2.1-06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Absence de justification lors de la prescription d’antibiotiques dans le dossier patient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Rappel en CME,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Procédure « modalités de prescription antibiotique »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Refaire une sensibilisation en CME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Formation des nouveaux arrivants      </a:t>
                      </a:r>
                    </a:p>
                    <a:p>
                      <a:pPr algn="l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Diffuser la procédure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Infectiologue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Audit\indicateur 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08549"/>
                  </a:ext>
                </a:extLst>
              </a:tr>
              <a:tr h="407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5873455"/>
                  </a:ext>
                </a:extLst>
              </a:tr>
              <a:tr h="45456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96714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>
            <a:off x="5929745" y="2046784"/>
            <a:ext cx="332509" cy="1841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1370" y="146315"/>
            <a:ext cx="11257134" cy="897775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INDICATEUR NATIONAL (IQSS) antibiotique </a:t>
            </a:r>
            <a:r>
              <a:rPr lang="fr-FR" sz="2800" b="1" dirty="0" err="1">
                <a:solidFill>
                  <a:srgbClr val="0070C0"/>
                </a:solidFill>
                <a:latin typeface="Tw Cen MT Condensed" panose="020B0606020104020203" pitchFamily="34" charset="0"/>
              </a:rPr>
              <a:t>atbir</a:t>
            </a:r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 A RECUEIL OBLIGATOIRE éligible à l’Incitation financière a la </a:t>
            </a:r>
            <a:r>
              <a:rPr lang="fr-FR" sz="2800" b="1" dirty="0" err="1">
                <a:solidFill>
                  <a:srgbClr val="0070C0"/>
                </a:solidFill>
                <a:latin typeface="Tw Cen MT Condensed" panose="020B0606020104020203" pitchFamily="34" charset="0"/>
              </a:rPr>
              <a:t>qualitè</a:t>
            </a:r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875" y="1139625"/>
            <a:ext cx="11364125" cy="55720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ATBIR : </a:t>
            </a:r>
            <a:r>
              <a:rPr lang="fr-FR" sz="2400" dirty="0">
                <a:latin typeface="+mj-lt"/>
              </a:rPr>
              <a:t>cet indicateur de processus évalue la conformité de la durée d’antibiothérapie prescrite aux patients hospitalisés plus de 24h en MCO et présentant une infection respiratoire basse.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Il mesure le taux de patients ayant une prescription d’antibiotique de 7 jours ou moins pour une IRB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 dirty="0">
                <a:latin typeface="+mj-lt"/>
              </a:rPr>
              <a:t>Numérateur :</a:t>
            </a:r>
            <a:r>
              <a:rPr lang="fr-FR" sz="2000" dirty="0">
                <a:latin typeface="+mj-lt"/>
              </a:rPr>
              <a:t>  Nombre de séjours de patients ayant une IRB pour lesquels une  antibiothérapie ≤ à 7 jours a été prescrite au cours de  leur séjour.</a:t>
            </a:r>
            <a:r>
              <a:rPr lang="fr-FR" sz="2000" u="sng" dirty="0">
                <a:latin typeface="+mj-lt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 dirty="0">
                <a:latin typeface="+mj-lt"/>
              </a:rPr>
              <a:t>Dénominateur </a:t>
            </a:r>
            <a:r>
              <a:rPr lang="fr-FR" sz="2000" dirty="0">
                <a:latin typeface="+mj-lt"/>
              </a:rPr>
              <a:t>: Nombre de séjours évalués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latin typeface="+mj-lt"/>
              </a:rPr>
              <a:t>Sur 60 dossiers tirés au sort sur l’année N-1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latin typeface="+mj-lt"/>
              </a:rPr>
              <a:t>Outils à disposition</a:t>
            </a:r>
          </a:p>
          <a:p>
            <a:pPr lvl="1">
              <a:buFont typeface="Arial"/>
              <a:buChar char="•"/>
            </a:pPr>
            <a:r>
              <a:rPr lang="fr-FR" sz="2400" dirty="0">
                <a:latin typeface="+mj-lt"/>
              </a:rPr>
              <a:t>Une grille de recueil à renseigner avec le dossier de chaque patient tiré au sort</a:t>
            </a:r>
          </a:p>
          <a:p>
            <a:pPr lvl="1">
              <a:buFont typeface="Arial"/>
              <a:buChar char="•"/>
            </a:pPr>
            <a:r>
              <a:rPr lang="fr-FR" sz="2400" dirty="0">
                <a:latin typeface="+mj-lt"/>
              </a:rPr>
              <a:t>Un questionnaire établissement interrogeant sur la présence au sein de l’établissement d’une :</a:t>
            </a:r>
          </a:p>
          <a:p>
            <a:pPr marL="128016" lvl="1" indent="0">
              <a:buNone/>
            </a:pPr>
            <a:r>
              <a:rPr lang="fr-FR" sz="2000" dirty="0">
                <a:latin typeface="+mj-lt"/>
              </a:rPr>
              <a:t>Procédure décrivant l’antibiothérapie des IRB</a:t>
            </a:r>
          </a:p>
          <a:p>
            <a:pPr marL="128016" lvl="1" indent="0">
              <a:buNone/>
            </a:pPr>
            <a:r>
              <a:rPr lang="fr-FR" sz="2000" dirty="0">
                <a:latin typeface="+mj-lt"/>
              </a:rPr>
              <a:t>EPP sur cette thématique</a:t>
            </a:r>
          </a:p>
          <a:p>
            <a:pPr marL="128016" lvl="1" indent="0">
              <a:buNone/>
            </a:pPr>
            <a:r>
              <a:rPr lang="fr-FR" sz="2000" dirty="0">
                <a:latin typeface="+mj-lt"/>
              </a:rPr>
              <a:t>Participation à l’enquête nationale de prévalence</a:t>
            </a:r>
          </a:p>
          <a:p>
            <a:pPr marL="128016" lvl="1" indent="0">
              <a:buNone/>
            </a:pPr>
            <a:r>
              <a:rPr lang="fr-FR" sz="2000" dirty="0">
                <a:latin typeface="+mj-lt"/>
              </a:rPr>
              <a:t>Temps de présence de praticien dédié au conseil en antibiothérapie</a:t>
            </a:r>
          </a:p>
          <a:p>
            <a:pPr marL="128016" lvl="1" indent="0">
              <a:buNone/>
            </a:pPr>
            <a:endParaRPr lang="fr-FR" sz="1600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latin typeface="+mj-lt"/>
              </a:rPr>
              <a:t>Intérêt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latin typeface="+mj-lt"/>
              </a:rPr>
              <a:t>   </a:t>
            </a:r>
            <a:r>
              <a:rPr lang="fr-FR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*</a:t>
            </a:r>
            <a:r>
              <a:rPr lang="fr-FR" sz="2000" dirty="0">
                <a:latin typeface="+mj-lt"/>
              </a:rPr>
              <a:t> Comparaison entre établissements de santé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Publication sur le site </a:t>
            </a:r>
            <a:r>
              <a:rPr lang="fr-FR" sz="2000" dirty="0" err="1">
                <a:latin typeface="+mj-lt"/>
              </a:rPr>
              <a:t>Qualiscope</a:t>
            </a:r>
            <a:r>
              <a:rPr lang="fr-FR" sz="2000" dirty="0">
                <a:latin typeface="+mj-lt"/>
              </a:rPr>
              <a:t> : accessible au public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Calcul de l’IFAQ (incitation financière à la qualité :  450 Millions d’euros en 2021 à se partager 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338A1-3E12-81B1-A1E3-A8828094E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90196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Et les risques a posteriori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2B7783-0448-B4EA-2300-EA9275750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0" t="33325" r="4669" b="16610"/>
          <a:stretch/>
        </p:blipFill>
        <p:spPr>
          <a:xfrm>
            <a:off x="1024128" y="1856342"/>
            <a:ext cx="3988107" cy="34317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78F18F-EA46-2D99-365D-6077C831FBAF}"/>
              </a:ext>
            </a:extLst>
          </p:cNvPr>
          <p:cNvSpPr txBox="1"/>
          <p:nvPr/>
        </p:nvSpPr>
        <p:spPr>
          <a:xfrm>
            <a:off x="5012235" y="2422788"/>
            <a:ext cx="6930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EVENEMENTS INDESIRABLES GRAVES FONT L’OBJET DE REVUE DE MORBI MORTALITE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L’ISSU DE CES ANALYSES UN PLAN D’ACTION SERA MIS EN PLACE ET VIENDRA ALIMENTER LE TABLEAU DES RISQUES PRIORITAIRES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* SELON LEURS GRAVITES ILS SERONT DECLARES SUR LE PORTAIL NATIONAL DE DECLARATION DES EIG.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10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95" y="444469"/>
            <a:ext cx="10921810" cy="5960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0070C0"/>
                </a:solidFill>
              </a:rPr>
              <a:t>Les risques a priori et a posteriori vont permettre d’alimenter votre Plan d’ACTION du BON USAGE DES ANTIBIOTIQUES </a:t>
            </a:r>
          </a:p>
        </p:txBody>
      </p:sp>
      <p:graphicFrame>
        <p:nvGraphicFramePr>
          <p:cNvPr id="5" name="Espace réservé du contenu 6">
            <a:extLst>
              <a:ext uri="{FF2B5EF4-FFF2-40B4-BE49-F238E27FC236}">
                <a16:creationId xmlns:a16="http://schemas.microsoft.com/office/drawing/2014/main" id="{9CA5FA22-6593-FA7F-31FD-484B6171E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406895"/>
              </p:ext>
            </p:extLst>
          </p:nvPr>
        </p:nvGraphicFramePr>
        <p:xfrm>
          <a:off x="54591" y="1539240"/>
          <a:ext cx="12043898" cy="46968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40242">
                  <a:extLst>
                    <a:ext uri="{9D8B030D-6E8A-4147-A177-3AD203B41FA5}">
                      <a16:colId xmlns:a16="http://schemas.microsoft.com/office/drawing/2014/main" val="1329587125"/>
                    </a:ext>
                  </a:extLst>
                </a:gridCol>
                <a:gridCol w="788558">
                  <a:extLst>
                    <a:ext uri="{9D8B030D-6E8A-4147-A177-3AD203B41FA5}">
                      <a16:colId xmlns:a16="http://schemas.microsoft.com/office/drawing/2014/main" val="1038018514"/>
                    </a:ext>
                  </a:extLst>
                </a:gridCol>
                <a:gridCol w="1542197">
                  <a:extLst>
                    <a:ext uri="{9D8B030D-6E8A-4147-A177-3AD203B41FA5}">
                      <a16:colId xmlns:a16="http://schemas.microsoft.com/office/drawing/2014/main" val="2953212828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1333351640"/>
                    </a:ext>
                  </a:extLst>
                </a:gridCol>
                <a:gridCol w="1883391">
                  <a:extLst>
                    <a:ext uri="{9D8B030D-6E8A-4147-A177-3AD203B41FA5}">
                      <a16:colId xmlns:a16="http://schemas.microsoft.com/office/drawing/2014/main" val="4058063421"/>
                    </a:ext>
                  </a:extLst>
                </a:gridCol>
                <a:gridCol w="777923">
                  <a:extLst>
                    <a:ext uri="{9D8B030D-6E8A-4147-A177-3AD203B41FA5}">
                      <a16:colId xmlns:a16="http://schemas.microsoft.com/office/drawing/2014/main" val="2686370974"/>
                    </a:ext>
                  </a:extLst>
                </a:gridCol>
                <a:gridCol w="518615">
                  <a:extLst>
                    <a:ext uri="{9D8B030D-6E8A-4147-A177-3AD203B41FA5}">
                      <a16:colId xmlns:a16="http://schemas.microsoft.com/office/drawing/2014/main" val="1769893357"/>
                    </a:ext>
                  </a:extLst>
                </a:gridCol>
                <a:gridCol w="532262">
                  <a:extLst>
                    <a:ext uri="{9D8B030D-6E8A-4147-A177-3AD203B41FA5}">
                      <a16:colId xmlns:a16="http://schemas.microsoft.com/office/drawing/2014/main" val="2283233679"/>
                    </a:ext>
                  </a:extLst>
                </a:gridCol>
                <a:gridCol w="1325695">
                  <a:extLst>
                    <a:ext uri="{9D8B030D-6E8A-4147-A177-3AD203B41FA5}">
                      <a16:colId xmlns:a16="http://schemas.microsoft.com/office/drawing/2014/main" val="3815037581"/>
                    </a:ext>
                  </a:extLst>
                </a:gridCol>
                <a:gridCol w="674084">
                  <a:extLst>
                    <a:ext uri="{9D8B030D-6E8A-4147-A177-3AD203B41FA5}">
                      <a16:colId xmlns:a16="http://schemas.microsoft.com/office/drawing/2014/main" val="559926760"/>
                    </a:ext>
                  </a:extLst>
                </a:gridCol>
                <a:gridCol w="2114770">
                  <a:extLst>
                    <a:ext uri="{9D8B030D-6E8A-4147-A177-3AD203B41FA5}">
                      <a16:colId xmlns:a16="http://schemas.microsoft.com/office/drawing/2014/main" val="2250269066"/>
                    </a:ext>
                  </a:extLst>
                </a:gridCol>
              </a:tblGrid>
              <a:tr h="5022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CRITERE MANUEL HAS</a:t>
                      </a:r>
                      <a:endParaRPr lang="fr-F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D’ENTREE</a:t>
                      </a:r>
                      <a:endParaRPr lang="fr-FR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RISQUE/CONSTAT/ECART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 CONCERNES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ACTIONS D'AMELIORATION</a:t>
                      </a:r>
                    </a:p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RESPON-SABLE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DEBUT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 FIN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MODALITE SUIVI</a:t>
                      </a:r>
                    </a:p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ETAT D'AVANCEMENT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COMMENTAIRES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3378"/>
                  </a:ext>
                </a:extLst>
              </a:tr>
              <a:tr h="104042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2.1-06</a:t>
                      </a:r>
                    </a:p>
                    <a:p>
                      <a:pPr algn="ctr" fontAlgn="ctr"/>
                      <a:r>
                        <a:rPr lang="fr-FR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fr-FR" sz="10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000" b="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pertinence des prescriptions antibiotiques est argumentée et réévaluée</a:t>
                      </a:r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Cartographie des risques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Absence de justification  dans le DPI lors de la  prescription d’antibiotiques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Tous les services de soins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Refaire une sensibilisation en     </a:t>
                      </a:r>
                    </a:p>
                    <a:p>
                      <a:pPr algn="l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CME</a:t>
                      </a:r>
                    </a:p>
                    <a:p>
                      <a:pPr algn="l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Formation des nouveaux  </a:t>
                      </a:r>
                    </a:p>
                    <a:p>
                      <a:pPr algn="l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arrivants      </a:t>
                      </a:r>
                    </a:p>
                    <a:p>
                      <a:pPr algn="l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Diffuser la procédure  </a:t>
                      </a:r>
                    </a:p>
                    <a:p>
                      <a:pPr algn="l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prescription   antibiotique</a:t>
                      </a:r>
                    </a:p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Infectiologue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Audit/Indicateur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Traceur ciblé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cours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1525"/>
                  </a:ext>
                </a:extLst>
              </a:tr>
              <a:tr h="738869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Evènement indésirable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Traitement antibiotique non  adapté sur une BMR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Chir A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Faire appel à l’infectiologue </a:t>
                      </a:r>
                    </a:p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pour toute bactéries résistantes</a:t>
                      </a:r>
                    </a:p>
                    <a:p>
                      <a:pPr algn="l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Refaire passer l’info en CME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Infectiologue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Audit/Indicateur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initié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63494"/>
                  </a:ext>
                </a:extLst>
              </a:tr>
              <a:tr h="867409">
                <a:tc vMerge="1"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110139"/>
                  </a:ext>
                </a:extLst>
              </a:tr>
              <a:tr h="767870">
                <a:tc vMerge="1"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60752"/>
                  </a:ext>
                </a:extLst>
              </a:tr>
              <a:tr h="753650">
                <a:tc vMerge="1"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066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3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À vous d’agir !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4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7D27CB-A355-4028-810E-6FA7D6E8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7163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construire votre CARTOGRAPHIE DES RISQUES A PRIORI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75A31E-0FF5-40A1-9768-6EF1A91C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</a:t>
            </a:r>
            <a:r>
              <a:rPr lang="fr-FR" dirty="0">
                <a:latin typeface="+mj-lt"/>
              </a:rPr>
              <a:t>par groupe de 3 / 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+mj-lt"/>
              </a:rPr>
              <a:t>  3 ou 4 risques prioritaires pressentis à partir de vos évaluations : audit, EPP,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+mj-lt"/>
              </a:rPr>
              <a:t>  Concernant le Bon usage des Antibiotiques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1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770" y="1268457"/>
            <a:ext cx="9720072" cy="914400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rgbClr val="0070C0"/>
                </a:solidFill>
              </a:rPr>
              <a:t>Vous êtes nommé REFERENT ANTIBIOTIQUE, VOUS ETES DONC  responsable de la politique du bon usage des anti-infectieux </a:t>
            </a:r>
            <a:br>
              <a:rPr lang="fr-FR" dirty="0">
                <a:solidFill>
                  <a:srgbClr val="0070C0"/>
                </a:solidFill>
              </a:rPr>
            </a:br>
            <a:br>
              <a:rPr lang="fr-FR" dirty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593" y="3827649"/>
            <a:ext cx="10515600" cy="3030351"/>
          </a:xfrm>
        </p:spPr>
        <p:txBody>
          <a:bodyPr/>
          <a:lstStyle/>
          <a:p>
            <a:r>
              <a:rPr lang="fr-FR" dirty="0"/>
              <a:t>Connaître les bases de la Démarche Qualité</a:t>
            </a:r>
          </a:p>
          <a:p>
            <a:r>
              <a:rPr lang="fr-FR" dirty="0"/>
              <a:t>Mettre en place un processus de maîtrise du Bon Usage des Anti-infectieux</a:t>
            </a:r>
          </a:p>
          <a:p>
            <a:r>
              <a:rPr lang="fr-FR" dirty="0"/>
              <a:t>Communiquer sur la mise en œuvre du processus (Certification)</a:t>
            </a:r>
          </a:p>
        </p:txBody>
      </p:sp>
      <p:pic>
        <p:nvPicPr>
          <p:cNvPr id="4" name="Picture 2" descr="Point D'Interrogation Question - Image gratuite sur Pixabay">
            <a:extLst>
              <a:ext uri="{FF2B5EF4-FFF2-40B4-BE49-F238E27FC236}">
                <a16:creationId xmlns:a16="http://schemas.microsoft.com/office/drawing/2014/main" id="{5B225B76-283B-4B9E-73E1-5940DB888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433" y="1943789"/>
            <a:ext cx="2492285" cy="24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286A698-5DA7-5AC2-7D0F-7ED60EECEF61}"/>
              </a:ext>
            </a:extLst>
          </p:cNvPr>
          <p:cNvSpPr txBox="1"/>
          <p:nvPr/>
        </p:nvSpPr>
        <p:spPr>
          <a:xfrm>
            <a:off x="9555575" y="1813525"/>
            <a:ext cx="658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Comment vais-je faire ?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F1758922-82C4-764C-8DB3-5196DE797CC7}"/>
              </a:ext>
            </a:extLst>
          </p:cNvPr>
          <p:cNvSpPr/>
          <p:nvPr/>
        </p:nvSpPr>
        <p:spPr>
          <a:xfrm>
            <a:off x="9302671" y="1582961"/>
            <a:ext cx="2804984" cy="761830"/>
          </a:xfrm>
          <a:prstGeom prst="wedgeEllipseCallout">
            <a:avLst>
              <a:gd name="adj1" fmla="val -27246"/>
              <a:gd name="adj2" fmla="val 880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ED99A5-0BF1-D25D-E11C-35E3D8C3BA28}"/>
              </a:ext>
            </a:extLst>
          </p:cNvPr>
          <p:cNvSpPr txBox="1"/>
          <p:nvPr/>
        </p:nvSpPr>
        <p:spPr>
          <a:xfrm>
            <a:off x="355600" y="2959100"/>
            <a:ext cx="695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Pour remplir cette mission </a:t>
            </a:r>
            <a:r>
              <a:rPr lang="fr-FR" sz="2400" b="1" dirty="0">
                <a:solidFill>
                  <a:srgbClr val="C00000"/>
                </a:solidFill>
              </a:rPr>
              <a:t>transversale</a:t>
            </a:r>
            <a:r>
              <a:rPr lang="fr-FR" sz="2400" b="1" dirty="0"/>
              <a:t> il vous faut :</a:t>
            </a:r>
          </a:p>
        </p:txBody>
      </p:sp>
    </p:spTree>
    <p:extLst>
      <p:ext uri="{BB962C8B-B14F-4D97-AF65-F5344CB8AC3E}">
        <p14:creationId xmlns:p14="http://schemas.microsoft.com/office/powerpoint/2010/main" val="21954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807" y="-158861"/>
            <a:ext cx="11818374" cy="1499616"/>
          </a:xfrm>
        </p:spPr>
        <p:txBody>
          <a:bodyPr>
            <a:norm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VOUS ETES REFERENT ANTIBIOTIQUE, VOTRE VISITE DE CERTIFICATION V2020 EST PROGRAMMEE, COMMENT LES EXPERTS VISITEURS VONT-ILS PROCEDER ? 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71245B-BA25-447D-8C8D-98AD7CD155ED}"/>
              </a:ext>
            </a:extLst>
          </p:cNvPr>
          <p:cNvSpPr/>
          <p:nvPr/>
        </p:nvSpPr>
        <p:spPr>
          <a:xfrm>
            <a:off x="3212677" y="1170396"/>
            <a:ext cx="8730555" cy="5577812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7EE4EF-A17A-4E55-8564-F609E74B0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16" y="1400181"/>
            <a:ext cx="1952878" cy="8183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C360E8D-FE6B-4659-8517-B1524D73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48" y="2714047"/>
            <a:ext cx="7104991" cy="18074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E7508A-022F-574D-AF31-E2DC5650D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7955" y="5392053"/>
            <a:ext cx="3487214" cy="1012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47047" y="4229148"/>
            <a:ext cx="161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V2020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6979" t="14011" r="67342" b="10102"/>
          <a:stretch/>
        </p:blipFill>
        <p:spPr>
          <a:xfrm>
            <a:off x="342317" y="1170396"/>
            <a:ext cx="4107582" cy="559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7EE4EF-A17A-4E55-8564-F609E74B0F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00" y="1490355"/>
            <a:ext cx="1952878" cy="81833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690956" y="3882109"/>
            <a:ext cx="1300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 b="1" dirty="0">
                <a:solidFill>
                  <a:prstClr val="white"/>
                </a:solidFill>
                <a:latin typeface="Calibri"/>
              </a:rPr>
              <a:t>V2020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2E7508A-022F-574D-AF31-E2DC5650D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2072" y="4675449"/>
            <a:ext cx="3487214" cy="101202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511675" y="167058"/>
            <a:ext cx="609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DETAIL DU MANUEL DE CERTIFICATION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6676" y="698788"/>
            <a:ext cx="4610100" cy="27146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821" y="3414489"/>
            <a:ext cx="4318646" cy="27185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9"/>
          <a:srcRect l="4541" t="-40" r="2672"/>
          <a:stretch/>
        </p:blipFill>
        <p:spPr>
          <a:xfrm>
            <a:off x="6901717" y="3413950"/>
            <a:ext cx="4410490" cy="2719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9340" y="16857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  <a:latin typeface="Calibri"/>
              </a:rPr>
              <a:t>3 CHAPITRES</a:t>
            </a:r>
            <a:br>
              <a:rPr lang="fr-FR" sz="1600" b="1" dirty="0">
                <a:solidFill>
                  <a:prstClr val="black"/>
                </a:solidFill>
                <a:latin typeface="Calibri"/>
              </a:rPr>
            </a:br>
            <a:r>
              <a:rPr lang="fr-FR" sz="1600" b="1" dirty="0">
                <a:solidFill>
                  <a:prstClr val="black"/>
                </a:solidFill>
                <a:latin typeface="Calibri"/>
              </a:rPr>
              <a:t>15 OBJECTIFS</a:t>
            </a:r>
          </a:p>
          <a:p>
            <a:r>
              <a:rPr lang="fr-FR" sz="1600" b="1" dirty="0">
                <a:solidFill>
                  <a:prstClr val="black"/>
                </a:solidFill>
                <a:latin typeface="Calibri"/>
              </a:rPr>
              <a:t>132 CRITERES</a:t>
            </a:r>
            <a:br>
              <a:rPr lang="fr-FR" sz="1600" b="1" dirty="0">
                <a:solidFill>
                  <a:prstClr val="black"/>
                </a:solidFill>
                <a:latin typeface="Calibri"/>
              </a:rPr>
            </a:br>
            <a:r>
              <a:rPr lang="fr-FR" sz="1600" b="1" dirty="0">
                <a:solidFill>
                  <a:prstClr val="black"/>
                </a:solidFill>
                <a:latin typeface="Calibri"/>
              </a:rPr>
              <a:t>17 CRITÈRES IMPÉRATIFS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720626" y="3338991"/>
            <a:ext cx="855095" cy="1066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769340" y="2933945"/>
            <a:ext cx="2814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prstClr val="black"/>
                </a:solidFill>
                <a:latin typeface="Calibri"/>
              </a:rPr>
              <a:t>Critère 2.1-06 : la pertinence des prescriptions antibiotiques est argumentée et réévaluée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271" y="344129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240297" y="428668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9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/>
              <a:t>22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48054" y="281626"/>
            <a:ext cx="795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LES METHODES D’EVALUATION  : de nouveaux outils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21704" t="41192" r="16326" b="10815"/>
          <a:stretch/>
        </p:blipFill>
        <p:spPr>
          <a:xfrm>
            <a:off x="2427740" y="1403775"/>
            <a:ext cx="6795755" cy="31953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12914" t="17331" r="15508" b="61399"/>
          <a:stretch/>
        </p:blipFill>
        <p:spPr>
          <a:xfrm>
            <a:off x="1595048" y="5004174"/>
            <a:ext cx="9001452" cy="16651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72464" y="308317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2284" y="281626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/>
              <a:t>23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69161" y="301692"/>
            <a:ext cx="355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LE TRACEUR CIBLE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85509" y="1754658"/>
            <a:ext cx="427547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rgbClr val="3C3CAA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Evaluer la </a:t>
            </a:r>
            <a:r>
              <a:rPr lang="fr-FR" sz="2000" b="1" dirty="0">
                <a:solidFill>
                  <a:srgbClr val="3C3CAA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mise en œuvre réelle d’un processus </a:t>
            </a:r>
          </a:p>
          <a:p>
            <a:endParaRPr lang="fr-FR" sz="800" b="1" dirty="0">
              <a:solidFill>
                <a:srgbClr val="3C3CAA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>
                <a:solidFill>
                  <a:srgbClr val="3C3CAA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Investigation ascendante </a:t>
            </a:r>
            <a:r>
              <a:rPr lang="fr-FR" sz="2000" dirty="0">
                <a:solidFill>
                  <a:srgbClr val="3C3CAA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: part du terrain pour remonter vers le processus</a:t>
            </a:r>
          </a:p>
          <a:p>
            <a:endParaRPr lang="fr-FR" sz="1500" b="1" dirty="0">
              <a:solidFill>
                <a:srgbClr val="3C3CAA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fr-FR" sz="800" b="1" dirty="0">
              <a:solidFill>
                <a:srgbClr val="3C3CAA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b="1" dirty="0">
                <a:solidFill>
                  <a:srgbClr val="3C3CAA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7 traceurs ciblés définis par la HAS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Circuit du médicament </a:t>
            </a:r>
            <a:r>
              <a:rPr lang="fr-FR" sz="1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(prescription antibiotique, médicaments à risque….)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Gestion des évènements indésirables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Gestion des PSL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Prévention des infections associées aux soins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Transport intra-hospitalier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Accueil non programmé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Prélèvement greffe organes tissus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3C3CAA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1836" t="17331" r="46133" b="61399"/>
          <a:stretch/>
        </p:blipFill>
        <p:spPr>
          <a:xfrm>
            <a:off x="3080665" y="200574"/>
            <a:ext cx="1485165" cy="14279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52145" t="29290" r="20453" b="35355"/>
          <a:stretch/>
        </p:blipFill>
        <p:spPr>
          <a:xfrm>
            <a:off x="6339291" y="998731"/>
            <a:ext cx="3717149" cy="52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/>
              <a:t>24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B00-0000C0F0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76" y="4197351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41836" t="17331" r="46133" b="61399"/>
          <a:stretch/>
        </p:blipFill>
        <p:spPr>
          <a:xfrm>
            <a:off x="2720625" y="674526"/>
            <a:ext cx="1035116" cy="9952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29929" y="278650"/>
            <a:ext cx="452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LA</a:t>
            </a:r>
            <a:r>
              <a:rPr lang="fr-FR" sz="20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CIBLE CHOISIE : </a:t>
            </a:r>
            <a:r>
              <a:rPr lang="fr-FR" sz="2000" dirty="0">
                <a:solidFill>
                  <a:srgbClr val="1F497D"/>
                </a:solidFill>
                <a:latin typeface="Calibri"/>
              </a:rPr>
              <a:t>Daptomycine </a:t>
            </a:r>
            <a:r>
              <a:rPr lang="fr-FR" sz="2000" dirty="0" err="1">
                <a:solidFill>
                  <a:srgbClr val="1F497D"/>
                </a:solidFill>
                <a:latin typeface="Calibri"/>
              </a:rPr>
              <a:t>inj</a:t>
            </a:r>
            <a:endParaRPr lang="fr-FR" sz="2000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636060" y="1192055"/>
            <a:ext cx="4410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Service : Pneumologie</a:t>
            </a: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endParaRPr lang="fr-FR" sz="1600" dirty="0">
              <a:solidFill>
                <a:prstClr val="black"/>
              </a:solidFill>
              <a:latin typeface="Calibri"/>
            </a:endParaRPr>
          </a:p>
          <a:p>
            <a:r>
              <a:rPr lang="fr-FR" sz="1600" b="1" dirty="0">
                <a:solidFill>
                  <a:prstClr val="black"/>
                </a:solidFill>
                <a:latin typeface="Calibri"/>
              </a:rPr>
              <a:t>Pour investiguer le critère prescription ATB </a:t>
            </a:r>
            <a:r>
              <a:rPr lang="fr-FR" sz="16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Entretien avec le médecin prescripteur</a:t>
            </a:r>
          </a:p>
          <a:p>
            <a:endParaRPr lang="fr-FR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Pour les critères concernant le circuit du médicament ; </a:t>
            </a:r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Entretiens avec :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*Pharmacien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*Responsable du circuit du médicament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*Cadre de pneumologie</a:t>
            </a:r>
          </a:p>
          <a:p>
            <a:r>
              <a:rPr lang="fr-FR" sz="1600" dirty="0">
                <a:solidFill>
                  <a:srgbClr val="000000"/>
                </a:solidFill>
                <a:latin typeface="Calibri" panose="020F0502020204030204" pitchFamily="34" charset="0"/>
              </a:rPr>
              <a:t> *IDE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9234" t="48043" r="8496"/>
          <a:stretch/>
        </p:blipFill>
        <p:spPr>
          <a:xfrm>
            <a:off x="1600937" y="1538791"/>
            <a:ext cx="5097768" cy="49845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72464" y="305341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9800" y="179092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2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/>
              <a:t>25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64978" y="1268760"/>
            <a:ext cx="81822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17500" indent="-3175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8175" indent="-27305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492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Clr>
                <a:srgbClr val="990099"/>
              </a:buClr>
              <a:defRPr/>
            </a:pPr>
            <a:endParaRPr lang="fr-FR" altLang="fr-FR" sz="20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371" y="6047105"/>
            <a:ext cx="1091279" cy="4572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6163" t="11909" r="66856" b="30313"/>
          <a:stretch/>
        </p:blipFill>
        <p:spPr>
          <a:xfrm>
            <a:off x="2923631" y="505176"/>
            <a:ext cx="6457736" cy="6180119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2539298" y="1164875"/>
            <a:ext cx="585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809557" y="909964"/>
            <a:ext cx="104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Intitulé du critère et descriptif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607694" y="2370793"/>
            <a:ext cx="403741" cy="1053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767646" y="1965830"/>
            <a:ext cx="1023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Champ d’application et niveau d’exigence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8283086" y="2330412"/>
            <a:ext cx="990105" cy="4500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365235" y="2014971"/>
            <a:ext cx="92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IQSS Lié</a:t>
            </a:r>
          </a:p>
          <a:p>
            <a:r>
              <a:rPr lang="fr-FR" sz="14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Ici ATBIR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8269246" y="3251997"/>
            <a:ext cx="990105" cy="45005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9331863" y="2988245"/>
            <a:ext cx="125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Références</a:t>
            </a:r>
          </a:p>
          <a:p>
            <a:r>
              <a:rPr lang="fr-FR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de bonnes pratiques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2486218" y="566766"/>
            <a:ext cx="58506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819120" y="425196"/>
            <a:ext cx="920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Objectif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4928585" y="4644135"/>
            <a:ext cx="1662471" cy="10638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800745" y="5542818"/>
            <a:ext cx="153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Méthode (s) d’évaluation à employer</a:t>
            </a:r>
          </a:p>
        </p:txBody>
      </p:sp>
    </p:spTree>
    <p:extLst>
      <p:ext uri="{BB962C8B-B14F-4D97-AF65-F5344CB8AC3E}">
        <p14:creationId xmlns:p14="http://schemas.microsoft.com/office/powerpoint/2010/main" val="10055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pPr>
              <a:defRPr/>
            </a:pPr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>
                <a:defRPr/>
              </a:pPr>
              <a:t>26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B00-0000C0F00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76" y="4197351"/>
            <a:ext cx="314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663" y="1853825"/>
            <a:ext cx="7665732" cy="41226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25670" y="323655"/>
            <a:ext cx="549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1F497D"/>
                </a:solidFill>
                <a:latin typeface="Calibri"/>
              </a:rPr>
              <a:t>Entretien avec le prescripteur : exemple de questions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2464" y="251687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4682" y="323655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pPr>
              <a:defRPr/>
            </a:pPr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>
                <a:defRPr/>
              </a:pPr>
              <a:t>27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19381"/>
          <a:stretch/>
        </p:blipFill>
        <p:spPr>
          <a:xfrm>
            <a:off x="2209626" y="864430"/>
            <a:ext cx="7886433" cy="448015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694512" y="160877"/>
            <a:ext cx="585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LES ATTENDUS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09625" y="5524921"/>
            <a:ext cx="7830870" cy="923330"/>
          </a:xfrm>
          <a:prstGeom prst="rect">
            <a:avLst/>
          </a:prstGeom>
          <a:noFill/>
          <a:ln w="25400"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  <a:latin typeface="Calibri"/>
              </a:rPr>
              <a:t>Les EV consulteront les résultats :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de l’audit réévaluation de l’antibiothérapie à  24-72heures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de l’IQSS ATBIR (conformité antibiothérapie de plus de 7jours)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72464" y="272106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9660" y="256603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/>
              <a:t>28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19214" y="6525924"/>
            <a:ext cx="3744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prstClr val="black"/>
                </a:solidFill>
                <a:latin typeface="Marianne Medium" pitchFamily="50" charset="0"/>
              </a:rPr>
              <a:t>Titre présentation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63122" t="25374" r="13622" b="43504"/>
          <a:stretch/>
        </p:blipFill>
        <p:spPr>
          <a:xfrm>
            <a:off x="1820526" y="942248"/>
            <a:ext cx="8280919" cy="311682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10009" y="143047"/>
            <a:ext cx="589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RESTITUTION DE LA SYNTHESE :</a:t>
            </a:r>
          </a:p>
        </p:txBody>
      </p:sp>
      <p:sp>
        <p:nvSpPr>
          <p:cNvPr id="3" name="Ellipse 2"/>
          <p:cNvSpPr/>
          <p:nvPr/>
        </p:nvSpPr>
        <p:spPr>
          <a:xfrm>
            <a:off x="5915980" y="1583796"/>
            <a:ext cx="4050450" cy="112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5382" t="32763" r="13622" b="57712"/>
          <a:stretch/>
        </p:blipFill>
        <p:spPr>
          <a:xfrm>
            <a:off x="1785083" y="3530487"/>
            <a:ext cx="7757738" cy="1890210"/>
          </a:xfrm>
          <a:prstGeom prst="rect">
            <a:avLst/>
          </a:prstGeom>
        </p:spPr>
      </p:pic>
      <p:cxnSp>
        <p:nvCxnSpPr>
          <p:cNvPr id="6" name="Connecteur droit avec flèche 5"/>
          <p:cNvCxnSpPr>
            <a:endCxn id="8" idx="3"/>
          </p:cNvCxnSpPr>
          <p:nvPr/>
        </p:nvCxnSpPr>
        <p:spPr>
          <a:xfrm flipH="1">
            <a:off x="5228566" y="2708921"/>
            <a:ext cx="2442611" cy="112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85" y="3300527"/>
            <a:ext cx="1067780" cy="1067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72464" y="307729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19545" y="307729"/>
            <a:ext cx="1700981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621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8138864" y="6448252"/>
            <a:ext cx="2133600" cy="365125"/>
          </a:xfrm>
        </p:spPr>
        <p:txBody>
          <a:bodyPr/>
          <a:lstStyle/>
          <a:p>
            <a:pPr>
              <a:defRPr/>
            </a:pPr>
            <a:fld id="{03084989-1E38-4537-8A16-22E1C81D0DC6}" type="slidenum">
              <a:rPr lang="fr-FR" sz="800">
                <a:solidFill>
                  <a:prstClr val="black">
                    <a:tint val="75000"/>
                  </a:prstClr>
                </a:solidFill>
                <a:latin typeface="Marianne Medium" pitchFamily="50" charset="0"/>
              </a:rPr>
              <a:pPr>
                <a:defRPr/>
              </a:pPr>
              <a:t>29</a:t>
            </a:fld>
            <a:endParaRPr lang="fr-FR" sz="800" dirty="0">
              <a:solidFill>
                <a:prstClr val="black">
                  <a:tint val="75000"/>
                </a:prstClr>
              </a:solidFill>
              <a:latin typeface="Marianne Medium" pitchFamily="50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910536" y="6534345"/>
            <a:ext cx="37447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>
                <a:solidFill>
                  <a:prstClr val="black"/>
                </a:solidFill>
                <a:latin typeface="Marianne Medium" pitchFamily="50" charset="0"/>
              </a:rPr>
              <a:t>Traceur ciblé antibiothérapie/circuit du médicament</a:t>
            </a:r>
            <a:endParaRPr lang="fr-FR" sz="800" dirty="0">
              <a:solidFill>
                <a:prstClr val="black"/>
              </a:solidFill>
              <a:latin typeface="Marianne Medium" pitchFamily="50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55173" y="224199"/>
            <a:ext cx="93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cap="all" spc="100" dirty="0">
                <a:solidFill>
                  <a:srgbClr val="0070C0"/>
                </a:solidFill>
                <a:latin typeface="Tw Cen MT Condensed" panose="020B0606020104020203" pitchFamily="34" charset="0"/>
                <a:ea typeface="+mj-ea"/>
                <a:cs typeface="+mj-cs"/>
              </a:rPr>
              <a:t>L’ENTRETIEN AVEC LE PRESCRIPTEUR NOUS PERMET DE COCHER OUI A TOUS LES ELEMENTS D’EVALUATION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5560" y="1426850"/>
            <a:ext cx="84972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EE1 : Toute prescription ATB répond à une justification</a:t>
            </a:r>
            <a:b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   Oui    ☐ Non   ☐ NA</a:t>
            </a:r>
          </a:p>
          <a:p>
            <a:b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EE2 : Les praticiens doivent pouvoir se référer en cas de besoin à un référent antibiotique</a:t>
            </a:r>
          </a:p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     Oui    ☐ Non   ☐ NA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EE3 : Les praticiens doivent pouvoir se référer à des recommandations locales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Oui    ☐ Non   ☐ NA</a:t>
            </a:r>
          </a:p>
          <a:p>
            <a:endParaRPr lang="fr-FR" dirty="0">
              <a:solidFill>
                <a:prstClr val="black"/>
              </a:solidFill>
              <a:latin typeface="Calibri"/>
            </a:endParaRP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EE4 : Les prescriptions antibiotiques sont réévaluées entre la 24 et la 72ème heure.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Puis à 7 jours si concerné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Oui    ☐ Non   ☐ NA</a:t>
            </a:r>
          </a:p>
          <a:p>
            <a:endParaRPr lang="fr-FR" dirty="0">
              <a:solidFill>
                <a:prstClr val="black"/>
              </a:solidFill>
              <a:latin typeface="Calibri"/>
            </a:endParaRP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EE5 : Les praticiens, notamment ceux en cours de cursus, bénéficient de formations à l'utilisation des antibiotiques  </a:t>
            </a:r>
          </a:p>
          <a:p>
            <a:r>
              <a:rPr lang="fr-FR" dirty="0">
                <a:solidFill>
                  <a:prstClr val="black"/>
                </a:solidFill>
                <a:latin typeface="Calibri"/>
              </a:rPr>
              <a:t>        Oui    ☐ Non   ☐ NA</a:t>
            </a:r>
          </a:p>
        </p:txBody>
      </p:sp>
      <p:pic>
        <p:nvPicPr>
          <p:cNvPr id="10" name="Picture 2" descr="Photos gratuites de Case à cocher - FreeImage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744195"/>
            <a:ext cx="253377" cy="2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hotos gratuites de Case à cocher - FreeImage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2329558"/>
            <a:ext cx="253377" cy="2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hotos gratuites de Case à cocher - FreeImage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3395709"/>
            <a:ext cx="253377" cy="2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Photos gratuites de Case à cocher - FreeImage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4457498"/>
            <a:ext cx="253377" cy="3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Photos gratuites de Case à cocher - FreeImage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32" y="5509171"/>
            <a:ext cx="253377" cy="37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0471355" y="426385"/>
            <a:ext cx="1597743" cy="834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09556" y="143168"/>
            <a:ext cx="1245618" cy="91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9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La démarche Qualité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3922640" y="1312775"/>
            <a:ext cx="2390775" cy="2497137"/>
          </a:xfrm>
          <a:prstGeom prst="pieWedge">
            <a:avLst/>
          </a:prstGeom>
          <a:solidFill>
            <a:srgbClr val="25C6FF"/>
          </a:solidFill>
          <a:ln w="25400" cap="flat" cmpd="sng" algn="ctr">
            <a:solidFill>
              <a:srgbClr val="00B0F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r-FR" sz="1200" b="1" dirty="0">
                <a:latin typeface="Arial"/>
                <a:ea typeface="Times New Roman"/>
              </a:rPr>
              <a:t>       </a:t>
            </a:r>
          </a:p>
          <a:p>
            <a:pPr indent="0">
              <a:buNone/>
            </a:pPr>
            <a:r>
              <a:rPr lang="fr-FR" sz="1200" b="1" dirty="0">
                <a:latin typeface="Arial"/>
                <a:ea typeface="Times New Roman"/>
              </a:rPr>
              <a:t>           </a:t>
            </a:r>
          </a:p>
          <a:p>
            <a:pPr indent="0">
              <a:buNone/>
            </a:pPr>
            <a:endParaRPr lang="fr-FR" sz="1200" b="1" dirty="0">
              <a:latin typeface="Arial"/>
              <a:ea typeface="Times New Roman"/>
            </a:endParaRPr>
          </a:p>
          <a:p>
            <a:pPr indent="0">
              <a:buNone/>
            </a:pPr>
            <a:r>
              <a:rPr lang="fr-FR" sz="1400" b="1" dirty="0">
                <a:latin typeface="Arial"/>
                <a:ea typeface="Times New Roman"/>
              </a:rPr>
              <a:t>   </a:t>
            </a:r>
            <a:endParaRPr lang="fr-FR" sz="1400" b="1" kern="800" cap="small" dirty="0">
              <a:latin typeface="Arial"/>
            </a:endParaRPr>
          </a:p>
        </p:txBody>
      </p:sp>
      <p:sp>
        <p:nvSpPr>
          <p:cNvPr id="8" name="Rectangle à coins arrondis 8"/>
          <p:cNvSpPr/>
          <p:nvPr/>
        </p:nvSpPr>
        <p:spPr>
          <a:xfrm>
            <a:off x="168662" y="923088"/>
            <a:ext cx="4992732" cy="29626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glow rad="101600">
              <a:srgbClr val="00B0F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170">
              <a:tabLst>
                <a:tab pos="270510" algn="l"/>
              </a:tabLst>
            </a:pPr>
            <a:r>
              <a:rPr lang="fr-FR" sz="1100" b="1" u="sng" cap="small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Arial"/>
              </a:rPr>
              <a:t>ORIENTATIONS NATIONALES </a:t>
            </a:r>
            <a:r>
              <a:rPr lang="fr-FR" sz="1100" b="1" u="sng" cap="small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Arial"/>
              </a:rPr>
              <a:t>:</a:t>
            </a:r>
          </a:p>
          <a:p>
            <a:pPr algn="l"/>
            <a:r>
              <a:rPr lang="fr-FR" sz="1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*STRATEGIE NATIONALE 2022-2025  DE PREVENTION DES INFECTIONS ET DE </a:t>
            </a:r>
          </a:p>
          <a:p>
            <a:pPr algn="l"/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L’ANTIBIORESISTANCE</a:t>
            </a:r>
          </a:p>
          <a:p>
            <a:pPr algn="l"/>
            <a:r>
              <a:rPr lang="fr-FR" sz="1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 * INSTRUCTION du 15 mai 2020 RELATIVE À LA MISE EN OEUVRE </a:t>
            </a: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DE LA  PRÉVENTION  </a:t>
            </a:r>
          </a:p>
          <a:p>
            <a:pPr algn="l"/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 </a:t>
            </a:r>
            <a:r>
              <a:rPr lang="fr-FR" sz="1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DE L’ANTIBIORÉSISTANCE </a:t>
            </a:r>
            <a:endParaRPr lang="fr-FR" sz="1000" b="1" cap="small" dirty="0">
              <a:latin typeface="Arial Narrow" panose="020B0606020202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90170">
              <a:tabLst>
                <a:tab pos="270510" algn="l"/>
              </a:tabLst>
            </a:pPr>
            <a:r>
              <a:rPr lang="fr-FR" sz="1000" b="1" cap="small" dirty="0">
                <a:latin typeface="Arial Narrow" panose="020B0606020202030204" pitchFamily="34" charset="0"/>
                <a:cs typeface="Times New Roman" panose="02020603050405020304" pitchFamily="18" charset="0"/>
              </a:rPr>
              <a:t>*FEUILLE DE ROUTE GOUVERNEMENTALE ANTIBIORESISTANCE </a:t>
            </a:r>
          </a:p>
          <a:p>
            <a:pPr marL="90170">
              <a:tabLst>
                <a:tab pos="270510" algn="l"/>
              </a:tabLst>
            </a:pPr>
            <a:r>
              <a:rPr lang="fr-FR" sz="1000" b="1" cap="small" dirty="0">
                <a:latin typeface="Arial Narrow" panose="020B0606020202030204" pitchFamily="34" charset="0"/>
                <a:cs typeface="Times New Roman" panose="02020603050405020304" pitchFamily="18" charset="0"/>
              </a:rPr>
              <a:t> NOV 2016</a:t>
            </a:r>
          </a:p>
          <a:p>
            <a:pPr marL="90170">
              <a:tabLst>
                <a:tab pos="270510" algn="l"/>
              </a:tabLst>
            </a:pPr>
            <a:r>
              <a:rPr lang="fr-FR" sz="1100" b="1" cap="small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</a:rPr>
              <a:t>MANUEL CERTIFICATION V2020</a:t>
            </a:r>
          </a:p>
          <a:p>
            <a:pPr marL="90170">
              <a:tabLst>
                <a:tab pos="270510" algn="l"/>
              </a:tabLst>
            </a:pPr>
            <a:endParaRPr lang="fr-FR" sz="1000" b="1" cap="small" dirty="0">
              <a:latin typeface="Times New Roman"/>
              <a:ea typeface="Times New Roman"/>
              <a:cs typeface="Arial"/>
            </a:endParaRPr>
          </a:p>
          <a:p>
            <a:pPr marL="90170">
              <a:tabLst>
                <a:tab pos="270510" algn="l"/>
              </a:tabLst>
            </a:pPr>
            <a:r>
              <a:rPr lang="fr-FR" sz="1050" b="1" u="sng" cap="small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Arial"/>
              </a:rPr>
              <a:t>POLITIQUE D’ETABLISSEMENT :</a:t>
            </a:r>
            <a:endParaRPr lang="fr-FR" sz="1050" b="1" u="sng" cap="small" dirty="0">
              <a:latin typeface="Arial Narrow" panose="020B0606020202030204" pitchFamily="34" charset="0"/>
              <a:ea typeface="Times New Roman"/>
              <a:cs typeface="Arial"/>
            </a:endParaRPr>
          </a:p>
          <a:p>
            <a:pPr marL="261620" indent="-1714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PROJET D’ÉTABLISSEMENT (DONT PROJET MÉDICAL) </a:t>
            </a:r>
          </a:p>
          <a:p>
            <a:pPr marL="261620" indent="-1714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POLITIQUE DU BON USAGE DES ANTIBIOTIQUES (Protocoles décrivant le processus</a:t>
            </a:r>
          </a:p>
          <a:p>
            <a:pPr marL="261620" indent="-1714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PLANS D’ACTIONS  D’AMELIORATION DU BON  USAGE DES ANTIBIOTIQUES</a:t>
            </a:r>
          </a:p>
          <a:p>
            <a:pPr marL="261620" indent="-1714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CONTRATS DE POLE</a:t>
            </a:r>
          </a:p>
          <a:p>
            <a:pPr marL="261620" indent="-1714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CAQES</a:t>
            </a:r>
          </a:p>
          <a:p>
            <a:pPr marL="261620" indent="-171450"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fr-FR" sz="1200" b="1" cap="small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" name="Secteurs 5"/>
          <p:cNvSpPr/>
          <p:nvPr/>
        </p:nvSpPr>
        <p:spPr>
          <a:xfrm rot="5400000">
            <a:off x="6201766" y="1397367"/>
            <a:ext cx="2518182" cy="2346701"/>
          </a:xfrm>
          <a:prstGeom prst="pieWedge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vert270" wrap="square">
            <a:noAutofit/>
          </a:bodyPr>
          <a:lstStyle/>
          <a:p>
            <a:pPr algn="ctr"/>
            <a:r>
              <a:rPr lang="fr-FR" kern="800">
                <a:latin typeface="Times New Roman"/>
                <a:ea typeface="Times New Roman"/>
              </a:rPr>
              <a:t> </a:t>
            </a:r>
            <a:endParaRPr lang="fr-FR" sz="1200"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30130" y="2379802"/>
            <a:ext cx="1219200" cy="793750"/>
          </a:xfrm>
          <a:prstGeom prst="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kern="800" dirty="0">
                <a:latin typeface="Arial"/>
              </a:rPr>
              <a:t>Mettre en œuvre</a:t>
            </a:r>
          </a:p>
          <a:p>
            <a:pPr algn="ctr"/>
            <a:r>
              <a:rPr lang="fr-FR" sz="1200" b="1" kern="800" cap="small" dirty="0">
                <a:latin typeface="Arial"/>
              </a:rPr>
              <a:t>« DO »</a:t>
            </a:r>
            <a:endParaRPr lang="fr-FR" sz="1200" b="1" kern="800" dirty="0">
              <a:latin typeface="Arial"/>
            </a:endParaRPr>
          </a:p>
          <a:p>
            <a:pPr algn="ctr"/>
            <a:r>
              <a:rPr lang="fr-FR" sz="1400" b="1" kern="800" dirty="0">
                <a:solidFill>
                  <a:schemeClr val="bg1"/>
                </a:solidFill>
                <a:latin typeface="Arial"/>
              </a:rPr>
              <a:t>Terrain</a:t>
            </a:r>
            <a:endParaRPr lang="fr-FR" sz="1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3" name="Secteurs 5"/>
          <p:cNvSpPr/>
          <p:nvPr/>
        </p:nvSpPr>
        <p:spPr>
          <a:xfrm rot="10800000">
            <a:off x="6287506" y="3772666"/>
            <a:ext cx="2304260" cy="2113189"/>
          </a:xfrm>
          <a:prstGeom prst="pieWedge">
            <a:avLst/>
          </a:prstGeom>
          <a:solidFill>
            <a:srgbClr val="FF00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>
                <a:latin typeface="Arial Narrow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Secteurs 5"/>
          <p:cNvSpPr/>
          <p:nvPr/>
        </p:nvSpPr>
        <p:spPr>
          <a:xfrm rot="16200000">
            <a:off x="4091232" y="3670928"/>
            <a:ext cx="2053592" cy="2376262"/>
          </a:xfrm>
          <a:prstGeom prst="pieWedg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vert" wrap="square">
            <a:noAutofit/>
          </a:bodyPr>
          <a:lstStyle/>
          <a:p>
            <a:pPr algn="ctr">
              <a:spcBef>
                <a:spcPts val="1200"/>
              </a:spcBef>
            </a:pPr>
            <a:r>
              <a:rPr lang="fr-FR" sz="120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1080" y="4521281"/>
            <a:ext cx="1318260" cy="673100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dirty="0">
                <a:latin typeface="Arial"/>
                <a:ea typeface="Times New Roman"/>
              </a:rPr>
              <a:t>Vérifier </a:t>
            </a:r>
          </a:p>
          <a:p>
            <a:pPr algn="ctr"/>
            <a:r>
              <a:rPr lang="fr-FR" sz="1200" b="1" dirty="0">
                <a:latin typeface="Arial"/>
                <a:ea typeface="Times New Roman"/>
              </a:rPr>
              <a:t>« CHECK »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  <a:latin typeface="Arial"/>
                <a:ea typeface="Times New Roman"/>
              </a:rPr>
              <a:t>Evaluer</a:t>
            </a:r>
            <a:endParaRPr lang="fr-FR" sz="1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25149" y="4298487"/>
            <a:ext cx="1143000" cy="657225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kern="800" cap="small" dirty="0">
                <a:latin typeface="Arial"/>
              </a:rPr>
              <a:t>AGIR</a:t>
            </a:r>
          </a:p>
          <a:p>
            <a:pPr algn="ctr"/>
            <a:r>
              <a:rPr lang="fr-FR" sz="1200" b="1" kern="800" cap="small" dirty="0">
                <a:latin typeface="Arial"/>
              </a:rPr>
              <a:t>« ACT »</a:t>
            </a:r>
            <a:endParaRPr lang="fr-FR" sz="1200" dirty="0">
              <a:latin typeface="Times New Roman"/>
              <a:ea typeface="Times New Roman"/>
            </a:endParaRPr>
          </a:p>
          <a:p>
            <a:pPr algn="ctr"/>
            <a:r>
              <a:rPr lang="fr-FR" sz="1400" b="1" kern="800" dirty="0">
                <a:solidFill>
                  <a:srgbClr val="0070C0"/>
                </a:solidFill>
                <a:latin typeface="Arial"/>
              </a:rPr>
              <a:t>Améliorer</a:t>
            </a:r>
            <a:endParaRPr lang="fr-FR" sz="1400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8" name="Image 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2" y="3105858"/>
            <a:ext cx="1528219" cy="1447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441" y="94131"/>
            <a:ext cx="1176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spc="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RESUME SYNTHETIQUE : AMELIORER L’ ANTIBIOTHERAPIE PAR LA METHODE PDCA*</a:t>
            </a:r>
          </a:p>
        </p:txBody>
      </p:sp>
      <p:sp>
        <p:nvSpPr>
          <p:cNvPr id="12" name="Rectangle à coins arrondis 1"/>
          <p:cNvSpPr/>
          <p:nvPr/>
        </p:nvSpPr>
        <p:spPr>
          <a:xfrm>
            <a:off x="7603034" y="1319406"/>
            <a:ext cx="4049388" cy="22196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01600">
              <a:srgbClr val="00B05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endParaRPr lang="fr-FR" sz="1050" b="1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Calibri" panose="020F0502020204030204" pitchFamily="34" charset="0"/>
              </a:rPr>
              <a:t>RECOMMANDATIONS DE BONNES PRATIQUES : Utilisation de référentiel de prescription ( ex : l’application </a:t>
            </a:r>
            <a:r>
              <a:rPr lang="fr-FR" sz="10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Calibri" panose="020F0502020204030204" pitchFamily="34" charset="0"/>
              </a:rPr>
              <a:t>AntibioEst</a:t>
            </a: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Calibri" panose="020F0502020204030204" pitchFamily="34" charset="0"/>
              </a:rPr>
              <a:t>…)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Calibri" panose="020F0502020204030204" pitchFamily="34" charset="0"/>
              </a:rPr>
              <a:t>PRESCRIPTION JUSTIFIEE DANS LE DOSSIER  PATIENT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Calibri" panose="020F0502020204030204" pitchFamily="34" charset="0"/>
              </a:rPr>
              <a:t>REEVALUATION A 24-72 heures et à 7 JOURS SI CONCERNE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  <a:cs typeface="Calibri" panose="020F0502020204030204" pitchFamily="34" charset="0"/>
              </a:rPr>
              <a:t>CONNAISSANCE DE L’INDICATEUR NATIONAL : ATBIR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000" b="1" dirty="0">
              <a:solidFill>
                <a:srgbClr val="000000"/>
              </a:solidFill>
              <a:latin typeface="Arial Narrow" panose="020B0606020202030204" pitchFamily="34" charset="0"/>
              <a:ea typeface="Times New Roman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LORS DE LA CERTIFICATION LES EXPERTS VISITEURS AVEC LES METHODES DU   TRACEUR CIBLE ET DES  PARCOURS TRACEURS VONT VERIFIER CE QUI EST FAIT (auprès des prescripteurs, pharmaciens et paramédicaux) :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000" b="1" dirty="0">
              <a:solidFill>
                <a:srgbClr val="000000"/>
              </a:solidFill>
              <a:latin typeface="Arial Narrow" panose="020B0606020202030204" pitchFamily="34" charset="0"/>
              <a:ea typeface="Times New Roman"/>
              <a:cs typeface="Calibri" panose="020F0502020204030204" pitchFamily="34" charset="0"/>
            </a:endParaRPr>
          </a:p>
        </p:txBody>
      </p:sp>
      <p:sp>
        <p:nvSpPr>
          <p:cNvPr id="14" name="Rectangle à coins arrondis 11"/>
          <p:cNvSpPr/>
          <p:nvPr/>
        </p:nvSpPr>
        <p:spPr>
          <a:xfrm>
            <a:off x="7815725" y="3772666"/>
            <a:ext cx="3659120" cy="3070579"/>
          </a:xfrm>
          <a:prstGeom prst="roundRect">
            <a:avLst/>
          </a:prstGeom>
          <a:solidFill>
            <a:srgbClr val="FFB3B3"/>
          </a:solidFill>
          <a:ln w="25400" cap="flat" cmpd="sng" algn="ctr">
            <a:noFill/>
            <a:prstDash val="solid"/>
          </a:ln>
          <a:effectLst>
            <a:glow rad="101600">
              <a:srgbClr val="FF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fr-FR" sz="1100" b="1" cap="small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fr-FR" sz="1200" b="1" cap="small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SURVEILLANCES EN RESEAU : CONSORES</a:t>
            </a:r>
          </a:p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 Antibiotiques / résistances bactériennes</a:t>
            </a:r>
          </a:p>
          <a:p>
            <a:pPr>
              <a:lnSpc>
                <a:spcPct val="115000"/>
              </a:lnSpc>
              <a:tabLst>
                <a:tab pos="228600" algn="l"/>
              </a:tabLst>
            </a:pPr>
            <a:endParaRPr lang="fr-FR" sz="1100" b="1" dirty="0">
              <a:solidFill>
                <a:srgbClr val="0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AUDITS ET ENQUETES INTERNES :</a:t>
            </a:r>
          </a:p>
          <a:p>
            <a:pPr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Enquête de prévalence antibiotique, audits</a:t>
            </a:r>
          </a:p>
          <a:p>
            <a:pPr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*   </a:t>
            </a:r>
            <a:r>
              <a:rPr lang="fr-FR" sz="1100" b="1" cap="small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EPP</a:t>
            </a:r>
            <a:endParaRPr lang="fr-FR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28600" algn="l"/>
              </a:tabLst>
            </a:pPr>
            <a:endParaRPr lang="fr-FR" sz="1100" b="1" dirty="0">
              <a:solidFill>
                <a:srgbClr val="0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L’INDICATEUR NATIONAL DU BON USAGE DES   </a:t>
            </a:r>
          </a:p>
          <a:p>
            <a:pPr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    ANTIBIOTIQUES IQSS  ATBIR</a:t>
            </a:r>
          </a:p>
          <a:p>
            <a:pPr>
              <a:tabLst>
                <a:tab pos="228600" algn="l"/>
              </a:tabLst>
            </a:pPr>
            <a:endParaRPr lang="fr-FR" sz="1100" b="1" dirty="0">
              <a:solidFill>
                <a:srgbClr val="0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CAQES (dans sa partie antibiotique)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fr-FR" sz="1100" b="1" dirty="0">
              <a:solidFill>
                <a:srgbClr val="00000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fr-FR" sz="1100" b="1" dirty="0">
                <a:solidFill>
                  <a:srgbClr val="00000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EVALUATIONS EXTERNES (ARS, HAS …)</a:t>
            </a:r>
          </a:p>
          <a:p>
            <a:pPr>
              <a:tabLst>
                <a:tab pos="228600" algn="l"/>
              </a:tabLst>
            </a:pPr>
            <a:r>
              <a:rPr lang="fr-FR" sz="1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</a:t>
            </a:r>
            <a:r>
              <a:rPr lang="fr-FR" sz="1100" b="1" cap="sm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fr-FR" sz="1200" b="1" dirty="0">
                <a:latin typeface="Arial Narrow"/>
                <a:ea typeface="Times New Roman"/>
                <a:cs typeface="Times New Roman"/>
              </a:rPr>
              <a:t>  </a:t>
            </a:r>
            <a:endParaRPr lang="fr-FR" sz="1000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fr-FR" sz="1100" b="1" dirty="0">
                <a:latin typeface="Arial Narrow"/>
                <a:ea typeface="Times New Roman"/>
                <a:cs typeface="Times New Roman"/>
              </a:rPr>
              <a:t> </a:t>
            </a:r>
          </a:p>
          <a:p>
            <a:pPr marL="228600">
              <a:lnSpc>
                <a:spcPct val="115000"/>
              </a:lnSpc>
            </a:pPr>
            <a:r>
              <a:rPr lang="fr-FR" sz="1100" b="1" cap="small" dirty="0">
                <a:solidFill>
                  <a:srgbClr val="000000"/>
                </a:solidFill>
                <a:latin typeface="Arial Narrow"/>
                <a:ea typeface="Times New Roman"/>
                <a:cs typeface="Arial"/>
              </a:rPr>
              <a:t> </a:t>
            </a:r>
            <a:endParaRPr lang="fr-FR" sz="1100" b="1" dirty="0">
              <a:latin typeface="Arial Narrow"/>
              <a:ea typeface="Times New Roman"/>
              <a:cs typeface="Times New Roman"/>
            </a:endParaRPr>
          </a:p>
        </p:txBody>
      </p:sp>
      <p:sp>
        <p:nvSpPr>
          <p:cNvPr id="19" name="Rectangle à coins arrondis 12"/>
          <p:cNvSpPr/>
          <p:nvPr/>
        </p:nvSpPr>
        <p:spPr>
          <a:xfrm>
            <a:off x="1182132" y="4083495"/>
            <a:ext cx="3822852" cy="1802360"/>
          </a:xfrm>
          <a:prstGeom prst="roundRect">
            <a:avLst/>
          </a:prstGeom>
          <a:solidFill>
            <a:srgbClr val="FFFF99"/>
          </a:solidFill>
          <a:ln w="25400" cap="flat" cmpd="sng" algn="ctr">
            <a:noFill/>
            <a:prstDash val="solid"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162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BILAN  ANNUEL D’ACTIVITE du CAI</a:t>
            </a:r>
          </a:p>
          <a:p>
            <a:pPr marL="26162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EPP</a:t>
            </a:r>
          </a:p>
          <a:p>
            <a:pPr marL="26162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RETOURS D’EXPERIENCES</a:t>
            </a:r>
          </a:p>
          <a:p>
            <a:pPr marL="26162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REVUES DE MORBI-MORTALITE</a:t>
            </a:r>
          </a:p>
          <a:p>
            <a:pPr marL="26162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fr-FR" sz="1050" b="1" dirty="0">
                <a:solidFill>
                  <a:srgbClr val="000000"/>
                </a:solidFill>
                <a:latin typeface="Arial Narrow" panose="020B0606020202030204" pitchFamily="34" charset="0"/>
              </a:rPr>
              <a:t>MISE A JOUR DU PLAN D’ACTIONS  D’AMELIORATION  </a:t>
            </a:r>
          </a:p>
          <a:p>
            <a:pPr marL="90170">
              <a:lnSpc>
                <a:spcPct val="150000"/>
              </a:lnSpc>
              <a:tabLst>
                <a:tab pos="270510" algn="l"/>
              </a:tabLst>
            </a:pPr>
            <a:r>
              <a:rPr lang="fr-FR" sz="1050" dirty="0">
                <a:solidFill>
                  <a:srgbClr val="000000"/>
                </a:solidFill>
                <a:latin typeface="Arial Narrow" panose="020B0606020202030204" pitchFamily="34" charset="0"/>
              </a:rPr>
              <a:t>( IQSS ATBIR …)</a:t>
            </a:r>
          </a:p>
          <a:p>
            <a:pPr>
              <a:lnSpc>
                <a:spcPct val="150000"/>
              </a:lnSpc>
              <a:tabLst>
                <a:tab pos="228600" algn="l"/>
              </a:tabLst>
            </a:pPr>
            <a:r>
              <a:rPr lang="fr-FR" sz="1200" cap="small" dirty="0">
                <a:solidFill>
                  <a:srgbClr val="00000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endParaRPr lang="fr-FR" sz="1200" dirty="0"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55001" y="5231368"/>
            <a:ext cx="2394329" cy="13655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fr-FR" sz="1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COMMUNIQUER :</a:t>
            </a:r>
            <a:endParaRPr lang="fr-FR" sz="11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100" b="1" dirty="0">
                <a:ea typeface="Times New Roman"/>
                <a:cs typeface="Times New Roman"/>
              </a:rPr>
              <a:t>CLIN, COMEDIMS,CAI, CME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fr-FR" sz="1100" b="1" dirty="0">
                <a:ea typeface="Times New Roman"/>
                <a:cs typeface="Times New Roman"/>
              </a:rPr>
              <a:t>Réunions de Pôle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fr-FR" sz="1100" b="1" dirty="0">
                <a:ea typeface="Times New Roman"/>
                <a:cs typeface="Times New Roman"/>
              </a:rPr>
              <a:t>Affichage indicateurs IQSS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fr-FR" sz="1100" b="1" dirty="0">
                <a:ea typeface="Times New Roman"/>
                <a:cs typeface="Times New Roman"/>
              </a:rPr>
              <a:t>Journal interne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44506" y="2584240"/>
            <a:ext cx="1143000" cy="657225"/>
          </a:xfrm>
          <a:prstGeom prst="rect">
            <a:avLst/>
          </a:prstGeom>
          <a:noFill/>
          <a:ln w="0" cap="flat" cmpd="sng" algn="ctr">
            <a:solidFill>
              <a:srgbClr val="25C6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200" b="1" kern="800" cap="small" dirty="0">
                <a:latin typeface="Arial"/>
              </a:rPr>
              <a:t>PLANIFIER</a:t>
            </a:r>
          </a:p>
          <a:p>
            <a:pPr algn="ctr"/>
            <a:r>
              <a:rPr lang="fr-FR" sz="1200" b="1" kern="800" cap="small" dirty="0">
                <a:latin typeface="Arial"/>
              </a:rPr>
              <a:t>« PLAN»</a:t>
            </a:r>
            <a:endParaRPr lang="fr-FR" sz="1200" dirty="0">
              <a:latin typeface="Times New Roman"/>
              <a:ea typeface="Times New Roman"/>
            </a:endParaRPr>
          </a:p>
          <a:p>
            <a:pPr algn="ctr"/>
            <a:r>
              <a:rPr lang="fr-FR" sz="1400" b="1" kern="800" dirty="0">
                <a:solidFill>
                  <a:schemeClr val="bg1"/>
                </a:solidFill>
                <a:latin typeface="Arial"/>
              </a:rPr>
              <a:t>Politique </a:t>
            </a:r>
            <a:endParaRPr lang="fr-FR" sz="1400" dirty="0">
              <a:solidFill>
                <a:schemeClr val="bg1"/>
              </a:solidFill>
              <a:ea typeface="Times New Roman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AC15BE8-9E5B-9A55-FBBD-C0C0F69E63A2}"/>
              </a:ext>
            </a:extLst>
          </p:cNvPr>
          <p:cNvSpPr/>
          <p:nvPr/>
        </p:nvSpPr>
        <p:spPr>
          <a:xfrm>
            <a:off x="485027" y="3079733"/>
            <a:ext cx="4453567" cy="187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62BE3F-24F4-E561-6714-D9618314EA13}"/>
              </a:ext>
            </a:extLst>
          </p:cNvPr>
          <p:cNvSpPr txBox="1"/>
          <p:nvPr/>
        </p:nvSpPr>
        <p:spPr>
          <a:xfrm>
            <a:off x="262268" y="448285"/>
            <a:ext cx="488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</a:t>
            </a:r>
            <a:r>
              <a:rPr lang="fr-FR" sz="1200" b="1" dirty="0"/>
              <a:t>Démarche continue d’amélioration de la qualité:  ROUE DE DEMING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062BF7-E768-4929-0409-4069B6E7C501}"/>
              </a:ext>
            </a:extLst>
          </p:cNvPr>
          <p:cNvSpPr txBox="1"/>
          <p:nvPr/>
        </p:nvSpPr>
        <p:spPr>
          <a:xfrm>
            <a:off x="6096000" y="652962"/>
            <a:ext cx="555642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Votre rôle : Mettre en place et piloter la démarche</a:t>
            </a:r>
          </a:p>
        </p:txBody>
      </p:sp>
    </p:spTree>
    <p:extLst>
      <p:ext uri="{BB962C8B-B14F-4D97-AF65-F5344CB8AC3E}">
        <p14:creationId xmlns:p14="http://schemas.microsoft.com/office/powerpoint/2010/main" val="14821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9D9EA-9A79-E34B-0EC9-C58ED92C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800" y="679318"/>
            <a:ext cx="5290851" cy="1012230"/>
          </a:xfrm>
        </p:spPr>
        <p:txBody>
          <a:bodyPr/>
          <a:lstStyle/>
          <a:p>
            <a:r>
              <a:rPr lang="fr-FR" sz="24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Stratégie nationale antibiotique :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CB06DBE-6823-F714-BE4C-B8A51B0DB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24" t="16569" r="47038" b="7023"/>
          <a:stretch/>
        </p:blipFill>
        <p:spPr>
          <a:xfrm>
            <a:off x="844627" y="679318"/>
            <a:ext cx="4200377" cy="590876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93C3519-D72D-6EC7-C54C-B33B66030CB9}"/>
              </a:ext>
            </a:extLst>
          </p:cNvPr>
          <p:cNvSpPr txBox="1"/>
          <p:nvPr/>
        </p:nvSpPr>
        <p:spPr>
          <a:xfrm>
            <a:off x="5277079" y="2914470"/>
            <a:ext cx="60702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Marianne"/>
              </a:rPr>
              <a:t>« Nous nous fixons des objectifs ambitieux à l’horizon 2025, à commencer par la réduction de la consommation d’antibiotiques en ville en France de 25 % par rapport à 2019,  ou encore l’intensification drastique de l’hygiène des mains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75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8364" y="822036"/>
            <a:ext cx="9635836" cy="895928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Tw Cen MT Condensed" panose="020B0606020104020203" pitchFamily="34" charset="0"/>
              </a:rPr>
              <a:t>références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0164" y="1949986"/>
            <a:ext cx="11105002" cy="435937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* 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STRATEGIE NATIONALE 2022-2025  DE PREVENTION DES INFECTIONS ET DE L’ANTIBIORESISTANCE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i="0" u="none" strike="noStrike" baseline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* INSTRUCTION du 15 mai 2020 RELATIVE À LA MISE EN OEUVRE DE LA  PRÉVENTION DE   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   </a:t>
            </a:r>
            <a:r>
              <a:rPr lang="fr-FR" sz="2000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L’ANTIBIORÉSISTANCE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000" cap="small" dirty="0">
              <a:latin typeface="Arial Narrow" panose="020B0606020202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90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FR" sz="2000" cap="small" dirty="0">
                <a:latin typeface="Arial Narrow" panose="020B0606020202030204" pitchFamily="34" charset="0"/>
                <a:cs typeface="Times New Roman" panose="02020603050405020304" pitchFamily="18" charset="0"/>
              </a:rPr>
              <a:t>* FEUILLE DE ROUTE GOUVERNEMENTALE ANTIBIORESISTANCE  NOV 2016</a:t>
            </a:r>
          </a:p>
          <a:p>
            <a:pPr marL="90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fr-FR" sz="2000" cap="sm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fr-FR" sz="2000" cap="small" dirty="0">
                <a:latin typeface="Arial Narrow" panose="020B0606020202030204" pitchFamily="34" charset="0"/>
                <a:cs typeface="Times New Roman" panose="02020603050405020304" pitchFamily="18" charset="0"/>
              </a:rPr>
              <a:t>* </a:t>
            </a:r>
            <a:r>
              <a:rPr lang="fr-FR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MANUEL CERTIFICATION V2020</a:t>
            </a:r>
          </a:p>
          <a:p>
            <a:pPr marL="90170">
              <a:tabLst>
                <a:tab pos="270510" algn="l"/>
              </a:tabLst>
            </a:pPr>
            <a:endParaRPr lang="fr-FR" sz="2000" b="1" cap="small" dirty="0">
              <a:latin typeface="Times New Roman"/>
              <a:ea typeface="Times New Roman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95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Restitution des groupes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2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2EDDD2E-792D-4CC1-AE58-5FDE94C10F5B}"/>
              </a:ext>
            </a:extLst>
          </p:cNvPr>
          <p:cNvSpPr txBox="1"/>
          <p:nvPr/>
        </p:nvSpPr>
        <p:spPr>
          <a:xfrm>
            <a:off x="61782" y="1955534"/>
            <a:ext cx="492443" cy="35834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INFECTES ENTRANTS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81C0C-137D-4BE1-AB2E-AAFC621901CB}"/>
              </a:ext>
            </a:extLst>
          </p:cNvPr>
          <p:cNvSpPr txBox="1"/>
          <p:nvPr/>
        </p:nvSpPr>
        <p:spPr>
          <a:xfrm>
            <a:off x="11391781" y="1955534"/>
            <a:ext cx="492443" cy="35834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SORTANTS  GUERIS</a:t>
            </a:r>
          </a:p>
        </p:txBody>
      </p:sp>
      <p:sp>
        <p:nvSpPr>
          <p:cNvPr id="6" name="Flèche vers le bas 13">
            <a:extLst>
              <a:ext uri="{FF2B5EF4-FFF2-40B4-BE49-F238E27FC236}">
                <a16:creationId xmlns:a16="http://schemas.microsoft.com/office/drawing/2014/main" id="{0B2BC60B-F534-4472-9B73-8F8765A5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25" y="1265015"/>
            <a:ext cx="10799575" cy="425673"/>
          </a:xfrm>
          <a:prstGeom prst="downArrow">
            <a:avLst>
              <a:gd name="adj1" fmla="val 100000"/>
              <a:gd name="adj2" fmla="val 23154"/>
            </a:avLst>
          </a:prstGeo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b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 de PILOTAGE</a:t>
            </a:r>
            <a:r>
              <a:rPr lang="fr-FR" sz="12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nalyser les informations pour donner les directives</a:t>
            </a: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lèche vers le bas 14">
            <a:extLst>
              <a:ext uri="{FF2B5EF4-FFF2-40B4-BE49-F238E27FC236}">
                <a16:creationId xmlns:a16="http://schemas.microsoft.com/office/drawing/2014/main" id="{02427857-D453-495E-90E6-94DA8E69097B}"/>
              </a:ext>
            </a:extLst>
          </p:cNvPr>
          <p:cNvSpPr/>
          <p:nvPr/>
        </p:nvSpPr>
        <p:spPr>
          <a:xfrm>
            <a:off x="1925949" y="1258786"/>
            <a:ext cx="2761961" cy="691826"/>
          </a:xfrm>
          <a:prstGeom prst="downArrow">
            <a:avLst>
              <a:gd name="adj1" fmla="val 100000"/>
              <a:gd name="adj2" fmla="val 40544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53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MANAGEMENT ET GOUVERNANCE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objectifs/plan d’action</a:t>
            </a:r>
          </a:p>
        </p:txBody>
      </p:sp>
      <p:sp>
        <p:nvSpPr>
          <p:cNvPr id="8" name="Flèche vers le bas 14">
            <a:extLst>
              <a:ext uri="{FF2B5EF4-FFF2-40B4-BE49-F238E27FC236}">
                <a16:creationId xmlns:a16="http://schemas.microsoft.com/office/drawing/2014/main" id="{B146ECEF-7DC2-4C2F-B6ED-19201FFB79E3}"/>
              </a:ext>
            </a:extLst>
          </p:cNvPr>
          <p:cNvSpPr/>
          <p:nvPr/>
        </p:nvSpPr>
        <p:spPr>
          <a:xfrm>
            <a:off x="6224104" y="1237162"/>
            <a:ext cx="3416310" cy="700661"/>
          </a:xfrm>
          <a:prstGeom prst="downArrow">
            <a:avLst>
              <a:gd name="adj1" fmla="val 100000"/>
              <a:gd name="adj2" fmla="val 30328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53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AMELIORATION QUALITE ET GESTION DES RISQUES</a:t>
            </a:r>
          </a:p>
        </p:txBody>
      </p:sp>
      <p:sp>
        <p:nvSpPr>
          <p:cNvPr id="9" name="Pentagone 40">
            <a:extLst>
              <a:ext uri="{FF2B5EF4-FFF2-40B4-BE49-F238E27FC236}">
                <a16:creationId xmlns:a16="http://schemas.microsoft.com/office/drawing/2014/main" id="{EF083EF5-E0CC-4BE5-A7D2-56E6014EF811}"/>
              </a:ext>
            </a:extLst>
          </p:cNvPr>
          <p:cNvSpPr/>
          <p:nvPr/>
        </p:nvSpPr>
        <p:spPr>
          <a:xfrm>
            <a:off x="570905" y="2014264"/>
            <a:ext cx="10511077" cy="343510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Évaluation: mesure (écoute </a:t>
            </a:r>
            <a:r>
              <a:rPr kumimoji="0" lang="fr-FR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audits, </a:t>
            </a:r>
            <a:r>
              <a:rPr kumimoji="0" lang="fr-FR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Flèche vers le haut 23">
            <a:extLst>
              <a:ext uri="{FF2B5EF4-FFF2-40B4-BE49-F238E27FC236}">
                <a16:creationId xmlns:a16="http://schemas.microsoft.com/office/drawing/2014/main" id="{78620D55-49B2-485F-808C-FEB43B0B1B2A}"/>
              </a:ext>
            </a:extLst>
          </p:cNvPr>
          <p:cNvSpPr/>
          <p:nvPr/>
        </p:nvSpPr>
        <p:spPr>
          <a:xfrm>
            <a:off x="485789" y="5708652"/>
            <a:ext cx="1683834" cy="915459"/>
          </a:xfrm>
          <a:prstGeom prst="upArrow">
            <a:avLst>
              <a:gd name="adj1" fmla="val 100000"/>
              <a:gd name="adj2" fmla="val 173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GESTION R.H.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Formation, DPC, QVT</a:t>
            </a:r>
          </a:p>
        </p:txBody>
      </p:sp>
      <p:sp>
        <p:nvSpPr>
          <p:cNvPr id="12" name="Flèche vers le haut 23">
            <a:extLst>
              <a:ext uri="{FF2B5EF4-FFF2-40B4-BE49-F238E27FC236}">
                <a16:creationId xmlns:a16="http://schemas.microsoft.com/office/drawing/2014/main" id="{AC332E21-B2B9-4682-A218-7DF2B003DF3F}"/>
              </a:ext>
            </a:extLst>
          </p:cNvPr>
          <p:cNvSpPr/>
          <p:nvPr/>
        </p:nvSpPr>
        <p:spPr>
          <a:xfrm>
            <a:off x="2231952" y="5708652"/>
            <a:ext cx="1909015" cy="923888"/>
          </a:xfrm>
          <a:prstGeom prst="upArrow">
            <a:avLst>
              <a:gd name="adj1" fmla="val 100000"/>
              <a:gd name="adj2" fmla="val 2178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GESTION DES SYSTEMES D’INFORMATION</a:t>
            </a:r>
          </a:p>
        </p:txBody>
      </p:sp>
      <p:sp>
        <p:nvSpPr>
          <p:cNvPr id="13" name="Flèche vers le haut 23">
            <a:extLst>
              <a:ext uri="{FF2B5EF4-FFF2-40B4-BE49-F238E27FC236}">
                <a16:creationId xmlns:a16="http://schemas.microsoft.com/office/drawing/2014/main" id="{016C4211-09C2-412A-845B-3513D6B2B5DE}"/>
              </a:ext>
            </a:extLst>
          </p:cNvPr>
          <p:cNvSpPr/>
          <p:nvPr/>
        </p:nvSpPr>
        <p:spPr>
          <a:xfrm>
            <a:off x="4199729" y="5652942"/>
            <a:ext cx="1971344" cy="987539"/>
          </a:xfrm>
          <a:prstGeom prst="upArrow">
            <a:avLst>
              <a:gd name="adj1" fmla="val 100000"/>
              <a:gd name="adj2" fmla="val 2683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GESTION DES RESSOURCES FINANCIERES</a:t>
            </a:r>
          </a:p>
        </p:txBody>
      </p:sp>
      <p:sp>
        <p:nvSpPr>
          <p:cNvPr id="18" name="Flèche vers le haut 23">
            <a:extLst>
              <a:ext uri="{FF2B5EF4-FFF2-40B4-BE49-F238E27FC236}">
                <a16:creationId xmlns:a16="http://schemas.microsoft.com/office/drawing/2014/main" id="{DC4B0CB5-B47C-41C0-AB44-95AEB2FD8850}"/>
              </a:ext>
            </a:extLst>
          </p:cNvPr>
          <p:cNvSpPr/>
          <p:nvPr/>
        </p:nvSpPr>
        <p:spPr>
          <a:xfrm>
            <a:off x="7615371" y="5636572"/>
            <a:ext cx="2006850" cy="987539"/>
          </a:xfrm>
          <a:prstGeom prst="upArrow">
            <a:avLst>
              <a:gd name="adj1" fmla="val 100000"/>
              <a:gd name="adj2" fmla="val 2767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LOGISTIQUE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Déchets, blanchisserie, maintenance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31BD700-BA7F-4BB3-974F-8A9933A89120}"/>
              </a:ext>
            </a:extLst>
          </p:cNvPr>
          <p:cNvSpPr txBox="1"/>
          <p:nvPr/>
        </p:nvSpPr>
        <p:spPr>
          <a:xfrm>
            <a:off x="61782" y="133226"/>
            <a:ext cx="11822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all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CARTOGRAPHIE DE PROCESSUS d’un service MIT</a:t>
            </a:r>
          </a:p>
        </p:txBody>
      </p:sp>
      <p:sp>
        <p:nvSpPr>
          <p:cNvPr id="24" name="Pentagone 40">
            <a:extLst>
              <a:ext uri="{FF2B5EF4-FFF2-40B4-BE49-F238E27FC236}">
                <a16:creationId xmlns:a16="http://schemas.microsoft.com/office/drawing/2014/main" id="{5C0E45BF-44D6-4A0D-B008-D5CEE39D2297}"/>
              </a:ext>
            </a:extLst>
          </p:cNvPr>
          <p:cNvSpPr/>
          <p:nvPr/>
        </p:nvSpPr>
        <p:spPr>
          <a:xfrm>
            <a:off x="587584" y="3538533"/>
            <a:ext cx="10511077" cy="33905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TRACABILITE DES ACTES 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8222DA6-C06D-4086-BCDD-4F83866266EC}"/>
              </a:ext>
            </a:extLst>
          </p:cNvPr>
          <p:cNvSpPr/>
          <p:nvPr/>
        </p:nvSpPr>
        <p:spPr>
          <a:xfrm>
            <a:off x="7967741" y="4900162"/>
            <a:ext cx="1458191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PHARMACIE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circuit du médicament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Dispositifs médicaux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B6C22C1-8127-4CE8-A138-6850F0E5DACA}"/>
              </a:ext>
            </a:extLst>
          </p:cNvPr>
          <p:cNvSpPr/>
          <p:nvPr/>
        </p:nvSpPr>
        <p:spPr>
          <a:xfrm>
            <a:off x="702472" y="4900162"/>
            <a:ext cx="1315338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BIOLOGIE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des AB/ AP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A6034FA-3E03-41B7-8478-F21F54C72782}"/>
              </a:ext>
            </a:extLst>
          </p:cNvPr>
          <p:cNvSpPr/>
          <p:nvPr/>
        </p:nvSpPr>
        <p:spPr>
          <a:xfrm>
            <a:off x="2159329" y="4938194"/>
            <a:ext cx="1245750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IMAGERIE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radiologie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C3F5CF-8665-4DC2-980F-7297F1A8D797}"/>
              </a:ext>
            </a:extLst>
          </p:cNvPr>
          <p:cNvSpPr/>
          <p:nvPr/>
        </p:nvSpPr>
        <p:spPr>
          <a:xfrm>
            <a:off x="609945" y="2450250"/>
            <a:ext cx="1096026" cy="84239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ADMISSION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54F0DD-3EF4-4FC3-A2B2-3876235C6314}"/>
              </a:ext>
            </a:extLst>
          </p:cNvPr>
          <p:cNvSpPr/>
          <p:nvPr/>
        </p:nvSpPr>
        <p:spPr>
          <a:xfrm>
            <a:off x="2849599" y="2456494"/>
            <a:ext cx="1114890" cy="8785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DIAGNOSTIC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05AD27-E183-404E-9752-A3B978FFA753}"/>
              </a:ext>
            </a:extLst>
          </p:cNvPr>
          <p:cNvSpPr/>
          <p:nvPr/>
        </p:nvSpPr>
        <p:spPr>
          <a:xfrm>
            <a:off x="5416516" y="2482535"/>
            <a:ext cx="1316034" cy="8512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PRESCRIPTIONS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4A8443-ADB4-4E26-A93C-E2E2DA033598}"/>
              </a:ext>
            </a:extLst>
          </p:cNvPr>
          <p:cNvSpPr/>
          <p:nvPr/>
        </p:nvSpPr>
        <p:spPr>
          <a:xfrm>
            <a:off x="4025984" y="2473677"/>
            <a:ext cx="1316036" cy="86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>
                <a:solidFill>
                  <a:prstClr val="white"/>
                </a:solidFill>
                <a:latin typeface="Wide Latin" panose="020A0A07050505020404" pitchFamily="18" charset="0"/>
              </a:rPr>
              <a:t>± </a:t>
            </a: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CHIRURGIE</a:t>
            </a:r>
          </a:p>
          <a:p>
            <a:pPr algn="ctr">
              <a:defRPr/>
            </a:pP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7B37220-464E-44E4-9BDD-D1CF5618058E}"/>
              </a:ext>
            </a:extLst>
          </p:cNvPr>
          <p:cNvSpPr/>
          <p:nvPr/>
        </p:nvSpPr>
        <p:spPr>
          <a:xfrm>
            <a:off x="9589980" y="4891734"/>
            <a:ext cx="1256059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des PSL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(le cas échéant)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C3F5CF-8665-4DC2-980F-7297F1A8D797}"/>
              </a:ext>
            </a:extLst>
          </p:cNvPr>
          <p:cNvSpPr/>
          <p:nvPr/>
        </p:nvSpPr>
        <p:spPr>
          <a:xfrm>
            <a:off x="8161064" y="2473677"/>
            <a:ext cx="1382112" cy="8457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SURVEILLANCE</a:t>
            </a:r>
          </a:p>
        </p:txBody>
      </p:sp>
      <p:sp>
        <p:nvSpPr>
          <p:cNvPr id="41" name="Rectangle : coins arrondis 34">
            <a:extLst>
              <a:ext uri="{FF2B5EF4-FFF2-40B4-BE49-F238E27FC236}">
                <a16:creationId xmlns:a16="http://schemas.microsoft.com/office/drawing/2014/main" id="{5A6034FA-3E03-41B7-8478-F21F54C72782}"/>
              </a:ext>
            </a:extLst>
          </p:cNvPr>
          <p:cNvSpPr/>
          <p:nvPr/>
        </p:nvSpPr>
        <p:spPr>
          <a:xfrm>
            <a:off x="4855166" y="4938194"/>
            <a:ext cx="1151196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BLOC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chirurgie</a:t>
            </a:r>
          </a:p>
        </p:txBody>
      </p:sp>
      <p:sp>
        <p:nvSpPr>
          <p:cNvPr id="45" name="Rectangle : coins arrondis 31">
            <a:extLst>
              <a:ext uri="{FF2B5EF4-FFF2-40B4-BE49-F238E27FC236}">
                <a16:creationId xmlns:a16="http://schemas.microsoft.com/office/drawing/2014/main" id="{D8222DA6-C06D-4086-BCDD-4F83866266EC}"/>
              </a:ext>
            </a:extLst>
          </p:cNvPr>
          <p:cNvSpPr/>
          <p:nvPr/>
        </p:nvSpPr>
        <p:spPr>
          <a:xfrm>
            <a:off x="6144142" y="4900596"/>
            <a:ext cx="1662871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STERILISATION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6" name="Pentagone 40">
            <a:extLst>
              <a:ext uri="{FF2B5EF4-FFF2-40B4-BE49-F238E27FC236}">
                <a16:creationId xmlns:a16="http://schemas.microsoft.com/office/drawing/2014/main" id="{5C0E45BF-44D6-4A0D-B008-D5CEE39D2297}"/>
              </a:ext>
            </a:extLst>
          </p:cNvPr>
          <p:cNvSpPr/>
          <p:nvPr/>
        </p:nvSpPr>
        <p:spPr>
          <a:xfrm>
            <a:off x="609944" y="4026367"/>
            <a:ext cx="10511077" cy="329347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COMMUNICATION (patients, entourage, professionnels de santé)</a:t>
            </a:r>
          </a:p>
        </p:txBody>
      </p:sp>
      <p:sp>
        <p:nvSpPr>
          <p:cNvPr id="47" name="Flèche vers le haut 23">
            <a:extLst>
              <a:ext uri="{FF2B5EF4-FFF2-40B4-BE49-F238E27FC236}">
                <a16:creationId xmlns:a16="http://schemas.microsoft.com/office/drawing/2014/main" id="{016C4211-09C2-412A-845B-3513D6B2B5DE}"/>
              </a:ext>
            </a:extLst>
          </p:cNvPr>
          <p:cNvSpPr/>
          <p:nvPr/>
        </p:nvSpPr>
        <p:spPr>
          <a:xfrm>
            <a:off x="6201839" y="5645001"/>
            <a:ext cx="1362743" cy="987539"/>
          </a:xfrm>
          <a:prstGeom prst="upArrow">
            <a:avLst>
              <a:gd name="adj1" fmla="val 100000"/>
              <a:gd name="adj2" fmla="val 2683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TRANSPORT</a:t>
            </a:r>
          </a:p>
        </p:txBody>
      </p:sp>
      <p:sp>
        <p:nvSpPr>
          <p:cNvPr id="48" name="Flèche vers le haut 23">
            <a:extLst>
              <a:ext uri="{FF2B5EF4-FFF2-40B4-BE49-F238E27FC236}">
                <a16:creationId xmlns:a16="http://schemas.microsoft.com/office/drawing/2014/main" id="{016C4211-09C2-412A-845B-3513D6B2B5DE}"/>
              </a:ext>
            </a:extLst>
          </p:cNvPr>
          <p:cNvSpPr/>
          <p:nvPr/>
        </p:nvSpPr>
        <p:spPr>
          <a:xfrm>
            <a:off x="9715588" y="5645000"/>
            <a:ext cx="1971344" cy="987539"/>
          </a:xfrm>
          <a:prstGeom prst="upArrow">
            <a:avLst>
              <a:gd name="adj1" fmla="val 100000"/>
              <a:gd name="adj2" fmla="val 2683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RESTAURATION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DIETETIQUE</a:t>
            </a:r>
          </a:p>
        </p:txBody>
      </p:sp>
      <p:sp>
        <p:nvSpPr>
          <p:cNvPr id="49" name="Rectangle : coins arrondis 34">
            <a:extLst>
              <a:ext uri="{FF2B5EF4-FFF2-40B4-BE49-F238E27FC236}">
                <a16:creationId xmlns:a16="http://schemas.microsoft.com/office/drawing/2014/main" id="{5A6034FA-3E03-41B7-8478-F21F54C72782}"/>
              </a:ext>
            </a:extLst>
          </p:cNvPr>
          <p:cNvSpPr/>
          <p:nvPr/>
        </p:nvSpPr>
        <p:spPr>
          <a:xfrm>
            <a:off x="3553936" y="4946928"/>
            <a:ext cx="1116117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ANAPATH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D0AFC8-9C01-0EBA-C6BD-9AC4E1379171}"/>
              </a:ext>
            </a:extLst>
          </p:cNvPr>
          <p:cNvSpPr txBox="1"/>
          <p:nvPr/>
        </p:nvSpPr>
        <p:spPr>
          <a:xfrm>
            <a:off x="3528497" y="4471617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cap="all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 SUPPORTS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72282A-E34D-D8FC-F958-8C6C39C586CB}"/>
              </a:ext>
            </a:extLst>
          </p:cNvPr>
          <p:cNvSpPr/>
          <p:nvPr/>
        </p:nvSpPr>
        <p:spPr>
          <a:xfrm>
            <a:off x="6788790" y="2466585"/>
            <a:ext cx="1316035" cy="8457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FD937-EAFD-5A87-A3D4-6D18A2A669E5}"/>
              </a:ext>
            </a:extLst>
          </p:cNvPr>
          <p:cNvSpPr/>
          <p:nvPr/>
        </p:nvSpPr>
        <p:spPr>
          <a:xfrm>
            <a:off x="1760555" y="2469984"/>
            <a:ext cx="992086" cy="8423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EXAMENS</a:t>
            </a:r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EF55A7DF-9D8C-232E-F4C8-429B44265AE5}"/>
              </a:ext>
            </a:extLst>
          </p:cNvPr>
          <p:cNvSpPr/>
          <p:nvPr/>
        </p:nvSpPr>
        <p:spPr>
          <a:xfrm>
            <a:off x="9622221" y="2477073"/>
            <a:ext cx="1441464" cy="85671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dirty="0">
                <a:solidFill>
                  <a:prstClr val="white"/>
                </a:solidFill>
                <a:latin typeface="Calibri" panose="020F0502020204030204"/>
              </a:rPr>
              <a:t>MODALITÉS DE SORTIE</a:t>
            </a:r>
          </a:p>
        </p:txBody>
      </p:sp>
    </p:spTree>
    <p:extLst>
      <p:ext uri="{BB962C8B-B14F-4D97-AF65-F5344CB8AC3E}">
        <p14:creationId xmlns:p14="http://schemas.microsoft.com/office/powerpoint/2010/main" val="28168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E5FB57-6414-4D0B-8C8A-F5B5C8C9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28601"/>
            <a:ext cx="8811490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9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964" y="144230"/>
            <a:ext cx="7295561" cy="66075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9833" y="831272"/>
            <a:ext cx="6359237" cy="88946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Les piliers de la démarche qualité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8382" y="6471671"/>
            <a:ext cx="31003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hlinkClick r:id="rId3"/>
              </a:rPr>
              <a:t>https://solidarites-sante.gouv.fr/IMG/pdf/infographie_atb_2017.pdf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2518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B2CD7-3DB9-5FF1-32BF-4A68BCA64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440" y="222127"/>
            <a:ext cx="10096953" cy="640599"/>
          </a:xfrm>
        </p:spPr>
        <p:txBody>
          <a:bodyPr/>
          <a:lstStyle/>
          <a:p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  <a:ea typeface="+mn-ea"/>
                <a:cs typeface="+mn-cs"/>
              </a:rPr>
              <a:t>GESTION DES RISQUES EN ETABLISSEMENT DE SANTE 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CBD8C18-686D-2413-9BE2-838E91BF5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56" t="29010" r="26494" b="9236"/>
          <a:stretch/>
        </p:blipFill>
        <p:spPr>
          <a:xfrm>
            <a:off x="1173892" y="1007806"/>
            <a:ext cx="9078885" cy="5392994"/>
          </a:xfrm>
        </p:spPr>
      </p:pic>
      <p:sp>
        <p:nvSpPr>
          <p:cNvPr id="3" name="ZoneTexte 2"/>
          <p:cNvSpPr txBox="1"/>
          <p:nvPr/>
        </p:nvSpPr>
        <p:spPr>
          <a:xfrm>
            <a:off x="124691" y="6297475"/>
            <a:ext cx="10252776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SERVENT À ALIMENTER LE PLAN D’ACTIONS</a:t>
            </a:r>
          </a:p>
        </p:txBody>
      </p:sp>
    </p:spTree>
    <p:extLst>
      <p:ext uri="{BB962C8B-B14F-4D97-AF65-F5344CB8AC3E}">
        <p14:creationId xmlns:p14="http://schemas.microsoft.com/office/powerpoint/2010/main" val="281899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ABECA3-74FF-9B33-70F1-AA7361F0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21" y="403909"/>
            <a:ext cx="9720072" cy="539249"/>
          </a:xfrm>
        </p:spPr>
        <p:txBody>
          <a:bodyPr>
            <a:normAutofit fontScale="90000"/>
          </a:bodyPr>
          <a:lstStyle/>
          <a:p>
            <a:r>
              <a:rPr lang="fr-FR" sz="2800" b="1" u="sng" dirty="0">
                <a:solidFill>
                  <a:srgbClr val="0070C0"/>
                </a:solidFill>
                <a:latin typeface="Tw Cen MT Condensed" panose="020B0606020104020203" pitchFamily="34" charset="0"/>
                <a:ea typeface="+mn-ea"/>
                <a:cs typeface="+mn-cs"/>
              </a:rPr>
              <a:t>Démarche A PRIORI : </a:t>
            </a:r>
            <a:br>
              <a:rPr lang="fr-FR" sz="2800" b="1" u="sng" dirty="0">
                <a:solidFill>
                  <a:srgbClr val="0070C0"/>
                </a:solidFill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  <a:ea typeface="+mn-ea"/>
                <a:cs typeface="+mn-cs"/>
              </a:rPr>
              <a:t>CARTOGRAPHIE DES RISQUES </a:t>
            </a:r>
            <a:b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  <a:ea typeface="+mn-ea"/>
                <a:cs typeface="+mn-cs"/>
              </a:rPr>
            </a:br>
            <a:r>
              <a:rPr lang="fr-FR" sz="2800" b="1" dirty="0">
                <a:solidFill>
                  <a:srgbClr val="0070C0"/>
                </a:solidFill>
                <a:latin typeface="Tw Cen MT Condensed" panose="020B0606020104020203" pitchFamily="34" charset="0"/>
                <a:ea typeface="+mn-ea"/>
                <a:cs typeface="+mn-cs"/>
              </a:rPr>
              <a:t>LA CARTOGRAPHIE S’ETABLIE A PARTIR D’UN PROCESSUS défini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CADDF6-856C-C195-EB73-6B8CB802A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01" t="32094" r="27408" b="4776"/>
          <a:stretch/>
        </p:blipFill>
        <p:spPr>
          <a:xfrm>
            <a:off x="1427696" y="1431882"/>
            <a:ext cx="8422259" cy="5426118"/>
          </a:xfrm>
        </p:spPr>
      </p:pic>
    </p:spTree>
    <p:extLst>
      <p:ext uri="{BB962C8B-B14F-4D97-AF65-F5344CB8AC3E}">
        <p14:creationId xmlns:p14="http://schemas.microsoft.com/office/powerpoint/2010/main" val="23405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527709-1A1A-142C-C811-6744E883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12221"/>
            <a:ext cx="9720072" cy="66281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QU’EST-CE qu’UN processus ?</a:t>
            </a:r>
            <a:endParaRPr lang="fr-FR" sz="2800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A44C512-703B-8ED7-1D57-B4364DD1B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120" t="32973" r="27063" b="2626"/>
          <a:stretch/>
        </p:blipFill>
        <p:spPr>
          <a:xfrm>
            <a:off x="522130" y="1075037"/>
            <a:ext cx="7030994" cy="4480560"/>
          </a:xfrm>
        </p:spPr>
      </p:pic>
      <p:sp>
        <p:nvSpPr>
          <p:cNvPr id="4" name="Rectangle 3"/>
          <p:cNvSpPr/>
          <p:nvPr/>
        </p:nvSpPr>
        <p:spPr>
          <a:xfrm>
            <a:off x="522130" y="4671022"/>
            <a:ext cx="10350917" cy="1930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>
                <a:solidFill>
                  <a:schemeClr val="tx1"/>
                </a:solidFill>
              </a:rPr>
              <a:t>Définition du processus : </a:t>
            </a:r>
          </a:p>
          <a:p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1400" dirty="0">
                <a:solidFill>
                  <a:schemeClr val="tx1"/>
                </a:solidFill>
              </a:rPr>
              <a:t>Norme ISO 9001/2008 : « ensemble d'activités corrélées ou interactives qui transforme des éléments d'entrée en éléments de sortie » </a:t>
            </a:r>
          </a:p>
          <a:p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1400" dirty="0">
                <a:solidFill>
                  <a:schemeClr val="tx1"/>
                </a:solidFill>
              </a:rPr>
              <a:t>HAS : « enchainement d’étapes successives au service d’un objectif » </a:t>
            </a:r>
          </a:p>
          <a:p>
            <a:r>
              <a:rPr lang="fr-FR" sz="1400" b="1" dirty="0">
                <a:solidFill>
                  <a:schemeClr val="tx1"/>
                </a:solidFill>
              </a:rPr>
              <a:t>Analyser un processus : </a:t>
            </a:r>
          </a:p>
          <a:p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1400" dirty="0">
                <a:solidFill>
                  <a:schemeClr val="tx1"/>
                </a:solidFill>
              </a:rPr>
              <a:t>Vérifier sa pertinence, ses modalités de maîtrise </a:t>
            </a:r>
          </a:p>
          <a:p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</a:t>
            </a:r>
            <a:r>
              <a:rPr lang="fr-FR" sz="1400" dirty="0">
                <a:solidFill>
                  <a:schemeClr val="tx1"/>
                </a:solidFill>
              </a:rPr>
              <a:t>S’assurer de la cohérence de l’organisation professionnelle associée </a:t>
            </a:r>
          </a:p>
          <a:p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2EDDD2E-792D-4CC1-AE58-5FDE94C10F5B}"/>
              </a:ext>
            </a:extLst>
          </p:cNvPr>
          <p:cNvSpPr txBox="1"/>
          <p:nvPr/>
        </p:nvSpPr>
        <p:spPr>
          <a:xfrm>
            <a:off x="35838" y="1029640"/>
            <a:ext cx="430887" cy="5177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ANTIBIOTIQUES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DISPONIBLES  PUI (choisis en COMEDIMS)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81C0C-137D-4BE1-AB2E-AAFC621901CB}"/>
              </a:ext>
            </a:extLst>
          </p:cNvPr>
          <p:cNvSpPr txBox="1"/>
          <p:nvPr/>
        </p:nvSpPr>
        <p:spPr>
          <a:xfrm>
            <a:off x="11507862" y="1400102"/>
            <a:ext cx="430887" cy="522400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USAGE  PERTINENT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RAISONNE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 ANTIBIOTIQUES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èche vers le bas 13">
            <a:extLst>
              <a:ext uri="{FF2B5EF4-FFF2-40B4-BE49-F238E27FC236}">
                <a16:creationId xmlns:a16="http://schemas.microsoft.com/office/drawing/2014/main" id="{0B2BC60B-F534-4472-9B73-8F8765A5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84" y="1565271"/>
            <a:ext cx="10799575" cy="425673"/>
          </a:xfrm>
          <a:prstGeom prst="downArrow">
            <a:avLst>
              <a:gd name="adj1" fmla="val 100000"/>
              <a:gd name="adj2" fmla="val 23154"/>
            </a:avLst>
          </a:prstGeom>
          <a:ln w="2857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b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 de PILOTAGE</a:t>
            </a:r>
            <a:r>
              <a:rPr lang="fr-FR" sz="1200" b="1" kern="1200" cap="all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nalyser les informations pour donner les directives</a:t>
            </a: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FR" sz="1200" b="1" kern="1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05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Flèche vers le bas 14">
            <a:extLst>
              <a:ext uri="{FF2B5EF4-FFF2-40B4-BE49-F238E27FC236}">
                <a16:creationId xmlns:a16="http://schemas.microsoft.com/office/drawing/2014/main" id="{02427857-D453-495E-90E6-94DA8E69097B}"/>
              </a:ext>
            </a:extLst>
          </p:cNvPr>
          <p:cNvSpPr/>
          <p:nvPr/>
        </p:nvSpPr>
        <p:spPr>
          <a:xfrm>
            <a:off x="1888553" y="1595922"/>
            <a:ext cx="2761961" cy="569595"/>
          </a:xfrm>
          <a:prstGeom prst="downArrow">
            <a:avLst>
              <a:gd name="adj1" fmla="val 100000"/>
              <a:gd name="adj2" fmla="val 40544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53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MANAGEMENT ET GOUVERNANCE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Politique/objectifs/plan d’action</a:t>
            </a:r>
          </a:p>
        </p:txBody>
      </p:sp>
      <p:sp>
        <p:nvSpPr>
          <p:cNvPr id="8" name="Flèche vers le bas 14">
            <a:extLst>
              <a:ext uri="{FF2B5EF4-FFF2-40B4-BE49-F238E27FC236}">
                <a16:creationId xmlns:a16="http://schemas.microsoft.com/office/drawing/2014/main" id="{B146ECEF-7DC2-4C2F-B6ED-19201FFB79E3}"/>
              </a:ext>
            </a:extLst>
          </p:cNvPr>
          <p:cNvSpPr/>
          <p:nvPr/>
        </p:nvSpPr>
        <p:spPr>
          <a:xfrm>
            <a:off x="6273981" y="1565271"/>
            <a:ext cx="3416310" cy="569595"/>
          </a:xfrm>
          <a:prstGeom prst="downArrow">
            <a:avLst>
              <a:gd name="adj1" fmla="val 100000"/>
              <a:gd name="adj2" fmla="val 30328"/>
            </a:avLst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53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AMELIORATION QUALITE ET GESTION DES RISQUES</a:t>
            </a:r>
          </a:p>
        </p:txBody>
      </p:sp>
      <p:sp>
        <p:nvSpPr>
          <p:cNvPr id="9" name="Pentagone 40">
            <a:extLst>
              <a:ext uri="{FF2B5EF4-FFF2-40B4-BE49-F238E27FC236}">
                <a16:creationId xmlns:a16="http://schemas.microsoft.com/office/drawing/2014/main" id="{EF083EF5-E0CC-4BE5-A7D2-56E6014EF811}"/>
              </a:ext>
            </a:extLst>
          </p:cNvPr>
          <p:cNvSpPr/>
          <p:nvPr/>
        </p:nvSpPr>
        <p:spPr>
          <a:xfrm>
            <a:off x="542093" y="2295775"/>
            <a:ext cx="10837556" cy="287677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Évaluation: mesure (écoute </a:t>
            </a:r>
            <a:r>
              <a:rPr kumimoji="0" lang="fr-FR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clientS</a:t>
            </a: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audits, </a:t>
            </a:r>
            <a:r>
              <a:rPr kumimoji="0" lang="fr-FR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1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indicatEURS</a:t>
            </a:r>
            <a:r>
              <a:rPr kumimoji="0" lang="fr-FR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Flèche vers le haut 23">
            <a:extLst>
              <a:ext uri="{FF2B5EF4-FFF2-40B4-BE49-F238E27FC236}">
                <a16:creationId xmlns:a16="http://schemas.microsoft.com/office/drawing/2014/main" id="{78620D55-49B2-485F-808C-FEB43B0B1B2A}"/>
              </a:ext>
            </a:extLst>
          </p:cNvPr>
          <p:cNvSpPr/>
          <p:nvPr/>
        </p:nvSpPr>
        <p:spPr>
          <a:xfrm>
            <a:off x="535234" y="5802284"/>
            <a:ext cx="1529006" cy="831196"/>
          </a:xfrm>
          <a:prstGeom prst="upArrow">
            <a:avLst>
              <a:gd name="adj1" fmla="val 100000"/>
              <a:gd name="adj2" fmla="val 17362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GESTION R.H.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Formation, DPC, QVT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Flèche vers le haut 23">
            <a:extLst>
              <a:ext uri="{FF2B5EF4-FFF2-40B4-BE49-F238E27FC236}">
                <a16:creationId xmlns:a16="http://schemas.microsoft.com/office/drawing/2014/main" id="{AC332E21-B2B9-4682-A218-7DF2B003DF3F}"/>
              </a:ext>
            </a:extLst>
          </p:cNvPr>
          <p:cNvSpPr/>
          <p:nvPr/>
        </p:nvSpPr>
        <p:spPr>
          <a:xfrm>
            <a:off x="2186408" y="5802284"/>
            <a:ext cx="1877880" cy="830256"/>
          </a:xfrm>
          <a:prstGeom prst="upArrow">
            <a:avLst>
              <a:gd name="adj1" fmla="val 100000"/>
              <a:gd name="adj2" fmla="val 2178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GESTION DES SYSTEMES D’INFORMATION</a:t>
            </a:r>
          </a:p>
        </p:txBody>
      </p:sp>
      <p:sp>
        <p:nvSpPr>
          <p:cNvPr id="13" name="Flèche vers le haut 23">
            <a:extLst>
              <a:ext uri="{FF2B5EF4-FFF2-40B4-BE49-F238E27FC236}">
                <a16:creationId xmlns:a16="http://schemas.microsoft.com/office/drawing/2014/main" id="{016C4211-09C2-412A-845B-3513D6B2B5DE}"/>
              </a:ext>
            </a:extLst>
          </p:cNvPr>
          <p:cNvSpPr/>
          <p:nvPr/>
        </p:nvSpPr>
        <p:spPr>
          <a:xfrm>
            <a:off x="4199360" y="5802284"/>
            <a:ext cx="1911446" cy="821827"/>
          </a:xfrm>
          <a:prstGeom prst="upArrow">
            <a:avLst>
              <a:gd name="adj1" fmla="val 100000"/>
              <a:gd name="adj2" fmla="val 2683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GESTION DES RESSOURCES FINANCIERES</a:t>
            </a:r>
          </a:p>
        </p:txBody>
      </p:sp>
      <p:sp>
        <p:nvSpPr>
          <p:cNvPr id="18" name="Flèche vers le haut 23">
            <a:extLst>
              <a:ext uri="{FF2B5EF4-FFF2-40B4-BE49-F238E27FC236}">
                <a16:creationId xmlns:a16="http://schemas.microsoft.com/office/drawing/2014/main" id="{DC4B0CB5-B47C-41C0-AB44-95AEB2FD8850}"/>
              </a:ext>
            </a:extLst>
          </p:cNvPr>
          <p:cNvSpPr/>
          <p:nvPr/>
        </p:nvSpPr>
        <p:spPr>
          <a:xfrm>
            <a:off x="7711784" y="5802284"/>
            <a:ext cx="1928629" cy="821827"/>
          </a:xfrm>
          <a:prstGeom prst="upArrow">
            <a:avLst>
              <a:gd name="adj1" fmla="val 100000"/>
              <a:gd name="adj2" fmla="val 2767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LOGISTIQUE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Déchets, blanchisserie, maintenance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31BD700-BA7F-4BB3-974F-8A9933A89120}"/>
              </a:ext>
            </a:extLst>
          </p:cNvPr>
          <p:cNvSpPr txBox="1"/>
          <p:nvPr/>
        </p:nvSpPr>
        <p:spPr>
          <a:xfrm>
            <a:off x="294744" y="272014"/>
            <a:ext cx="1215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all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Pour vous, référent antibiotique, comment décrire le processus BON USAGE DES ANTIBIOTIQUES ?</a:t>
            </a:r>
            <a:r>
              <a:rPr kumimoji="0" lang="fr-FR" sz="2400" b="1" i="0" u="none" strike="noStrike" kern="1200" cap="all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 </a:t>
            </a:r>
            <a:endParaRPr kumimoji="0" lang="fr-FR" sz="2800" b="1" i="0" u="none" strike="noStrike" kern="1200" cap="all" spc="1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 Condensed" panose="020B0606020104020203" pitchFamily="34" charset="0"/>
              <a:ea typeface="+mn-ea"/>
              <a:cs typeface="+mn-cs"/>
            </a:endParaRPr>
          </a:p>
        </p:txBody>
      </p:sp>
      <p:sp>
        <p:nvSpPr>
          <p:cNvPr id="24" name="Pentagone 40">
            <a:extLst>
              <a:ext uri="{FF2B5EF4-FFF2-40B4-BE49-F238E27FC236}">
                <a16:creationId xmlns:a16="http://schemas.microsoft.com/office/drawing/2014/main" id="{5C0E45BF-44D6-4A0D-B008-D5CEE39D2297}"/>
              </a:ext>
            </a:extLst>
          </p:cNvPr>
          <p:cNvSpPr/>
          <p:nvPr/>
        </p:nvSpPr>
        <p:spPr>
          <a:xfrm>
            <a:off x="535234" y="3687201"/>
            <a:ext cx="10837556" cy="28767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TRACABILITE DES ACTES DANS DPI 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8222DA6-C06D-4086-BCDD-4F83866266EC}"/>
              </a:ext>
            </a:extLst>
          </p:cNvPr>
          <p:cNvSpPr/>
          <p:nvPr/>
        </p:nvSpPr>
        <p:spPr>
          <a:xfrm>
            <a:off x="7852822" y="4817406"/>
            <a:ext cx="1458191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PHARMACIE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circuit du médicament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noProof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Dispositifs médicaux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6B6C22C1-8127-4CE8-A138-6850F0E5DACA}"/>
              </a:ext>
            </a:extLst>
          </p:cNvPr>
          <p:cNvSpPr/>
          <p:nvPr/>
        </p:nvSpPr>
        <p:spPr>
          <a:xfrm>
            <a:off x="771484" y="4830190"/>
            <a:ext cx="1315338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BIOLOGIE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des AB/ AP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A6034FA-3E03-41B7-8478-F21F54C72782}"/>
              </a:ext>
            </a:extLst>
          </p:cNvPr>
          <p:cNvSpPr/>
          <p:nvPr/>
        </p:nvSpPr>
        <p:spPr>
          <a:xfrm>
            <a:off x="2202965" y="4830190"/>
            <a:ext cx="1245750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IMAGERIE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radiologie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54F0DD-3EF4-4FC3-A2B2-3876235C6314}"/>
              </a:ext>
            </a:extLst>
          </p:cNvPr>
          <p:cNvSpPr/>
          <p:nvPr/>
        </p:nvSpPr>
        <p:spPr>
          <a:xfrm>
            <a:off x="549906" y="2672691"/>
            <a:ext cx="3514382" cy="8008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PRESCRIPTION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7B37220-464E-44E4-9BDD-D1CF5618058E}"/>
              </a:ext>
            </a:extLst>
          </p:cNvPr>
          <p:cNvSpPr/>
          <p:nvPr/>
        </p:nvSpPr>
        <p:spPr>
          <a:xfrm>
            <a:off x="9428621" y="4816911"/>
            <a:ext cx="1256059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des PSL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(le cas échéant)</a:t>
            </a:r>
          </a:p>
        </p:txBody>
      </p:sp>
      <p:sp>
        <p:nvSpPr>
          <p:cNvPr id="41" name="Rectangle : coins arrondis 34">
            <a:extLst>
              <a:ext uri="{FF2B5EF4-FFF2-40B4-BE49-F238E27FC236}">
                <a16:creationId xmlns:a16="http://schemas.microsoft.com/office/drawing/2014/main" id="{5A6034FA-3E03-41B7-8478-F21F54C72782}"/>
              </a:ext>
            </a:extLst>
          </p:cNvPr>
          <p:cNvSpPr/>
          <p:nvPr/>
        </p:nvSpPr>
        <p:spPr>
          <a:xfrm>
            <a:off x="4802816" y="4816911"/>
            <a:ext cx="1151196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BLOC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Gestion chirurgie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1C3F5CF-8665-4DC2-980F-7297F1A8D797}"/>
              </a:ext>
            </a:extLst>
          </p:cNvPr>
          <p:cNvSpPr/>
          <p:nvPr/>
        </p:nvSpPr>
        <p:spPr>
          <a:xfrm>
            <a:off x="8595923" y="2697541"/>
            <a:ext cx="1491185" cy="8149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Ré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évaluation J7 si concerné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C3F5CF-8665-4DC2-980F-7297F1A8D797}"/>
              </a:ext>
            </a:extLst>
          </p:cNvPr>
          <p:cNvSpPr/>
          <p:nvPr/>
        </p:nvSpPr>
        <p:spPr>
          <a:xfrm>
            <a:off x="7073205" y="2697541"/>
            <a:ext cx="1452667" cy="7927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Réévaluation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24-72h00</a:t>
            </a:r>
          </a:p>
        </p:txBody>
      </p:sp>
      <p:sp>
        <p:nvSpPr>
          <p:cNvPr id="45" name="Rectangle : coins arrondis 31">
            <a:extLst>
              <a:ext uri="{FF2B5EF4-FFF2-40B4-BE49-F238E27FC236}">
                <a16:creationId xmlns:a16="http://schemas.microsoft.com/office/drawing/2014/main" id="{D8222DA6-C06D-4086-BCDD-4F83866266EC}"/>
              </a:ext>
            </a:extLst>
          </p:cNvPr>
          <p:cNvSpPr/>
          <p:nvPr/>
        </p:nvSpPr>
        <p:spPr>
          <a:xfrm>
            <a:off x="6072343" y="4801248"/>
            <a:ext cx="1662871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STERILISATION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6" name="Pentagone 40">
            <a:extLst>
              <a:ext uri="{FF2B5EF4-FFF2-40B4-BE49-F238E27FC236}">
                <a16:creationId xmlns:a16="http://schemas.microsoft.com/office/drawing/2014/main" id="{5C0E45BF-44D6-4A0D-B008-D5CEE39D2297}"/>
              </a:ext>
            </a:extLst>
          </p:cNvPr>
          <p:cNvSpPr/>
          <p:nvPr/>
        </p:nvSpPr>
        <p:spPr>
          <a:xfrm>
            <a:off x="535234" y="4065364"/>
            <a:ext cx="10837556" cy="287677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 (patients, entourage, professionnels de santé)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Flèche vers le haut 23">
            <a:extLst>
              <a:ext uri="{FF2B5EF4-FFF2-40B4-BE49-F238E27FC236}">
                <a16:creationId xmlns:a16="http://schemas.microsoft.com/office/drawing/2014/main" id="{016C4211-09C2-412A-845B-3513D6B2B5DE}"/>
              </a:ext>
            </a:extLst>
          </p:cNvPr>
          <p:cNvSpPr/>
          <p:nvPr/>
        </p:nvSpPr>
        <p:spPr>
          <a:xfrm>
            <a:off x="6232974" y="5802284"/>
            <a:ext cx="1331608" cy="830256"/>
          </a:xfrm>
          <a:prstGeom prst="upArrow">
            <a:avLst>
              <a:gd name="adj1" fmla="val 100000"/>
              <a:gd name="adj2" fmla="val 2991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TRANSPORT</a:t>
            </a:r>
          </a:p>
        </p:txBody>
      </p:sp>
      <p:sp>
        <p:nvSpPr>
          <p:cNvPr id="48" name="Flèche vers le haut 23">
            <a:extLst>
              <a:ext uri="{FF2B5EF4-FFF2-40B4-BE49-F238E27FC236}">
                <a16:creationId xmlns:a16="http://schemas.microsoft.com/office/drawing/2014/main" id="{016C4211-09C2-412A-845B-3513D6B2B5DE}"/>
              </a:ext>
            </a:extLst>
          </p:cNvPr>
          <p:cNvSpPr/>
          <p:nvPr/>
        </p:nvSpPr>
        <p:spPr>
          <a:xfrm>
            <a:off x="9733268" y="5735782"/>
            <a:ext cx="1724716" cy="896758"/>
          </a:xfrm>
          <a:prstGeom prst="upArrow">
            <a:avLst>
              <a:gd name="adj1" fmla="val 100000"/>
              <a:gd name="adj2" fmla="val 2683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RESTAURATION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DIETETIQUE</a:t>
            </a:r>
          </a:p>
        </p:txBody>
      </p:sp>
      <p:sp>
        <p:nvSpPr>
          <p:cNvPr id="49" name="Rectangle : coins arrondis 34">
            <a:extLst>
              <a:ext uri="{FF2B5EF4-FFF2-40B4-BE49-F238E27FC236}">
                <a16:creationId xmlns:a16="http://schemas.microsoft.com/office/drawing/2014/main" id="{5A6034FA-3E03-41B7-8478-F21F54C72782}"/>
              </a:ext>
            </a:extLst>
          </p:cNvPr>
          <p:cNvSpPr/>
          <p:nvPr/>
        </p:nvSpPr>
        <p:spPr>
          <a:xfrm>
            <a:off x="3564858" y="4809798"/>
            <a:ext cx="1116117" cy="74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ANAPATH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Flèche : pentagone 1">
            <a:extLst>
              <a:ext uri="{FF2B5EF4-FFF2-40B4-BE49-F238E27FC236}">
                <a16:creationId xmlns:a16="http://schemas.microsoft.com/office/drawing/2014/main" id="{1F124AE3-1C15-E0C4-3F20-416601AA7BD6}"/>
              </a:ext>
            </a:extLst>
          </p:cNvPr>
          <p:cNvSpPr/>
          <p:nvPr/>
        </p:nvSpPr>
        <p:spPr>
          <a:xfrm>
            <a:off x="10151215" y="2697541"/>
            <a:ext cx="1423738" cy="81496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FIN </a:t>
            </a:r>
            <a:r>
              <a:rPr lang="fr-FR" sz="1600" dirty="0" err="1"/>
              <a:t>ATBthérapie</a:t>
            </a:r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4617877" y="4375773"/>
            <a:ext cx="478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cap="all" dirty="0">
                <a:solidFill>
                  <a:schemeClr val="dk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PROCESSUS SUPPORTS 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6336" y="3217134"/>
            <a:ext cx="1172025" cy="247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Résultats labo/ATBG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86334" y="2698566"/>
            <a:ext cx="1030147" cy="240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Radiologie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53559" y="3197661"/>
            <a:ext cx="1042835" cy="2407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Autres examens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8422" y="2931657"/>
            <a:ext cx="1030146" cy="2255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Examen clinique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450393" y="2697919"/>
            <a:ext cx="1030146" cy="2255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Constantes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111876-7EE6-4DBC-B067-4BD33588B32E}"/>
              </a:ext>
            </a:extLst>
          </p:cNvPr>
          <p:cNvSpPr/>
          <p:nvPr/>
        </p:nvSpPr>
        <p:spPr>
          <a:xfrm>
            <a:off x="5382134" y="2673872"/>
            <a:ext cx="1617835" cy="84007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</a:t>
            </a:r>
            <a:r>
              <a:rPr lang="fr-FR" sz="1600" dirty="0">
                <a:solidFill>
                  <a:prstClr val="white">
                    <a:lumMod val="95000"/>
                  </a:prstClr>
                </a:solidFill>
                <a:latin typeface="Wide Latin" panose="020A0A07050505020404" pitchFamily="18" charset="0"/>
              </a:rPr>
              <a:t>±</a:t>
            </a:r>
            <a:r>
              <a:rPr lang="fr-FR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  intervention</a:t>
            </a:r>
          </a:p>
          <a:p>
            <a:pPr algn="ctr"/>
            <a:r>
              <a:rPr lang="fr-FR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 infectiologue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4EF99-2B53-3390-4579-E05C7DF8A4B1}"/>
              </a:ext>
            </a:extLst>
          </p:cNvPr>
          <p:cNvSpPr/>
          <p:nvPr/>
        </p:nvSpPr>
        <p:spPr>
          <a:xfrm>
            <a:off x="4131467" y="2678129"/>
            <a:ext cx="1177432" cy="8121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Utilisation     </a:t>
            </a:r>
          </a:p>
          <a:p>
            <a:r>
              <a:rPr lang="fr-FR" sz="16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       de référentiel</a:t>
            </a:r>
          </a:p>
        </p:txBody>
      </p:sp>
    </p:spTree>
    <p:extLst>
      <p:ext uri="{BB962C8B-B14F-4D97-AF65-F5344CB8AC3E}">
        <p14:creationId xmlns:p14="http://schemas.microsoft.com/office/powerpoint/2010/main" val="6770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6682" y="137160"/>
            <a:ext cx="10921810" cy="5960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b="1" dirty="0">
                <a:solidFill>
                  <a:srgbClr val="0070C0"/>
                </a:solidFill>
              </a:rPr>
              <a:t>La Cartographie des risques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6313" y="669221"/>
            <a:ext cx="8597818" cy="3013093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latin typeface="+mj-lt"/>
              </a:rPr>
              <a:t>RISQUE </a:t>
            </a:r>
          </a:p>
          <a:p>
            <a:pPr lvl="1"/>
            <a:r>
              <a:rPr lang="fr-FR" dirty="0">
                <a:latin typeface="+mj-lt"/>
              </a:rPr>
              <a:t>Situation non souhaitée potentiellement porteuse de conséquences négatives, résultant d’évènements dont l’éventualité de survenue est incertaine</a:t>
            </a:r>
          </a:p>
          <a:p>
            <a:r>
              <a:rPr lang="fr-FR" b="1" dirty="0">
                <a:latin typeface="+mj-lt"/>
              </a:rPr>
              <a:t>CONNAITRE L’IMPORTANCE DU RISQUE, on utilise 2 données : </a:t>
            </a:r>
          </a:p>
          <a:p>
            <a:pPr lvl="1"/>
            <a:r>
              <a:rPr lang="fr-FR" dirty="0">
                <a:latin typeface="+mj-lt"/>
              </a:rPr>
              <a:t>Criticité  brute = Probabilité x Gravité</a:t>
            </a:r>
          </a:p>
          <a:p>
            <a:pPr lvl="1"/>
            <a:r>
              <a:rPr lang="fr-FR" dirty="0">
                <a:latin typeface="+mj-lt"/>
              </a:rPr>
              <a:t>Criticité finale = Probabilité x Gravité x niveau de Maitrise</a:t>
            </a:r>
          </a:p>
          <a:p>
            <a:r>
              <a:rPr lang="fr-FR" b="1" dirty="0">
                <a:latin typeface="+mj-lt"/>
              </a:rPr>
              <a:t>POUR GERER UN RISQUE , il va falloir :</a:t>
            </a:r>
          </a:p>
          <a:p>
            <a:pPr lvl="1"/>
            <a:r>
              <a:rPr lang="fr-FR" dirty="0">
                <a:latin typeface="+mj-lt"/>
              </a:rPr>
              <a:t>Identifier le risque</a:t>
            </a:r>
          </a:p>
          <a:p>
            <a:pPr lvl="1"/>
            <a:r>
              <a:rPr lang="fr-FR" dirty="0">
                <a:latin typeface="+mj-lt"/>
              </a:rPr>
              <a:t>Coter sa criticité</a:t>
            </a:r>
          </a:p>
          <a:p>
            <a:pPr lvl="1"/>
            <a:r>
              <a:rPr lang="fr-FR" dirty="0">
                <a:latin typeface="+mj-lt"/>
              </a:rPr>
              <a:t>Le hiérarchiser</a:t>
            </a:r>
          </a:p>
          <a:p>
            <a:pPr lvl="1"/>
            <a:r>
              <a:rPr lang="fr-FR" dirty="0">
                <a:latin typeface="+mj-lt"/>
              </a:rPr>
              <a:t>Réaliser un plan d’action</a:t>
            </a:r>
          </a:p>
          <a:p>
            <a:pPr lvl="1"/>
            <a:r>
              <a:rPr lang="fr-FR" dirty="0">
                <a:latin typeface="+mj-lt"/>
              </a:rPr>
              <a:t>Assurer le suivi  (contrôle) du plan d’action jusqu’à ce que ce risque voit sa criticité finale baisser à un niveau acceptable</a:t>
            </a:r>
          </a:p>
        </p:txBody>
      </p:sp>
      <p:graphicFrame>
        <p:nvGraphicFramePr>
          <p:cNvPr id="5" name="Espace réservé du contenu 6">
            <a:extLst>
              <a:ext uri="{FF2B5EF4-FFF2-40B4-BE49-F238E27FC236}">
                <a16:creationId xmlns:a16="http://schemas.microsoft.com/office/drawing/2014/main" id="{9CA5FA22-6593-FA7F-31FD-484B6171E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60715"/>
              </p:ext>
            </p:extLst>
          </p:nvPr>
        </p:nvGraphicFramePr>
        <p:xfrm>
          <a:off x="163772" y="4453272"/>
          <a:ext cx="11818961" cy="1964003"/>
        </p:xfrm>
        <a:graphic>
          <a:graphicData uri="http://schemas.openxmlformats.org/drawingml/2006/table">
            <a:tbl>
              <a:tblPr/>
              <a:tblGrid>
                <a:gridCol w="417218">
                  <a:extLst>
                    <a:ext uri="{9D8B030D-6E8A-4147-A177-3AD203B41FA5}">
                      <a16:colId xmlns:a16="http://schemas.microsoft.com/office/drawing/2014/main" val="1329587125"/>
                    </a:ext>
                  </a:extLst>
                </a:gridCol>
                <a:gridCol w="1806750">
                  <a:extLst>
                    <a:ext uri="{9D8B030D-6E8A-4147-A177-3AD203B41FA5}">
                      <a16:colId xmlns:a16="http://schemas.microsoft.com/office/drawing/2014/main" val="2953212828"/>
                    </a:ext>
                  </a:extLst>
                </a:gridCol>
                <a:gridCol w="276080">
                  <a:extLst>
                    <a:ext uri="{9D8B030D-6E8A-4147-A177-3AD203B41FA5}">
                      <a16:colId xmlns:a16="http://schemas.microsoft.com/office/drawing/2014/main" val="3089531296"/>
                    </a:ext>
                  </a:extLst>
                </a:gridCol>
                <a:gridCol w="263532">
                  <a:extLst>
                    <a:ext uri="{9D8B030D-6E8A-4147-A177-3AD203B41FA5}">
                      <a16:colId xmlns:a16="http://schemas.microsoft.com/office/drawing/2014/main" val="874794108"/>
                    </a:ext>
                  </a:extLst>
                </a:gridCol>
                <a:gridCol w="301180">
                  <a:extLst>
                    <a:ext uri="{9D8B030D-6E8A-4147-A177-3AD203B41FA5}">
                      <a16:colId xmlns:a16="http://schemas.microsoft.com/office/drawing/2014/main" val="3487840931"/>
                    </a:ext>
                  </a:extLst>
                </a:gridCol>
                <a:gridCol w="1189073">
                  <a:extLst>
                    <a:ext uri="{9D8B030D-6E8A-4147-A177-3AD203B41FA5}">
                      <a16:colId xmlns:a16="http://schemas.microsoft.com/office/drawing/2014/main" val="4282382380"/>
                    </a:ext>
                  </a:extLst>
                </a:gridCol>
                <a:gridCol w="297644">
                  <a:extLst>
                    <a:ext uri="{9D8B030D-6E8A-4147-A177-3AD203B41FA5}">
                      <a16:colId xmlns:a16="http://schemas.microsoft.com/office/drawing/2014/main" val="4005824259"/>
                    </a:ext>
                  </a:extLst>
                </a:gridCol>
                <a:gridCol w="285243">
                  <a:extLst>
                    <a:ext uri="{9D8B030D-6E8A-4147-A177-3AD203B41FA5}">
                      <a16:colId xmlns:a16="http://schemas.microsoft.com/office/drawing/2014/main" val="2396866872"/>
                    </a:ext>
                  </a:extLst>
                </a:gridCol>
                <a:gridCol w="2120716">
                  <a:extLst>
                    <a:ext uri="{9D8B030D-6E8A-4147-A177-3AD203B41FA5}">
                      <a16:colId xmlns:a16="http://schemas.microsoft.com/office/drawing/2014/main" val="1333351640"/>
                    </a:ext>
                  </a:extLst>
                </a:gridCol>
                <a:gridCol w="657299">
                  <a:extLst>
                    <a:ext uri="{9D8B030D-6E8A-4147-A177-3AD203B41FA5}">
                      <a16:colId xmlns:a16="http://schemas.microsoft.com/office/drawing/2014/main" val="2686370974"/>
                    </a:ext>
                  </a:extLst>
                </a:gridCol>
                <a:gridCol w="437445">
                  <a:extLst>
                    <a:ext uri="{9D8B030D-6E8A-4147-A177-3AD203B41FA5}">
                      <a16:colId xmlns:a16="http://schemas.microsoft.com/office/drawing/2014/main" val="1769893357"/>
                    </a:ext>
                  </a:extLst>
                </a:gridCol>
                <a:gridCol w="409433">
                  <a:extLst>
                    <a:ext uri="{9D8B030D-6E8A-4147-A177-3AD203B41FA5}">
                      <a16:colId xmlns:a16="http://schemas.microsoft.com/office/drawing/2014/main" val="3372389943"/>
                    </a:ext>
                  </a:extLst>
                </a:gridCol>
                <a:gridCol w="1968342">
                  <a:extLst>
                    <a:ext uri="{9D8B030D-6E8A-4147-A177-3AD203B41FA5}">
                      <a16:colId xmlns:a16="http://schemas.microsoft.com/office/drawing/2014/main" val="559926760"/>
                    </a:ext>
                  </a:extLst>
                </a:gridCol>
                <a:gridCol w="1389006">
                  <a:extLst>
                    <a:ext uri="{9D8B030D-6E8A-4147-A177-3AD203B41FA5}">
                      <a16:colId xmlns:a16="http://schemas.microsoft.com/office/drawing/2014/main" val="2250269066"/>
                    </a:ext>
                  </a:extLst>
                </a:gridCol>
              </a:tblGrid>
              <a:tr h="4820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haroni" panose="02010803020104030203" pitchFamily="2" charset="-79"/>
                        </a:rPr>
                        <a:t>CRITERE MANUEL HAS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RISQUE/CONSTAT/ECART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P/F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DISPOSITIF DE MAITRISE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ACTIONS D'AMELIORATION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RESPONSABLE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DATE DEBUT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DATE DE FIN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MODALITE SUIVI</a:t>
                      </a:r>
                    </a:p>
                    <a:p>
                      <a:pPr algn="ctr" fontAlgn="ctr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haroni" panose="02010803020104030203" pitchFamily="2" charset="-79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haroni" panose="02010803020104030203" pitchFamily="2" charset="-79"/>
                        </a:rPr>
                        <a:t>COMMENTAIRES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3378"/>
                  </a:ext>
                </a:extLst>
              </a:tr>
              <a:tr h="99856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2.1-06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Absence de justification  dans le DPI lors de la  prescription d’antibiotiques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81525"/>
                  </a:ext>
                </a:extLst>
              </a:tr>
              <a:tr h="4833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06349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60568" y="3682314"/>
            <a:ext cx="11372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Tw Cen MT Condensed" panose="020B0606020104020203" pitchFamily="34" charset="0"/>
              </a:rPr>
              <a:t>EXEMPLE DE MAQUETTE CARTOGRAPHIE DES RISQUES : A partir de chaque étape du processus, vous recherchez les risques 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Attention vous n’avez pas à rechercher  les risques dus à un mauvais diagnostic ou un dysfonctionnement des processus supports .Ces risques là sont traités dans chaque processus spécifiques : labo, radio…..</a:t>
            </a:r>
          </a:p>
        </p:txBody>
      </p:sp>
    </p:spTree>
    <p:extLst>
      <p:ext uri="{BB962C8B-B14F-4D97-AF65-F5344CB8AC3E}">
        <p14:creationId xmlns:p14="http://schemas.microsoft.com/office/powerpoint/2010/main" val="21821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2462</Words>
  <Application>Microsoft Office PowerPoint</Application>
  <PresentationFormat>Grand écran</PresentationFormat>
  <Paragraphs>580</Paragraphs>
  <Slides>35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50" baseType="lpstr">
      <vt:lpstr>Arial</vt:lpstr>
      <vt:lpstr>Arial Narrow</vt:lpstr>
      <vt:lpstr>Calibri</vt:lpstr>
      <vt:lpstr>Calibri Light</vt:lpstr>
      <vt:lpstr>Marianne</vt:lpstr>
      <vt:lpstr>Marianne Medium</vt:lpstr>
      <vt:lpstr>Times New Roman</vt:lpstr>
      <vt:lpstr>Tw Cen MT</vt:lpstr>
      <vt:lpstr>Tw Cen MT Condensed</vt:lpstr>
      <vt:lpstr>Wide Latin</vt:lpstr>
      <vt:lpstr>Wingdings</vt:lpstr>
      <vt:lpstr>Wingdings 3</vt:lpstr>
      <vt:lpstr>Intégral</vt:lpstr>
      <vt:lpstr>Thème Office</vt:lpstr>
      <vt:lpstr>1_Thème Office</vt:lpstr>
      <vt:lpstr>BON USAGE DES ANTIBIOTIQUES Démarche qualité </vt:lpstr>
      <vt:lpstr>Vous êtes nommé REFERENT ANTIBIOTIQUE, VOUS ETES DONC  responsable de la politique du bon usage des anti-infectieux   </vt:lpstr>
      <vt:lpstr>La démarche Qualité</vt:lpstr>
      <vt:lpstr>Les piliers de la démarche qualité</vt:lpstr>
      <vt:lpstr>GESTION DES RISQUES EN ETABLISSEMENT DE SANTE :</vt:lpstr>
      <vt:lpstr>Démarche A PRIORI :  CARTOGRAPHIE DES RISQUES  LA CARTOGRAPHIE S’ETABLIE A PARTIR D’UN PROCESSUS défini</vt:lpstr>
      <vt:lpstr>QU’EST-CE qu’UN processus ?</vt:lpstr>
      <vt:lpstr>  Processus de PILOTAGE   Analyser les informations pour donner les directives                </vt:lpstr>
      <vt:lpstr>La Cartographie des risques :</vt:lpstr>
      <vt:lpstr>COTATION DE LA gravité </vt:lpstr>
      <vt:lpstr>COTATION DE LA FREQUENCE : probabilité DE SURVENUE</vt:lpstr>
      <vt:lpstr>CRITICITE FINALE – Niveau de maîtrise</vt:lpstr>
      <vt:lpstr>CRITICITE FINALE - hiérarchisation</vt:lpstr>
      <vt:lpstr>UNE FOIS VOS RISQUES Cotés vous pourrez les HYERARCHISER et TRAVAILLER SUR LES RISQUES PRIORITAIRES attention vous ne travaillez pas seuls mais avec l’équipe pluridisciplinaire; </vt:lpstr>
      <vt:lpstr>INDICATEUR NATIONAL (IQSS) antibiotique atbir A RECUEIL OBLIGATOIRE éligible à l’Incitation financière a la qualitè </vt:lpstr>
      <vt:lpstr>Et les risques a posteriori ?</vt:lpstr>
      <vt:lpstr>Les risques a priori et a posteriori vont permettre d’alimenter votre Plan d’ACTION du BON USAGE DES ANTIBIOTIQUES </vt:lpstr>
      <vt:lpstr>À vous d’agir !</vt:lpstr>
      <vt:lpstr>construire votre CARTOGRAPHIE DES RISQUES A PRIORI</vt:lpstr>
      <vt:lpstr>VOUS ETES REFERENT ANTIBIOTIQUE, VOTRE VISITE DE CERTIFICATION V2020 EST PROGRAMMEE, COMMENT LES EXPERTS VISITEURS VONT-ILS PROCEDER ? 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Stratégie nationale antibiotique :</vt:lpstr>
      <vt:lpstr>références</vt:lpstr>
      <vt:lpstr>Restitution des groupes</vt:lpstr>
      <vt:lpstr>   Processus de PILOTAGE   Analyser les informations pour donner les directives                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infectiologues</dc:title>
  <dc:creator>vignes</dc:creator>
  <cp:lastModifiedBy>Christele Cheneau</cp:lastModifiedBy>
  <cp:revision>272</cp:revision>
  <cp:lastPrinted>2022-11-23T21:02:04Z</cp:lastPrinted>
  <dcterms:created xsi:type="dcterms:W3CDTF">2019-04-10T15:53:04Z</dcterms:created>
  <dcterms:modified xsi:type="dcterms:W3CDTF">2022-11-25T07:26:28Z</dcterms:modified>
</cp:coreProperties>
</file>